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0" r:id="rId3"/>
  </p:sldMasterIdLst>
  <p:notesMasterIdLst>
    <p:notesMasterId r:id="rId56"/>
  </p:notesMasterIdLst>
  <p:sldIdLst>
    <p:sldId id="257" r:id="rId4"/>
    <p:sldId id="259" r:id="rId5"/>
    <p:sldId id="260" r:id="rId6"/>
    <p:sldId id="261" r:id="rId7"/>
    <p:sldId id="262" r:id="rId8"/>
    <p:sldId id="400" r:id="rId9"/>
    <p:sldId id="398" r:id="rId10"/>
    <p:sldId id="402" r:id="rId11"/>
    <p:sldId id="263" r:id="rId12"/>
    <p:sldId id="399" r:id="rId13"/>
    <p:sldId id="302" r:id="rId14"/>
    <p:sldId id="294" r:id="rId15"/>
    <p:sldId id="298" r:id="rId16"/>
    <p:sldId id="290" r:id="rId17"/>
    <p:sldId id="396" r:id="rId18"/>
    <p:sldId id="397" r:id="rId19"/>
    <p:sldId id="267" r:id="rId20"/>
    <p:sldId id="403" r:id="rId21"/>
    <p:sldId id="404" r:id="rId22"/>
    <p:sldId id="405" r:id="rId23"/>
    <p:sldId id="291" r:id="rId24"/>
    <p:sldId id="281" r:id="rId25"/>
    <p:sldId id="285" r:id="rId26"/>
    <p:sldId id="303" r:id="rId27"/>
    <p:sldId id="295" r:id="rId28"/>
    <p:sldId id="341" r:id="rId29"/>
    <p:sldId id="315" r:id="rId30"/>
    <p:sldId id="314" r:id="rId31"/>
    <p:sldId id="351" r:id="rId32"/>
    <p:sldId id="300" r:id="rId33"/>
    <p:sldId id="313" r:id="rId34"/>
    <p:sldId id="345" r:id="rId35"/>
    <p:sldId id="312" r:id="rId36"/>
    <p:sldId id="319" r:id="rId37"/>
    <p:sldId id="306" r:id="rId38"/>
    <p:sldId id="323" r:id="rId39"/>
    <p:sldId id="401" r:id="rId40"/>
    <p:sldId id="376" r:id="rId41"/>
    <p:sldId id="375" r:id="rId42"/>
    <p:sldId id="374" r:id="rId43"/>
    <p:sldId id="377" r:id="rId44"/>
    <p:sldId id="406" r:id="rId45"/>
    <p:sldId id="407" r:id="rId46"/>
    <p:sldId id="408" r:id="rId47"/>
    <p:sldId id="335" r:id="rId48"/>
    <p:sldId id="336" r:id="rId49"/>
    <p:sldId id="334" r:id="rId50"/>
    <p:sldId id="326" r:id="rId51"/>
    <p:sldId id="369" r:id="rId52"/>
    <p:sldId id="370" r:id="rId53"/>
    <p:sldId id="359" r:id="rId54"/>
    <p:sldId id="4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showGuides="1">
      <p:cViewPr varScale="1">
        <p:scale>
          <a:sx n="68" d="100"/>
          <a:sy n="68" d="100"/>
        </p:scale>
        <p:origin x="648" y="7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3C55E-12AA-4D31-A02E-5E2A06BE6027}" type="doc">
      <dgm:prSet loTypeId="urn:microsoft.com/office/officeart/2008/layout/RadialCluster" loCatId="cycle" qsTypeId="urn:microsoft.com/office/officeart/2005/8/quickstyle/simple5" qsCatId="simple" csTypeId="urn:microsoft.com/office/officeart/2005/8/colors/colorful3" csCatId="colorful" phldr="1"/>
      <dgm:spPr/>
      <dgm:t>
        <a:bodyPr/>
        <a:lstStyle/>
        <a:p>
          <a:endParaRPr lang="es-ES"/>
        </a:p>
      </dgm:t>
    </dgm:pt>
    <dgm:pt modelId="{810E8D06-E17E-478C-9607-FB7C52D07A7A}">
      <dgm:prSet phldrT="[Texto]" custT="1"/>
      <dgm:spPr>
        <a:solidFill>
          <a:srgbClr val="13322B"/>
        </a:solidFill>
      </dgm:spPr>
      <dgm:t>
        <a:bodyPr wrap="square" lIns="0" tIns="0" rIns="0" bIns="0" rtlCol="0"/>
        <a:lstStyle/>
        <a:p>
          <a:pPr marL="0" algn="ctr" defTabSz="914400" rtl="0" eaLnBrk="1" latinLnBrk="0" hangingPunct="1"/>
          <a:r>
            <a:rPr lang="es-ES" sz="1600" b="1" kern="1200" dirty="0">
              <a:solidFill>
                <a:schemeClr val="bg1"/>
              </a:solidFill>
              <a:latin typeface="Montserrat Light" panose="00000400000000000000" pitchFamily="2" charset="0"/>
              <a:ea typeface="+mn-ea"/>
              <a:cs typeface="+mn-cs"/>
            </a:rPr>
            <a:t>Población beneficiaria</a:t>
          </a:r>
        </a:p>
      </dgm:t>
    </dgm:pt>
    <dgm:pt modelId="{926EDFF0-EEB3-4E3E-AFC6-7FF33BF4C0E9}" type="parTrans" cxnId="{B674863C-6233-4D99-8150-30778E36869C}">
      <dgm:prSet/>
      <dgm:spPr/>
      <dgm:t>
        <a:bodyPr/>
        <a:lstStyle/>
        <a:p>
          <a:endParaRPr lang="es-ES" sz="1400" b="0">
            <a:latin typeface="Montserrat" panose="00000500000000000000" pitchFamily="2" charset="0"/>
          </a:endParaRPr>
        </a:p>
      </dgm:t>
    </dgm:pt>
    <dgm:pt modelId="{5E8B4E4C-9437-4420-AD5F-2AD7C08363DA}" type="sibTrans" cxnId="{B674863C-6233-4D99-8150-30778E36869C}">
      <dgm:prSet/>
      <dgm:spPr/>
      <dgm:t>
        <a:bodyPr/>
        <a:lstStyle/>
        <a:p>
          <a:endParaRPr lang="es-ES" sz="1400" b="0">
            <a:latin typeface="Montserrat" panose="00000500000000000000" pitchFamily="2" charset="0"/>
          </a:endParaRPr>
        </a:p>
      </dgm:t>
    </dgm:pt>
    <dgm:pt modelId="{53B8C527-62D7-4CB0-8682-BD4ADCDA2048}">
      <dgm:prSet phldrT="[Texto]"/>
      <dgm:spPr/>
      <dgm:t>
        <a:bodyPr/>
        <a:lstStyle/>
        <a:p>
          <a:endParaRPr lang="es-ES"/>
        </a:p>
      </dgm:t>
    </dgm:pt>
    <dgm:pt modelId="{066DE334-9D34-4854-9B63-FCC86B99DBF1}" type="parTrans" cxnId="{0029F8E6-CBA2-4183-8079-6CC3A0CF3940}">
      <dgm:prSet/>
      <dgm:spPr/>
      <dgm:t>
        <a:bodyPr/>
        <a:lstStyle/>
        <a:p>
          <a:endParaRPr lang="es-ES" sz="1400" b="0">
            <a:latin typeface="Montserrat" panose="00000500000000000000" pitchFamily="2" charset="0"/>
          </a:endParaRPr>
        </a:p>
      </dgm:t>
    </dgm:pt>
    <dgm:pt modelId="{D78D1A13-0834-400A-849E-D1CEC573871A}" type="sibTrans" cxnId="{0029F8E6-CBA2-4183-8079-6CC3A0CF3940}">
      <dgm:prSet/>
      <dgm:spPr/>
      <dgm:t>
        <a:bodyPr/>
        <a:lstStyle/>
        <a:p>
          <a:endParaRPr lang="es-ES" sz="1400" b="0">
            <a:latin typeface="Montserrat" panose="00000500000000000000" pitchFamily="2" charset="0"/>
          </a:endParaRPr>
        </a:p>
      </dgm:t>
    </dgm:pt>
    <dgm:pt modelId="{B1CBE4C1-EEB0-45A6-8FE5-67A4594BDBF3}">
      <dgm:prSet custT="1"/>
      <dgm:spPr>
        <a:solidFill>
          <a:srgbClr val="DEC9A3"/>
        </a:solidFill>
      </dgm:spPr>
      <dgm:t>
        <a:bodyPr wrap="square" lIns="0" tIns="0" rIns="0" bIns="0" rtlCol="0"/>
        <a:lstStyle/>
        <a:p>
          <a:pPr marL="0" algn="ctr" defTabSz="914400" rtl="0" eaLnBrk="1" latinLnBrk="0" hangingPunct="1"/>
          <a:r>
            <a:rPr lang="es-MX" sz="1400" b="1" kern="1200" dirty="0">
              <a:solidFill>
                <a:srgbClr val="A22243"/>
              </a:solidFill>
              <a:latin typeface="Montserrat Light" panose="00000400000000000000" pitchFamily="2" charset="0"/>
              <a:ea typeface="+mn-ea"/>
              <a:cs typeface="+mn-cs"/>
            </a:rPr>
            <a:t>Secretaría de la Función Pública</a:t>
          </a:r>
          <a:endParaRPr lang="es-ES" sz="1400" b="1" kern="1200" dirty="0">
            <a:solidFill>
              <a:srgbClr val="A22243"/>
            </a:solidFill>
            <a:latin typeface="Montserrat Light" panose="00000400000000000000" pitchFamily="2" charset="0"/>
            <a:ea typeface="+mn-ea"/>
            <a:cs typeface="+mn-cs"/>
          </a:endParaRPr>
        </a:p>
      </dgm:t>
    </dgm:pt>
    <dgm:pt modelId="{DBD45BD1-3B71-43A9-AB68-638BF0A255C8}" type="parTrans" cxnId="{A18C30EC-6062-4C3A-8BCD-788CFC0A5701}">
      <dgm:prSet/>
      <dgm:spPr>
        <a:ln>
          <a:solidFill>
            <a:srgbClr val="A22243"/>
          </a:solidFill>
        </a:ln>
      </dgm:spPr>
      <dgm:t>
        <a:bodyPr/>
        <a:lstStyle/>
        <a:p>
          <a:endParaRPr lang="es-ES" sz="1400" b="0">
            <a:latin typeface="Montserrat" panose="00000500000000000000" pitchFamily="2" charset="0"/>
          </a:endParaRPr>
        </a:p>
      </dgm:t>
    </dgm:pt>
    <dgm:pt modelId="{4B5BA19D-3CE0-4EF5-A298-01FEF19659F6}" type="sibTrans" cxnId="{A18C30EC-6062-4C3A-8BCD-788CFC0A5701}">
      <dgm:prSet/>
      <dgm:spPr/>
      <dgm:t>
        <a:bodyPr/>
        <a:lstStyle/>
        <a:p>
          <a:endParaRPr lang="es-ES" sz="1400" b="0">
            <a:latin typeface="Montserrat" panose="00000500000000000000" pitchFamily="2" charset="0"/>
          </a:endParaRPr>
        </a:p>
      </dgm:t>
    </dgm:pt>
    <dgm:pt modelId="{E99EC56F-AE3D-4605-BA88-B0BE10A3C4C4}">
      <dgm:prSet custT="1"/>
      <dgm:spPr>
        <a:solidFill>
          <a:srgbClr val="DEC9A3"/>
        </a:solidFill>
        <a:ln>
          <a:noFill/>
        </a:ln>
        <a:effectLst>
          <a:outerShdw blurRad="57150" dist="19050" dir="5400000" algn="ctr" rotWithShape="0">
            <a:srgbClr val="000000">
              <a:alpha val="63000"/>
            </a:srgbClr>
          </a:outerShdw>
        </a:effectLst>
      </dgm:spPr>
      <dgm:t>
        <a:bodyPr spcFirstLastPara="0" vert="horz" wrap="square" lIns="0" tIns="0" rIns="0" bIns="0" numCol="1" spcCol="1270" rtlCol="0" anchor="ctr" anchorCtr="0"/>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Otros Actores Interesados (</a:t>
          </a:r>
          <a:r>
            <a:rPr lang="es-MX" sz="1400" b="1" kern="1200" dirty="0" err="1">
              <a:solidFill>
                <a:srgbClr val="A22243"/>
              </a:solidFill>
              <a:latin typeface="Montserrat Light" panose="00000400000000000000" pitchFamily="2" charset="0"/>
              <a:ea typeface="+mn-ea"/>
              <a:cs typeface="+mn-cs"/>
            </a:rPr>
            <a:t>CPC´s</a:t>
          </a:r>
          <a:r>
            <a:rPr lang="es-MX" sz="1400" b="1" kern="1200" dirty="0">
              <a:solidFill>
                <a:srgbClr val="A22243"/>
              </a:solidFill>
              <a:latin typeface="Montserrat Light" panose="00000400000000000000" pitchFamily="2" charset="0"/>
              <a:ea typeface="+mn-ea"/>
              <a:cs typeface="+mn-cs"/>
            </a:rPr>
            <a:t>, OSC, etc.)</a:t>
          </a:r>
          <a:endParaRPr lang="es-ES" sz="1400" b="1" kern="1200" dirty="0">
            <a:solidFill>
              <a:srgbClr val="A22243"/>
            </a:solidFill>
            <a:latin typeface="Montserrat Light" panose="00000400000000000000" pitchFamily="2" charset="0"/>
            <a:ea typeface="+mn-ea"/>
            <a:cs typeface="+mn-cs"/>
          </a:endParaRPr>
        </a:p>
      </dgm:t>
    </dgm:pt>
    <dgm:pt modelId="{194DB3F2-7860-4BAD-8F41-020FDFBAB980}" type="parTrans" cxnId="{261BEB5B-0A14-4FBA-AF3D-EFD536048D3D}">
      <dgm:prSet/>
      <dgm:spPr>
        <a:ln>
          <a:solidFill>
            <a:srgbClr val="A22243"/>
          </a:solidFill>
        </a:ln>
      </dgm:spPr>
      <dgm:t>
        <a:bodyPr/>
        <a:lstStyle/>
        <a:p>
          <a:endParaRPr lang="es-ES" sz="1400" b="0">
            <a:latin typeface="Montserrat" panose="00000500000000000000" pitchFamily="2" charset="0"/>
          </a:endParaRPr>
        </a:p>
      </dgm:t>
    </dgm:pt>
    <dgm:pt modelId="{BC3E86E4-BBAF-449D-A3D8-57D178C81546}" type="sibTrans" cxnId="{261BEB5B-0A14-4FBA-AF3D-EFD536048D3D}">
      <dgm:prSet/>
      <dgm:spPr/>
      <dgm:t>
        <a:bodyPr/>
        <a:lstStyle/>
        <a:p>
          <a:endParaRPr lang="es-ES" sz="1400" b="0">
            <a:latin typeface="Montserrat" panose="00000500000000000000" pitchFamily="2" charset="0"/>
          </a:endParaRPr>
        </a:p>
      </dgm:t>
    </dgm:pt>
    <dgm:pt modelId="{C1D2A08E-D578-466D-B875-91780BC8F7C7}">
      <dgm:prSet custT="1"/>
      <dgm:spPr>
        <a:solidFill>
          <a:srgbClr val="DEC9A3"/>
        </a:solidFill>
        <a:ln>
          <a:noFill/>
        </a:ln>
        <a:effectLst>
          <a:outerShdw blurRad="57150" dist="19050" dir="5400000" algn="ctr" rotWithShape="0">
            <a:srgbClr val="000000">
              <a:alpha val="63000"/>
            </a:srgbClr>
          </a:outerShdw>
        </a:effectLst>
      </dgm:spPr>
      <dgm:t>
        <a:bodyPr spcFirstLastPara="0" vert="horz" wrap="square" lIns="0" tIns="0" rIns="0" bIns="0" numCol="1" spcCol="1270" rtlCol="0" anchor="ctr" anchorCtr="0"/>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Instancias Ejecutoras </a:t>
          </a:r>
          <a:endParaRPr lang="es-ES" sz="1400" b="1" kern="1200" dirty="0">
            <a:solidFill>
              <a:srgbClr val="A22243"/>
            </a:solidFill>
            <a:latin typeface="Montserrat Light" panose="00000400000000000000" pitchFamily="2" charset="0"/>
            <a:ea typeface="+mn-ea"/>
            <a:cs typeface="+mn-cs"/>
          </a:endParaRPr>
        </a:p>
      </dgm:t>
    </dgm:pt>
    <dgm:pt modelId="{35C39DC2-C2A3-466F-9B69-5763033C5B00}" type="parTrans" cxnId="{237CEA2A-D390-4FB0-8709-A65DB3FB7D14}">
      <dgm:prSet/>
      <dgm:spPr>
        <a:ln>
          <a:solidFill>
            <a:srgbClr val="A22243"/>
          </a:solidFill>
        </a:ln>
      </dgm:spPr>
      <dgm:t>
        <a:bodyPr/>
        <a:lstStyle/>
        <a:p>
          <a:endParaRPr lang="es-ES" sz="1400" b="0">
            <a:latin typeface="Montserrat" panose="00000500000000000000" pitchFamily="2" charset="0"/>
          </a:endParaRPr>
        </a:p>
      </dgm:t>
    </dgm:pt>
    <dgm:pt modelId="{CBCDB753-34BA-4CB5-8DFB-F2945BEF9C75}" type="sibTrans" cxnId="{237CEA2A-D390-4FB0-8709-A65DB3FB7D14}">
      <dgm:prSet/>
      <dgm:spPr/>
      <dgm:t>
        <a:bodyPr/>
        <a:lstStyle/>
        <a:p>
          <a:endParaRPr lang="es-ES" sz="1400" b="0">
            <a:latin typeface="Montserrat" panose="00000500000000000000" pitchFamily="2" charset="0"/>
          </a:endParaRPr>
        </a:p>
      </dgm:t>
    </dgm:pt>
    <dgm:pt modelId="{77CE5B22-A9D0-4CF0-880B-BDC22E599EBC}">
      <dgm:prSet custT="1"/>
      <dgm:spPr>
        <a:solidFill>
          <a:srgbClr val="DEC9A3"/>
        </a:solidFill>
        <a:ln>
          <a:noFill/>
        </a:ln>
        <a:effectLst>
          <a:outerShdw blurRad="57150" dist="19050" dir="5400000" algn="ctr" rotWithShape="0">
            <a:srgbClr val="000000">
              <a:alpha val="63000"/>
            </a:srgbClr>
          </a:outerShdw>
        </a:effectLst>
      </dgm:spPr>
      <dgm:t>
        <a:bodyPr spcFirstLastPara="0" vert="horz" wrap="square" lIns="0" tIns="0" rIns="0" bIns="0" numCol="1" spcCol="1270" rtlCol="0" anchor="ctr" anchorCtr="0"/>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Órganos de Control</a:t>
          </a:r>
        </a:p>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(OIC y OEC)</a:t>
          </a:r>
          <a:endParaRPr lang="es-ES" sz="1400" b="1" kern="1200" dirty="0">
            <a:solidFill>
              <a:srgbClr val="A22243"/>
            </a:solidFill>
            <a:latin typeface="Montserrat Light" panose="00000400000000000000" pitchFamily="2" charset="0"/>
            <a:ea typeface="+mn-ea"/>
            <a:cs typeface="+mn-cs"/>
          </a:endParaRPr>
        </a:p>
      </dgm:t>
    </dgm:pt>
    <dgm:pt modelId="{92694A5D-E427-4D2E-B715-DA85533C4806}" type="parTrans" cxnId="{99A577B9-177B-4A84-9F26-799B1C3C59D9}">
      <dgm:prSet/>
      <dgm:spPr>
        <a:ln>
          <a:solidFill>
            <a:srgbClr val="A22243"/>
          </a:solidFill>
        </a:ln>
      </dgm:spPr>
      <dgm:t>
        <a:bodyPr/>
        <a:lstStyle/>
        <a:p>
          <a:endParaRPr lang="es-ES" sz="1400" b="0">
            <a:latin typeface="Montserrat" panose="00000500000000000000" pitchFamily="2" charset="0"/>
          </a:endParaRPr>
        </a:p>
      </dgm:t>
    </dgm:pt>
    <dgm:pt modelId="{E51C7BD3-4D67-49C1-9846-22586BBC93D6}" type="sibTrans" cxnId="{99A577B9-177B-4A84-9F26-799B1C3C59D9}">
      <dgm:prSet/>
      <dgm:spPr/>
      <dgm:t>
        <a:bodyPr/>
        <a:lstStyle/>
        <a:p>
          <a:endParaRPr lang="es-ES" sz="1400" b="0">
            <a:latin typeface="Montserrat" panose="00000500000000000000" pitchFamily="2" charset="0"/>
          </a:endParaRPr>
        </a:p>
      </dgm:t>
    </dgm:pt>
    <dgm:pt modelId="{282D08E3-BFB8-4482-A595-8494CAD1E163}">
      <dgm:prSet custT="1"/>
      <dgm:spPr>
        <a:solidFill>
          <a:srgbClr val="DEC9A3"/>
        </a:solidFill>
        <a:ln>
          <a:noFill/>
        </a:ln>
        <a:effectLst>
          <a:outerShdw blurRad="57150" dist="19050" dir="5400000" algn="ctr" rotWithShape="0">
            <a:srgbClr val="000000">
              <a:alpha val="63000"/>
            </a:srgbClr>
          </a:outerShdw>
        </a:effectLst>
      </dgm:spPr>
      <dgm:t>
        <a:bodyPr spcFirstLastPara="0" vert="horz" wrap="square" lIns="0" tIns="0" rIns="0" bIns="0" numCol="1" spcCol="1270" rtlCol="0" anchor="ctr" anchorCtr="0"/>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Organizaciones Sociales y Civiles e Instituciones académicas</a:t>
          </a:r>
          <a:endParaRPr lang="es-ES" sz="1400" b="1" kern="1200" dirty="0">
            <a:solidFill>
              <a:srgbClr val="A22243"/>
            </a:solidFill>
            <a:latin typeface="Montserrat Light" panose="00000400000000000000" pitchFamily="2" charset="0"/>
            <a:ea typeface="+mn-ea"/>
            <a:cs typeface="+mn-cs"/>
          </a:endParaRPr>
        </a:p>
      </dgm:t>
    </dgm:pt>
    <dgm:pt modelId="{3CF79B98-9AC8-44FA-9055-9E87F779E259}" type="parTrans" cxnId="{D4F165E0-C95B-49C9-B765-D3968CF0C7FF}">
      <dgm:prSet/>
      <dgm:spPr>
        <a:ln>
          <a:solidFill>
            <a:srgbClr val="A22243"/>
          </a:solidFill>
        </a:ln>
      </dgm:spPr>
      <dgm:t>
        <a:bodyPr/>
        <a:lstStyle/>
        <a:p>
          <a:endParaRPr lang="es-ES" sz="1400" b="0">
            <a:latin typeface="Montserrat" panose="00000500000000000000" pitchFamily="2" charset="0"/>
          </a:endParaRPr>
        </a:p>
      </dgm:t>
    </dgm:pt>
    <dgm:pt modelId="{D9701E60-4D90-47D9-84B5-94513A0BE832}" type="sibTrans" cxnId="{D4F165E0-C95B-49C9-B765-D3968CF0C7FF}">
      <dgm:prSet/>
      <dgm:spPr/>
      <dgm:t>
        <a:bodyPr/>
        <a:lstStyle/>
        <a:p>
          <a:endParaRPr lang="es-ES" sz="1400" b="0">
            <a:latin typeface="Montserrat" panose="00000500000000000000" pitchFamily="2" charset="0"/>
          </a:endParaRPr>
        </a:p>
      </dgm:t>
    </dgm:pt>
    <dgm:pt modelId="{DCE1A8A8-70EA-4018-8C11-857B3DCA82F4}">
      <dgm:prSet custT="1"/>
      <dgm:spPr>
        <a:solidFill>
          <a:srgbClr val="DEC9A3"/>
        </a:solidFill>
        <a:ln>
          <a:noFill/>
        </a:ln>
        <a:effectLst>
          <a:outerShdw blurRad="57150" dist="19050" dir="5400000" algn="ctr" rotWithShape="0">
            <a:srgbClr val="000000">
              <a:alpha val="63000"/>
            </a:srgbClr>
          </a:outerShdw>
        </a:effectLst>
      </dgm:spPr>
      <dgm:t>
        <a:bodyPr spcFirstLastPara="0" vert="horz" wrap="square" lIns="0" tIns="0" rIns="0" bIns="0" numCol="1" spcCol="1270" rtlCol="0" anchor="ctr" anchorCtr="0"/>
        <a:lstStyle/>
        <a:p>
          <a:pPr marL="0" lvl="0" indent="0" algn="ctr" defTabSz="914400" rtl="0" eaLnBrk="1" latinLnBrk="0" hangingPunct="1">
            <a:lnSpc>
              <a:spcPct val="90000"/>
            </a:lnSpc>
            <a:spcBef>
              <a:spcPct val="0"/>
            </a:spcBef>
            <a:spcAft>
              <a:spcPct val="35000"/>
            </a:spcAft>
            <a:buNone/>
          </a:pPr>
          <a:r>
            <a:rPr lang="es-ES" sz="1400" b="1" kern="1200" dirty="0">
              <a:solidFill>
                <a:srgbClr val="A22243"/>
              </a:solidFill>
              <a:latin typeface="Montserrat Light" panose="00000400000000000000" pitchFamily="2" charset="0"/>
              <a:ea typeface="+mn-ea"/>
              <a:cs typeface="+mn-cs"/>
            </a:rPr>
            <a:t>Instancias Normativas</a:t>
          </a:r>
        </a:p>
      </dgm:t>
    </dgm:pt>
    <dgm:pt modelId="{FE933FB2-4542-41FF-8D30-83ED62B4ADFB}" type="parTrans" cxnId="{D481FA64-AE1C-4A38-9826-433176959DF6}">
      <dgm:prSet/>
      <dgm:spPr>
        <a:ln>
          <a:solidFill>
            <a:srgbClr val="A22243"/>
          </a:solidFill>
        </a:ln>
      </dgm:spPr>
      <dgm:t>
        <a:bodyPr/>
        <a:lstStyle/>
        <a:p>
          <a:endParaRPr lang="es-MX"/>
        </a:p>
      </dgm:t>
    </dgm:pt>
    <dgm:pt modelId="{E371EC90-482A-4B1B-AE0C-FE6D1D996B07}" type="sibTrans" cxnId="{D481FA64-AE1C-4A38-9826-433176959DF6}">
      <dgm:prSet/>
      <dgm:spPr/>
      <dgm:t>
        <a:bodyPr/>
        <a:lstStyle/>
        <a:p>
          <a:endParaRPr lang="es-MX"/>
        </a:p>
      </dgm:t>
    </dgm:pt>
    <dgm:pt modelId="{44F6459A-F51E-4ECC-81BF-E71FBAC27987}" type="pres">
      <dgm:prSet presAssocID="{7803C55E-12AA-4D31-A02E-5E2A06BE6027}" presName="Name0" presStyleCnt="0">
        <dgm:presLayoutVars>
          <dgm:chMax val="1"/>
          <dgm:chPref val="1"/>
          <dgm:dir/>
          <dgm:animOne val="branch"/>
          <dgm:animLvl val="lvl"/>
        </dgm:presLayoutVars>
      </dgm:prSet>
      <dgm:spPr/>
    </dgm:pt>
    <dgm:pt modelId="{82012DDF-74D3-44F7-8D4F-64582817FA1E}" type="pres">
      <dgm:prSet presAssocID="{810E8D06-E17E-478C-9607-FB7C52D07A7A}" presName="singleCycle" presStyleCnt="0"/>
      <dgm:spPr/>
    </dgm:pt>
    <dgm:pt modelId="{DCEFEC41-0233-489A-BF93-1F2C99A04EFB}" type="pres">
      <dgm:prSet presAssocID="{810E8D06-E17E-478C-9607-FB7C52D07A7A}" presName="singleCenter" presStyleLbl="node1" presStyleIdx="0" presStyleCnt="7" custLinFactNeighborX="829" custLinFactNeighborY="7416">
        <dgm:presLayoutVars>
          <dgm:chMax val="7"/>
          <dgm:chPref val="7"/>
        </dgm:presLayoutVars>
      </dgm:prSet>
      <dgm:spPr>
        <a:xfrm>
          <a:off x="4599927" y="2322750"/>
          <a:ext cx="1702725" cy="1702725"/>
        </a:xfrm>
        <a:prstGeom prst="roundRect">
          <a:avLst/>
        </a:prstGeom>
      </dgm:spPr>
    </dgm:pt>
    <dgm:pt modelId="{AAE20EC8-C424-4D9B-85B4-4FB6DB2671B6}" type="pres">
      <dgm:prSet presAssocID="{DBD45BD1-3B71-43A9-AB68-638BF0A255C8}" presName="Name56" presStyleLbl="parChTrans1D2" presStyleIdx="0" presStyleCnt="6"/>
      <dgm:spPr/>
    </dgm:pt>
    <dgm:pt modelId="{92D2DA7B-5FBE-4536-AB01-F29C3D7D4AE4}" type="pres">
      <dgm:prSet presAssocID="{B1CBE4C1-EEB0-45A6-8FE5-67A4594BDBF3}" presName="text0" presStyleLbl="node1" presStyleIdx="1" presStyleCnt="7" custScaleX="164065" custScaleY="108403" custRadScaleRad="67118" custRadScaleInc="4676">
        <dgm:presLayoutVars>
          <dgm:bulletEnabled val="1"/>
        </dgm:presLayoutVars>
      </dgm:prSet>
      <dgm:spPr>
        <a:xfrm>
          <a:off x="4515104" y="698438"/>
          <a:ext cx="1871695" cy="1236689"/>
        </a:xfrm>
        <a:prstGeom prst="roundRect">
          <a:avLst/>
        </a:prstGeom>
      </dgm:spPr>
    </dgm:pt>
    <dgm:pt modelId="{BC7C73BD-3BC6-4C2F-A118-F82E24A01D89}" type="pres">
      <dgm:prSet presAssocID="{35C39DC2-C2A3-466F-9B69-5763033C5B00}" presName="Name56" presStyleLbl="parChTrans1D2" presStyleIdx="1" presStyleCnt="6"/>
      <dgm:spPr/>
    </dgm:pt>
    <dgm:pt modelId="{86E46305-C02E-48FD-AAA3-98442D326E2C}" type="pres">
      <dgm:prSet presAssocID="{C1D2A08E-D578-466D-B875-91780BC8F7C7}" presName="text0" presStyleLbl="node1" presStyleIdx="2" presStyleCnt="7" custScaleX="176720" custScaleY="108403" custRadScaleRad="118872" custRadScaleInc="28190">
        <dgm:presLayoutVars>
          <dgm:bulletEnabled val="1"/>
        </dgm:presLayoutVars>
      </dgm:prSet>
      <dgm:spPr>
        <a:xfrm>
          <a:off x="6527853" y="1473086"/>
          <a:ext cx="2016067" cy="1236689"/>
        </a:xfrm>
        <a:prstGeom prst="roundRect">
          <a:avLst/>
        </a:prstGeom>
      </dgm:spPr>
    </dgm:pt>
    <dgm:pt modelId="{35135113-3A29-4645-A943-D74C990008B9}" type="pres">
      <dgm:prSet presAssocID="{92694A5D-E427-4D2E-B715-DA85533C4806}" presName="Name56" presStyleLbl="parChTrans1D2" presStyleIdx="2" presStyleCnt="6"/>
      <dgm:spPr/>
    </dgm:pt>
    <dgm:pt modelId="{248BC236-1DD6-49C2-A818-2BA29827E05B}" type="pres">
      <dgm:prSet presAssocID="{77CE5B22-A9D0-4CF0-880B-BDC22E599EBC}" presName="text0" presStyleLbl="node1" presStyleIdx="3" presStyleCnt="7" custScaleX="164065" custScaleY="108403" custRadScaleRad="129227" custRadScaleInc="-1363">
        <dgm:presLayoutVars>
          <dgm:bulletEnabled val="1"/>
        </dgm:presLayoutVars>
      </dgm:prSet>
      <dgm:spPr>
        <a:xfrm>
          <a:off x="4477855" y="4486504"/>
          <a:ext cx="1871695" cy="1236689"/>
        </a:xfrm>
        <a:prstGeom prst="roundRect">
          <a:avLst/>
        </a:prstGeom>
      </dgm:spPr>
    </dgm:pt>
    <dgm:pt modelId="{65CF59D6-9CFF-413E-8BBB-9C9389060826}" type="pres">
      <dgm:prSet presAssocID="{3CF79B98-9AC8-44FA-9055-9E87F779E259}" presName="Name56" presStyleLbl="parChTrans1D2" presStyleIdx="3" presStyleCnt="6"/>
      <dgm:spPr/>
    </dgm:pt>
    <dgm:pt modelId="{52F9AAE0-BC7B-4A9C-A9AE-DBD9DE83C98C}" type="pres">
      <dgm:prSet presAssocID="{282D08E3-BFB8-4482-A595-8494CAD1E163}" presName="text0" presStyleLbl="node1" presStyleIdx="4" presStyleCnt="7" custScaleX="164065" custScaleY="108403">
        <dgm:presLayoutVars>
          <dgm:bulletEnabled val="1"/>
        </dgm:presLayoutVars>
      </dgm:prSet>
      <dgm:spPr>
        <a:xfrm>
          <a:off x="2514597" y="3353017"/>
          <a:ext cx="1871695" cy="1236689"/>
        </a:xfrm>
        <a:prstGeom prst="roundRect">
          <a:avLst/>
        </a:prstGeom>
      </dgm:spPr>
    </dgm:pt>
    <dgm:pt modelId="{716267A7-1301-48C6-9720-DA5670A2A75D}" type="pres">
      <dgm:prSet presAssocID="{194DB3F2-7860-4BAD-8F41-020FDFBAB980}" presName="Name56" presStyleLbl="parChTrans1D2" presStyleIdx="4" presStyleCnt="6"/>
      <dgm:spPr/>
    </dgm:pt>
    <dgm:pt modelId="{82E99FC1-9F37-4569-B354-FB636B708EBD}" type="pres">
      <dgm:prSet presAssocID="{E99EC56F-AE3D-4605-BA88-B0BE10A3C4C4}" presName="text0" presStyleLbl="node1" presStyleIdx="5" presStyleCnt="7" custScaleX="164065" custScaleY="108403" custRadScaleRad="127798" custRadScaleInc="148">
        <dgm:presLayoutVars>
          <dgm:bulletEnabled val="1"/>
        </dgm:presLayoutVars>
      </dgm:prSet>
      <dgm:spPr>
        <a:xfrm>
          <a:off x="2538452" y="1424649"/>
          <a:ext cx="1871695" cy="1236689"/>
        </a:xfrm>
        <a:prstGeom prst="roundRect">
          <a:avLst/>
        </a:prstGeom>
      </dgm:spPr>
    </dgm:pt>
    <dgm:pt modelId="{708D3332-CFD8-4C9E-8985-C2A0B720DDA7}" type="pres">
      <dgm:prSet presAssocID="{FE933FB2-4542-41FF-8D30-83ED62B4ADFB}" presName="Name56" presStyleLbl="parChTrans1D2" presStyleIdx="5" presStyleCnt="6"/>
      <dgm:spPr/>
    </dgm:pt>
    <dgm:pt modelId="{D3BA12BE-985C-4780-A21A-ABC6E4CA0227}" type="pres">
      <dgm:prSet presAssocID="{DCE1A8A8-70EA-4018-8C11-857B3DCA82F4}" presName="text0" presStyleLbl="node1" presStyleIdx="6" presStyleCnt="7" custScaleX="176714" custScaleY="108553" custRadScaleRad="117973" custRadScaleInc="-26861">
        <dgm:presLayoutVars>
          <dgm:bulletEnabled val="1"/>
        </dgm:presLayoutVars>
      </dgm:prSet>
      <dgm:spPr/>
    </dgm:pt>
  </dgm:ptLst>
  <dgm:cxnLst>
    <dgm:cxn modelId="{2DA4D502-BD60-4A01-95B4-1FA8C4C61F3B}" type="presOf" srcId="{7803C55E-12AA-4D31-A02E-5E2A06BE6027}" destId="{44F6459A-F51E-4ECC-81BF-E71FBAC27987}" srcOrd="0" destOrd="0" presId="urn:microsoft.com/office/officeart/2008/layout/RadialCluster"/>
    <dgm:cxn modelId="{70C51B10-9254-44BA-BACC-BE0BA9E2D482}" type="presOf" srcId="{77CE5B22-A9D0-4CF0-880B-BDC22E599EBC}" destId="{248BC236-1DD6-49C2-A818-2BA29827E05B}" srcOrd="0" destOrd="0" presId="urn:microsoft.com/office/officeart/2008/layout/RadialCluster"/>
    <dgm:cxn modelId="{237CEA2A-D390-4FB0-8709-A65DB3FB7D14}" srcId="{810E8D06-E17E-478C-9607-FB7C52D07A7A}" destId="{C1D2A08E-D578-466D-B875-91780BC8F7C7}" srcOrd="1" destOrd="0" parTransId="{35C39DC2-C2A3-466F-9B69-5763033C5B00}" sibTransId="{CBCDB753-34BA-4CB5-8DFB-F2945BEF9C75}"/>
    <dgm:cxn modelId="{8ED9CA2F-DDF0-4F85-A98C-15D1E54C401E}" type="presOf" srcId="{3CF79B98-9AC8-44FA-9055-9E87F779E259}" destId="{65CF59D6-9CFF-413E-8BBB-9C9389060826}" srcOrd="0" destOrd="0" presId="urn:microsoft.com/office/officeart/2008/layout/RadialCluster"/>
    <dgm:cxn modelId="{483F1634-08BA-481C-A4DB-5A269048935D}" type="presOf" srcId="{282D08E3-BFB8-4482-A595-8494CAD1E163}" destId="{52F9AAE0-BC7B-4A9C-A9AE-DBD9DE83C98C}" srcOrd="0" destOrd="0" presId="urn:microsoft.com/office/officeart/2008/layout/RadialCluster"/>
    <dgm:cxn modelId="{B674863C-6233-4D99-8150-30778E36869C}" srcId="{7803C55E-12AA-4D31-A02E-5E2A06BE6027}" destId="{810E8D06-E17E-478C-9607-FB7C52D07A7A}" srcOrd="0" destOrd="0" parTransId="{926EDFF0-EEB3-4E3E-AFC6-7FF33BF4C0E9}" sibTransId="{5E8B4E4C-9437-4420-AD5F-2AD7C08363DA}"/>
    <dgm:cxn modelId="{261BEB5B-0A14-4FBA-AF3D-EFD536048D3D}" srcId="{810E8D06-E17E-478C-9607-FB7C52D07A7A}" destId="{E99EC56F-AE3D-4605-BA88-B0BE10A3C4C4}" srcOrd="4" destOrd="0" parTransId="{194DB3F2-7860-4BAD-8F41-020FDFBAB980}" sibTransId="{BC3E86E4-BBAF-449D-A3D8-57D178C81546}"/>
    <dgm:cxn modelId="{D481FA64-AE1C-4A38-9826-433176959DF6}" srcId="{810E8D06-E17E-478C-9607-FB7C52D07A7A}" destId="{DCE1A8A8-70EA-4018-8C11-857B3DCA82F4}" srcOrd="5" destOrd="0" parTransId="{FE933FB2-4542-41FF-8D30-83ED62B4ADFB}" sibTransId="{E371EC90-482A-4B1B-AE0C-FE6D1D996B07}"/>
    <dgm:cxn modelId="{7B5B5469-CDC9-4609-B940-DF48C6468A60}" type="presOf" srcId="{194DB3F2-7860-4BAD-8F41-020FDFBAB980}" destId="{716267A7-1301-48C6-9720-DA5670A2A75D}" srcOrd="0" destOrd="0" presId="urn:microsoft.com/office/officeart/2008/layout/RadialCluster"/>
    <dgm:cxn modelId="{2E8D3174-5AE6-4F5D-A41E-8B4B00CB94B5}" type="presOf" srcId="{DCE1A8A8-70EA-4018-8C11-857B3DCA82F4}" destId="{D3BA12BE-985C-4780-A21A-ABC6E4CA0227}" srcOrd="0" destOrd="0" presId="urn:microsoft.com/office/officeart/2008/layout/RadialCluster"/>
    <dgm:cxn modelId="{468CBE99-DBBA-4549-BFEC-40AD8E500E09}" type="presOf" srcId="{FE933FB2-4542-41FF-8D30-83ED62B4ADFB}" destId="{708D3332-CFD8-4C9E-8985-C2A0B720DDA7}" srcOrd="0" destOrd="0" presId="urn:microsoft.com/office/officeart/2008/layout/RadialCluster"/>
    <dgm:cxn modelId="{B48213A0-153F-4760-9800-842117ED0A0B}" type="presOf" srcId="{35C39DC2-C2A3-466F-9B69-5763033C5B00}" destId="{BC7C73BD-3BC6-4C2F-A118-F82E24A01D89}" srcOrd="0" destOrd="0" presId="urn:microsoft.com/office/officeart/2008/layout/RadialCluster"/>
    <dgm:cxn modelId="{A60BCAA2-D83D-4588-899C-361236E48615}" type="presOf" srcId="{92694A5D-E427-4D2E-B715-DA85533C4806}" destId="{35135113-3A29-4645-A943-D74C990008B9}" srcOrd="0" destOrd="0" presId="urn:microsoft.com/office/officeart/2008/layout/RadialCluster"/>
    <dgm:cxn modelId="{A9C542A9-48B1-46E1-A7C5-B86D08103720}" type="presOf" srcId="{E99EC56F-AE3D-4605-BA88-B0BE10A3C4C4}" destId="{82E99FC1-9F37-4569-B354-FB636B708EBD}" srcOrd="0" destOrd="0" presId="urn:microsoft.com/office/officeart/2008/layout/RadialCluster"/>
    <dgm:cxn modelId="{E5FC47AF-3071-4C3C-88FD-AF38438DBFC3}" type="presOf" srcId="{810E8D06-E17E-478C-9607-FB7C52D07A7A}" destId="{DCEFEC41-0233-489A-BF93-1F2C99A04EFB}" srcOrd="0" destOrd="0" presId="urn:microsoft.com/office/officeart/2008/layout/RadialCluster"/>
    <dgm:cxn modelId="{68696BB1-28D2-46D5-B641-B2638F4CD731}" type="presOf" srcId="{DBD45BD1-3B71-43A9-AB68-638BF0A255C8}" destId="{AAE20EC8-C424-4D9B-85B4-4FB6DB2671B6}" srcOrd="0" destOrd="0" presId="urn:microsoft.com/office/officeart/2008/layout/RadialCluster"/>
    <dgm:cxn modelId="{99A577B9-177B-4A84-9F26-799B1C3C59D9}" srcId="{810E8D06-E17E-478C-9607-FB7C52D07A7A}" destId="{77CE5B22-A9D0-4CF0-880B-BDC22E599EBC}" srcOrd="2" destOrd="0" parTransId="{92694A5D-E427-4D2E-B715-DA85533C4806}" sibTransId="{E51C7BD3-4D67-49C1-9846-22586BBC93D6}"/>
    <dgm:cxn modelId="{6F3AF6BF-B614-4B71-A6BC-FCD3DD432777}" type="presOf" srcId="{C1D2A08E-D578-466D-B875-91780BC8F7C7}" destId="{86E46305-C02E-48FD-AAA3-98442D326E2C}" srcOrd="0" destOrd="0" presId="urn:microsoft.com/office/officeart/2008/layout/RadialCluster"/>
    <dgm:cxn modelId="{869770DB-6AA9-4810-953F-18FB1CCFE381}" type="presOf" srcId="{B1CBE4C1-EEB0-45A6-8FE5-67A4594BDBF3}" destId="{92D2DA7B-5FBE-4536-AB01-F29C3D7D4AE4}" srcOrd="0" destOrd="0" presId="urn:microsoft.com/office/officeart/2008/layout/RadialCluster"/>
    <dgm:cxn modelId="{D4F165E0-C95B-49C9-B765-D3968CF0C7FF}" srcId="{810E8D06-E17E-478C-9607-FB7C52D07A7A}" destId="{282D08E3-BFB8-4482-A595-8494CAD1E163}" srcOrd="3" destOrd="0" parTransId="{3CF79B98-9AC8-44FA-9055-9E87F779E259}" sibTransId="{D9701E60-4D90-47D9-84B5-94513A0BE832}"/>
    <dgm:cxn modelId="{0029F8E6-CBA2-4183-8079-6CC3A0CF3940}" srcId="{7803C55E-12AA-4D31-A02E-5E2A06BE6027}" destId="{53B8C527-62D7-4CB0-8682-BD4ADCDA2048}" srcOrd="1" destOrd="0" parTransId="{066DE334-9D34-4854-9B63-FCC86B99DBF1}" sibTransId="{D78D1A13-0834-400A-849E-D1CEC573871A}"/>
    <dgm:cxn modelId="{A18C30EC-6062-4C3A-8BCD-788CFC0A5701}" srcId="{810E8D06-E17E-478C-9607-FB7C52D07A7A}" destId="{B1CBE4C1-EEB0-45A6-8FE5-67A4594BDBF3}" srcOrd="0" destOrd="0" parTransId="{DBD45BD1-3B71-43A9-AB68-638BF0A255C8}" sibTransId="{4B5BA19D-3CE0-4EF5-A298-01FEF19659F6}"/>
    <dgm:cxn modelId="{2DA31447-0843-48F5-BBA9-9A4870763859}" type="presParOf" srcId="{44F6459A-F51E-4ECC-81BF-E71FBAC27987}" destId="{82012DDF-74D3-44F7-8D4F-64582817FA1E}" srcOrd="0" destOrd="0" presId="urn:microsoft.com/office/officeart/2008/layout/RadialCluster"/>
    <dgm:cxn modelId="{83C91132-2ED2-4E56-97E9-85E6EAF081F7}" type="presParOf" srcId="{82012DDF-74D3-44F7-8D4F-64582817FA1E}" destId="{DCEFEC41-0233-489A-BF93-1F2C99A04EFB}" srcOrd="0" destOrd="0" presId="urn:microsoft.com/office/officeart/2008/layout/RadialCluster"/>
    <dgm:cxn modelId="{6D79F1F1-9556-4355-B63C-8BAC0E2A451A}" type="presParOf" srcId="{82012DDF-74D3-44F7-8D4F-64582817FA1E}" destId="{AAE20EC8-C424-4D9B-85B4-4FB6DB2671B6}" srcOrd="1" destOrd="0" presId="urn:microsoft.com/office/officeart/2008/layout/RadialCluster"/>
    <dgm:cxn modelId="{98882D3C-F3B7-4E64-8C1F-2491C3FEA11C}" type="presParOf" srcId="{82012DDF-74D3-44F7-8D4F-64582817FA1E}" destId="{92D2DA7B-5FBE-4536-AB01-F29C3D7D4AE4}" srcOrd="2" destOrd="0" presId="urn:microsoft.com/office/officeart/2008/layout/RadialCluster"/>
    <dgm:cxn modelId="{6C3465D4-8080-4558-B588-C86B2A30622F}" type="presParOf" srcId="{82012DDF-74D3-44F7-8D4F-64582817FA1E}" destId="{BC7C73BD-3BC6-4C2F-A118-F82E24A01D89}" srcOrd="3" destOrd="0" presId="urn:microsoft.com/office/officeart/2008/layout/RadialCluster"/>
    <dgm:cxn modelId="{6F6FE2BA-9BC7-4C69-8033-A9FB7AF79859}" type="presParOf" srcId="{82012DDF-74D3-44F7-8D4F-64582817FA1E}" destId="{86E46305-C02E-48FD-AAA3-98442D326E2C}" srcOrd="4" destOrd="0" presId="urn:microsoft.com/office/officeart/2008/layout/RadialCluster"/>
    <dgm:cxn modelId="{8BA5D321-0661-488A-AB20-509AAE875222}" type="presParOf" srcId="{82012DDF-74D3-44F7-8D4F-64582817FA1E}" destId="{35135113-3A29-4645-A943-D74C990008B9}" srcOrd="5" destOrd="0" presId="urn:microsoft.com/office/officeart/2008/layout/RadialCluster"/>
    <dgm:cxn modelId="{6C428B2A-B1A4-4974-8DCC-52308B091035}" type="presParOf" srcId="{82012DDF-74D3-44F7-8D4F-64582817FA1E}" destId="{248BC236-1DD6-49C2-A818-2BA29827E05B}" srcOrd="6" destOrd="0" presId="urn:microsoft.com/office/officeart/2008/layout/RadialCluster"/>
    <dgm:cxn modelId="{3B3E551D-91D2-457A-B6E6-26EDF5A5AF0A}" type="presParOf" srcId="{82012DDF-74D3-44F7-8D4F-64582817FA1E}" destId="{65CF59D6-9CFF-413E-8BBB-9C9389060826}" srcOrd="7" destOrd="0" presId="urn:microsoft.com/office/officeart/2008/layout/RadialCluster"/>
    <dgm:cxn modelId="{7864DBBD-AE9A-46E0-9687-63D9854C29CC}" type="presParOf" srcId="{82012DDF-74D3-44F7-8D4F-64582817FA1E}" destId="{52F9AAE0-BC7B-4A9C-A9AE-DBD9DE83C98C}" srcOrd="8" destOrd="0" presId="urn:microsoft.com/office/officeart/2008/layout/RadialCluster"/>
    <dgm:cxn modelId="{4E512379-FB81-41D6-B723-C633930A2F79}" type="presParOf" srcId="{82012DDF-74D3-44F7-8D4F-64582817FA1E}" destId="{716267A7-1301-48C6-9720-DA5670A2A75D}" srcOrd="9" destOrd="0" presId="urn:microsoft.com/office/officeart/2008/layout/RadialCluster"/>
    <dgm:cxn modelId="{6BE9ECB5-3216-4F85-846F-C266F383CB8B}" type="presParOf" srcId="{82012DDF-74D3-44F7-8D4F-64582817FA1E}" destId="{82E99FC1-9F37-4569-B354-FB636B708EBD}" srcOrd="10" destOrd="0" presId="urn:microsoft.com/office/officeart/2008/layout/RadialCluster"/>
    <dgm:cxn modelId="{CCC1D0BD-4455-4610-BB8E-189BB06AA5B6}" type="presParOf" srcId="{82012DDF-74D3-44F7-8D4F-64582817FA1E}" destId="{708D3332-CFD8-4C9E-8985-C2A0B720DDA7}" srcOrd="11" destOrd="0" presId="urn:microsoft.com/office/officeart/2008/layout/RadialCluster"/>
    <dgm:cxn modelId="{10AC98FD-B65C-4FD3-BC99-16563B8A7B7E}" type="presParOf" srcId="{82012DDF-74D3-44F7-8D4F-64582817FA1E}" destId="{D3BA12BE-985C-4780-A21A-ABC6E4CA0227}"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B4126-9D4F-4162-889A-F06CC607CE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52899507-5F42-4ECC-82D7-6E853FA1CBCD}">
      <dgm:prSet phldrT="[Texto]" custT="1"/>
      <dgm:spPr>
        <a:solidFill>
          <a:schemeClr val="bg1"/>
        </a:solidFill>
      </dgm:spPr>
      <dgm:t>
        <a:bodyPr/>
        <a:lstStyle/>
        <a:p>
          <a:r>
            <a:rPr lang="es-ES" sz="3600" dirty="0">
              <a:solidFill>
                <a:schemeClr val="tx1"/>
              </a:solidFill>
              <a:latin typeface="Montserrat" panose="00000500000000000000" pitchFamily="2" charset="0"/>
            </a:rPr>
            <a:t>.</a:t>
          </a:r>
        </a:p>
      </dgm:t>
    </dgm:pt>
    <dgm:pt modelId="{57063721-229B-45C3-AD04-2D7AD5EEA27E}" type="parTrans" cxnId="{938FB471-CE61-4A0E-9717-4EEF124078D0}">
      <dgm:prSet/>
      <dgm:spPr/>
      <dgm:t>
        <a:bodyPr/>
        <a:lstStyle/>
        <a:p>
          <a:endParaRPr lang="es-ES" sz="2800">
            <a:solidFill>
              <a:schemeClr val="tx1"/>
            </a:solidFill>
            <a:latin typeface="Montserrat" panose="00000500000000000000" pitchFamily="2" charset="0"/>
          </a:endParaRPr>
        </a:p>
      </dgm:t>
    </dgm:pt>
    <dgm:pt modelId="{CF1656FD-36C6-4852-A29F-DD8B0E2AD589}" type="sibTrans" cxnId="{938FB471-CE61-4A0E-9717-4EEF124078D0}">
      <dgm:prSet/>
      <dgm:spPr/>
      <dgm:t>
        <a:bodyPr/>
        <a:lstStyle/>
        <a:p>
          <a:endParaRPr lang="es-ES" sz="2800">
            <a:solidFill>
              <a:schemeClr val="tx1"/>
            </a:solidFill>
            <a:latin typeface="Montserrat" panose="00000500000000000000" pitchFamily="2" charset="0"/>
          </a:endParaRPr>
        </a:p>
      </dgm:t>
    </dgm:pt>
    <dgm:pt modelId="{AA053B90-9C81-4A5F-B490-D0386FAFA7FD}">
      <dgm:prSet phldrT="[Texto]" custT="1"/>
      <dgm:spPr>
        <a:solidFill>
          <a:schemeClr val="bg1"/>
        </a:solidFill>
      </dgm:spPr>
      <dgm:t>
        <a:bodyPr/>
        <a:lstStyle/>
        <a:p>
          <a:r>
            <a:rPr lang="es-MX" sz="1400" dirty="0">
              <a:solidFill>
                <a:schemeClr val="tx1"/>
              </a:solidFill>
              <a:latin typeface="Montserrat SemiBold" panose="00000700000000000000" pitchFamily="2" charset="0"/>
            </a:rPr>
            <a:t>Se conforman de manera libre y voluntaria</a:t>
          </a:r>
          <a:endParaRPr lang="es-ES" sz="1400" dirty="0">
            <a:solidFill>
              <a:schemeClr val="tx1"/>
            </a:solidFill>
            <a:latin typeface="Montserrat SemiBold" panose="00000700000000000000" pitchFamily="2" charset="0"/>
          </a:endParaRPr>
        </a:p>
      </dgm:t>
    </dgm:pt>
    <dgm:pt modelId="{A317AEE6-666E-4394-831E-59B0A1F315DF}" type="sibTrans" cxnId="{C3B8EE7C-C5A0-4628-A84A-52785B7B5601}">
      <dgm:prSet/>
      <dgm:spPr/>
      <dgm:t>
        <a:bodyPr/>
        <a:lstStyle/>
        <a:p>
          <a:endParaRPr lang="es-ES" sz="2800">
            <a:solidFill>
              <a:schemeClr val="tx1"/>
            </a:solidFill>
            <a:latin typeface="Montserrat" panose="00000500000000000000" pitchFamily="2" charset="0"/>
          </a:endParaRPr>
        </a:p>
      </dgm:t>
    </dgm:pt>
    <dgm:pt modelId="{668BA0F4-43DE-409E-A65C-3EA8775DB94B}" type="parTrans" cxnId="{C3B8EE7C-C5A0-4628-A84A-52785B7B5601}">
      <dgm:prSet custT="1"/>
      <dgm:spPr>
        <a:ln w="28575">
          <a:solidFill>
            <a:schemeClr val="bg1"/>
          </a:solidFill>
        </a:ln>
      </dgm:spPr>
      <dgm:t>
        <a:bodyPr/>
        <a:lstStyle/>
        <a:p>
          <a:endParaRPr lang="es-ES" sz="800">
            <a:solidFill>
              <a:schemeClr val="tx1"/>
            </a:solidFill>
            <a:latin typeface="Montserrat" panose="00000500000000000000" pitchFamily="2" charset="0"/>
          </a:endParaRPr>
        </a:p>
      </dgm:t>
    </dgm:pt>
    <dgm:pt modelId="{8A25B49D-DC09-49A0-B354-8CB52FBEA2F8}">
      <dgm:prSet phldrT="[Texto]" custT="1"/>
      <dgm:spPr>
        <a:solidFill>
          <a:schemeClr val="bg1"/>
        </a:solidFill>
      </dgm:spPr>
      <dgm:t>
        <a:bodyPr/>
        <a:lstStyle/>
        <a:p>
          <a:r>
            <a:rPr lang="es-ES" sz="1400" dirty="0">
              <a:solidFill>
                <a:schemeClr val="tx1"/>
              </a:solidFill>
              <a:latin typeface="Montserrat SemiBold" panose="00000700000000000000" pitchFamily="2" charset="0"/>
            </a:rPr>
            <a:t>Otros grupos ya conformados pueden realizar actividades solicitando su registro ante la instancia correspondiente</a:t>
          </a:r>
        </a:p>
      </dgm:t>
    </dgm:pt>
    <dgm:pt modelId="{E592C0B2-D79B-4C17-858F-0E19A046938B}" type="sibTrans" cxnId="{F7C01E02-4A3F-4749-A4FA-280A3C017624}">
      <dgm:prSet/>
      <dgm:spPr/>
      <dgm:t>
        <a:bodyPr/>
        <a:lstStyle/>
        <a:p>
          <a:endParaRPr lang="es-ES" sz="2800">
            <a:solidFill>
              <a:schemeClr val="tx1"/>
            </a:solidFill>
            <a:latin typeface="Montserrat" panose="00000500000000000000" pitchFamily="2" charset="0"/>
          </a:endParaRPr>
        </a:p>
      </dgm:t>
    </dgm:pt>
    <dgm:pt modelId="{7FDEB22D-C0F5-4DA7-B36D-595D06E1AF95}" type="parTrans" cxnId="{F7C01E02-4A3F-4749-A4FA-280A3C017624}">
      <dgm:prSet custT="1"/>
      <dgm:spPr>
        <a:ln w="28575">
          <a:solidFill>
            <a:schemeClr val="bg1"/>
          </a:solidFill>
        </a:ln>
      </dgm:spPr>
      <dgm:t>
        <a:bodyPr/>
        <a:lstStyle/>
        <a:p>
          <a:endParaRPr lang="es-ES" sz="800">
            <a:solidFill>
              <a:schemeClr val="tx1"/>
            </a:solidFill>
            <a:latin typeface="Montserrat" panose="00000500000000000000" pitchFamily="2" charset="0"/>
          </a:endParaRPr>
        </a:p>
      </dgm:t>
    </dgm:pt>
    <dgm:pt modelId="{F8AB2E5C-F34D-4568-B4BD-8E28393C46D6}">
      <dgm:prSet phldrT="[Texto]" custT="1"/>
      <dgm:spPr>
        <a:noFill/>
      </dgm:spPr>
      <dgm:t>
        <a:bodyPr/>
        <a:lstStyle/>
        <a:p>
          <a:r>
            <a:rPr lang="es-ES" sz="1400" dirty="0">
              <a:solidFill>
                <a:schemeClr val="tx1"/>
              </a:solidFill>
              <a:latin typeface="Montserrat SemiBold" panose="00000700000000000000" pitchFamily="2" charset="0"/>
            </a:rPr>
            <a:t>Pueden vincularse con otros actores para fortalecer sus actividades y metas</a:t>
          </a:r>
        </a:p>
      </dgm:t>
    </dgm:pt>
    <dgm:pt modelId="{4747EA30-C282-4B68-9928-50C71EDBC98A}" type="sibTrans" cxnId="{9E9B6288-72CE-46FD-9EE0-CE35E64CB29E}">
      <dgm:prSet/>
      <dgm:spPr/>
      <dgm:t>
        <a:bodyPr/>
        <a:lstStyle/>
        <a:p>
          <a:endParaRPr lang="es-ES" sz="2800">
            <a:solidFill>
              <a:schemeClr val="tx1"/>
            </a:solidFill>
            <a:latin typeface="Montserrat" panose="00000500000000000000" pitchFamily="2" charset="0"/>
          </a:endParaRPr>
        </a:p>
      </dgm:t>
    </dgm:pt>
    <dgm:pt modelId="{AF8663D9-56F2-4871-8EE1-B5D159039F9A}" type="parTrans" cxnId="{9E9B6288-72CE-46FD-9EE0-CE35E64CB29E}">
      <dgm:prSet custT="1"/>
      <dgm:spPr>
        <a:ln w="28575">
          <a:solidFill>
            <a:schemeClr val="bg1"/>
          </a:solidFill>
        </a:ln>
      </dgm:spPr>
      <dgm:t>
        <a:bodyPr/>
        <a:lstStyle/>
        <a:p>
          <a:endParaRPr lang="es-ES" sz="800">
            <a:solidFill>
              <a:schemeClr val="tx1"/>
            </a:solidFill>
            <a:latin typeface="Montserrat" panose="00000500000000000000" pitchFamily="2" charset="0"/>
          </a:endParaRPr>
        </a:p>
      </dgm:t>
    </dgm:pt>
    <dgm:pt modelId="{4F3D1B15-6E43-4CE8-8310-29DC6E01E322}">
      <dgm:prSet phldrT="[Texto]" custT="1"/>
      <dgm:spPr>
        <a:noFill/>
      </dgm:spPr>
      <dgm:t>
        <a:bodyPr/>
        <a:lstStyle/>
        <a:p>
          <a:r>
            <a:rPr lang="es-ES" sz="1400" dirty="0">
              <a:solidFill>
                <a:schemeClr val="tx1"/>
              </a:solidFill>
              <a:latin typeface="Montserrat SemiBold" panose="00000700000000000000" pitchFamily="2" charset="0"/>
            </a:rPr>
            <a:t>Dan a conocer las acciones y resultados de las actividades</a:t>
          </a:r>
        </a:p>
      </dgm:t>
    </dgm:pt>
    <dgm:pt modelId="{2DD88433-2CCC-40AE-AA68-1B25C9DB887B}" type="sibTrans" cxnId="{29E1247A-0F8E-4D30-AC78-1C8C9AD8ACB6}">
      <dgm:prSet/>
      <dgm:spPr/>
      <dgm:t>
        <a:bodyPr/>
        <a:lstStyle/>
        <a:p>
          <a:endParaRPr lang="es-ES" sz="2800">
            <a:solidFill>
              <a:schemeClr val="tx1"/>
            </a:solidFill>
            <a:latin typeface="Montserrat" panose="00000500000000000000" pitchFamily="2" charset="0"/>
          </a:endParaRPr>
        </a:p>
      </dgm:t>
    </dgm:pt>
    <dgm:pt modelId="{1241A7F6-8773-4D1D-B00B-76FA4C8844A7}" type="parTrans" cxnId="{29E1247A-0F8E-4D30-AC78-1C8C9AD8ACB6}">
      <dgm:prSet custT="1"/>
      <dgm:spPr>
        <a:ln>
          <a:solidFill>
            <a:schemeClr val="bg1"/>
          </a:solidFill>
        </a:ln>
      </dgm:spPr>
      <dgm:t>
        <a:bodyPr/>
        <a:lstStyle/>
        <a:p>
          <a:endParaRPr lang="es-ES" sz="800">
            <a:solidFill>
              <a:schemeClr val="tx1"/>
            </a:solidFill>
            <a:latin typeface="Montserrat" panose="00000500000000000000" pitchFamily="2" charset="0"/>
          </a:endParaRPr>
        </a:p>
      </dgm:t>
    </dgm:pt>
    <dgm:pt modelId="{6929EFB3-00F8-4784-9F73-A6E3D1099B37}">
      <dgm:prSet phldrT="[Texto]" custT="1"/>
      <dgm:spPr>
        <a:solidFill>
          <a:schemeClr val="bg1"/>
        </a:solidFill>
      </dgm:spPr>
      <dgm:t>
        <a:bodyPr/>
        <a:lstStyle/>
        <a:p>
          <a:r>
            <a:rPr lang="es-MX" sz="1400" dirty="0">
              <a:solidFill>
                <a:schemeClr val="tx1"/>
              </a:solidFill>
              <a:latin typeface="Montserrat SemiBold" panose="00000700000000000000" pitchFamily="2" charset="0"/>
            </a:rPr>
            <a:t>Las personas responsables del Programa deben proporcionar información completa y oportuna.</a:t>
          </a:r>
          <a:endParaRPr lang="es-ES" sz="1400" dirty="0">
            <a:solidFill>
              <a:schemeClr val="tx1"/>
            </a:solidFill>
            <a:latin typeface="Montserrat SemiBold" panose="00000700000000000000" pitchFamily="2" charset="0"/>
          </a:endParaRPr>
        </a:p>
      </dgm:t>
    </dgm:pt>
    <dgm:pt modelId="{2F999625-62D4-40F0-BE79-DAAE56657235}" type="parTrans" cxnId="{EBD10AD2-E547-4AE6-81CA-FEA9A75764F9}">
      <dgm:prSet/>
      <dgm:spPr>
        <a:ln>
          <a:solidFill>
            <a:schemeClr val="bg1"/>
          </a:solidFill>
        </a:ln>
      </dgm:spPr>
      <dgm:t>
        <a:bodyPr/>
        <a:lstStyle/>
        <a:p>
          <a:endParaRPr lang="es-ES"/>
        </a:p>
      </dgm:t>
    </dgm:pt>
    <dgm:pt modelId="{FB4C1CC7-33BF-4055-BA35-CD219C39B9FF}" type="sibTrans" cxnId="{EBD10AD2-E547-4AE6-81CA-FEA9A75764F9}">
      <dgm:prSet/>
      <dgm:spPr/>
      <dgm:t>
        <a:bodyPr/>
        <a:lstStyle/>
        <a:p>
          <a:endParaRPr lang="es-MX"/>
        </a:p>
      </dgm:t>
    </dgm:pt>
    <dgm:pt modelId="{5923E134-49EB-40C9-9563-357C3F5CB686}" type="pres">
      <dgm:prSet presAssocID="{A1CB4126-9D4F-4162-889A-F06CC607CE97}" presName="cycle" presStyleCnt="0">
        <dgm:presLayoutVars>
          <dgm:chMax val="1"/>
          <dgm:dir/>
          <dgm:animLvl val="ctr"/>
          <dgm:resizeHandles val="exact"/>
        </dgm:presLayoutVars>
      </dgm:prSet>
      <dgm:spPr/>
    </dgm:pt>
    <dgm:pt modelId="{6BB8CC96-2A54-44F3-80CF-07B7C6B44073}" type="pres">
      <dgm:prSet presAssocID="{52899507-5F42-4ECC-82D7-6E853FA1CBCD}" presName="centerShape" presStyleLbl="node0" presStyleIdx="0" presStyleCnt="1"/>
      <dgm:spPr/>
    </dgm:pt>
    <dgm:pt modelId="{5A5FBB38-2FBA-429E-AA44-52A8F5B25E7E}" type="pres">
      <dgm:prSet presAssocID="{668BA0F4-43DE-409E-A65C-3EA8775DB94B}" presName="Name9" presStyleLbl="parChTrans1D2" presStyleIdx="0" presStyleCnt="5"/>
      <dgm:spPr/>
    </dgm:pt>
    <dgm:pt modelId="{4C5EF605-2D26-4201-87AA-84F04C83D8F2}" type="pres">
      <dgm:prSet presAssocID="{668BA0F4-43DE-409E-A65C-3EA8775DB94B}" presName="connTx" presStyleLbl="parChTrans1D2" presStyleIdx="0" presStyleCnt="5"/>
      <dgm:spPr/>
    </dgm:pt>
    <dgm:pt modelId="{ADF3E5A3-3095-4A5B-9000-1DD07EF310CD}" type="pres">
      <dgm:prSet presAssocID="{AA053B90-9C81-4A5F-B490-D0386FAFA7FD}" presName="node" presStyleLbl="node1" presStyleIdx="0" presStyleCnt="5" custScaleX="204351" custScaleY="90235" custRadScaleRad="102695" custRadScaleInc="-11629">
        <dgm:presLayoutVars>
          <dgm:bulletEnabled val="1"/>
        </dgm:presLayoutVars>
      </dgm:prSet>
      <dgm:spPr/>
    </dgm:pt>
    <dgm:pt modelId="{5AAA708B-DFC0-4580-A7FA-8702B99FEB86}" type="pres">
      <dgm:prSet presAssocID="{2F999625-62D4-40F0-BE79-DAAE56657235}" presName="Name9" presStyleLbl="parChTrans1D2" presStyleIdx="1" presStyleCnt="5"/>
      <dgm:spPr/>
    </dgm:pt>
    <dgm:pt modelId="{EF358F98-4A38-4C34-8D5F-AA62FAA6423E}" type="pres">
      <dgm:prSet presAssocID="{2F999625-62D4-40F0-BE79-DAAE56657235}" presName="connTx" presStyleLbl="parChTrans1D2" presStyleIdx="1" presStyleCnt="5"/>
      <dgm:spPr/>
    </dgm:pt>
    <dgm:pt modelId="{77DFBBDD-4278-4EAD-AA63-D88132C62E54}" type="pres">
      <dgm:prSet presAssocID="{6929EFB3-00F8-4784-9F73-A6E3D1099B37}" presName="node" presStyleLbl="node1" presStyleIdx="1" presStyleCnt="5" custScaleX="156205" custRadScaleRad="143050" custRadScaleInc="17554">
        <dgm:presLayoutVars>
          <dgm:bulletEnabled val="1"/>
        </dgm:presLayoutVars>
      </dgm:prSet>
      <dgm:spPr/>
    </dgm:pt>
    <dgm:pt modelId="{CFF34D56-E973-4A66-B4F1-4701D9440922}" type="pres">
      <dgm:prSet presAssocID="{7FDEB22D-C0F5-4DA7-B36D-595D06E1AF95}" presName="Name9" presStyleLbl="parChTrans1D2" presStyleIdx="2" presStyleCnt="5"/>
      <dgm:spPr/>
    </dgm:pt>
    <dgm:pt modelId="{8DBB14E6-9704-4B03-9F18-8D42AA006D96}" type="pres">
      <dgm:prSet presAssocID="{7FDEB22D-C0F5-4DA7-B36D-595D06E1AF95}" presName="connTx" presStyleLbl="parChTrans1D2" presStyleIdx="2" presStyleCnt="5"/>
      <dgm:spPr/>
    </dgm:pt>
    <dgm:pt modelId="{992E0EC7-4EC2-476C-B0BF-353514BF1553}" type="pres">
      <dgm:prSet presAssocID="{8A25B49D-DC09-49A0-B354-8CB52FBEA2F8}" presName="node" presStyleLbl="node1" presStyleIdx="2" presStyleCnt="5" custScaleX="203029" custScaleY="90235" custRadScaleRad="150187" custRadScaleInc="-78381">
        <dgm:presLayoutVars>
          <dgm:bulletEnabled val="1"/>
        </dgm:presLayoutVars>
      </dgm:prSet>
      <dgm:spPr/>
    </dgm:pt>
    <dgm:pt modelId="{C116EE6D-8B61-4E00-ADD1-85963B738F95}" type="pres">
      <dgm:prSet presAssocID="{AF8663D9-56F2-4871-8EE1-B5D159039F9A}" presName="Name9" presStyleLbl="parChTrans1D2" presStyleIdx="3" presStyleCnt="5"/>
      <dgm:spPr/>
    </dgm:pt>
    <dgm:pt modelId="{4110289C-E74D-4E34-ADCA-ABDF70F0CAC9}" type="pres">
      <dgm:prSet presAssocID="{AF8663D9-56F2-4871-8EE1-B5D159039F9A}" presName="connTx" presStyleLbl="parChTrans1D2" presStyleIdx="3" presStyleCnt="5"/>
      <dgm:spPr/>
    </dgm:pt>
    <dgm:pt modelId="{7B13F958-858D-4ECB-BD79-6187794853B4}" type="pres">
      <dgm:prSet presAssocID="{F8AB2E5C-F34D-4568-B4BD-8E28393C46D6}" presName="node" presStyleLbl="node1" presStyleIdx="3" presStyleCnt="5" custScaleX="203029" custScaleY="90235" custRadScaleRad="160913" custRadScaleInc="79743">
        <dgm:presLayoutVars>
          <dgm:bulletEnabled val="1"/>
        </dgm:presLayoutVars>
      </dgm:prSet>
      <dgm:spPr/>
    </dgm:pt>
    <dgm:pt modelId="{5920C6E9-40D4-4A3B-B6F0-630B576A2397}" type="pres">
      <dgm:prSet presAssocID="{1241A7F6-8773-4D1D-B00B-76FA4C8844A7}" presName="Name9" presStyleLbl="parChTrans1D2" presStyleIdx="4" presStyleCnt="5"/>
      <dgm:spPr/>
    </dgm:pt>
    <dgm:pt modelId="{A7A4602D-CB8A-44D7-89B3-5A12AB38A3B6}" type="pres">
      <dgm:prSet presAssocID="{1241A7F6-8773-4D1D-B00B-76FA4C8844A7}" presName="connTx" presStyleLbl="parChTrans1D2" presStyleIdx="4" presStyleCnt="5"/>
      <dgm:spPr/>
    </dgm:pt>
    <dgm:pt modelId="{99555E20-8E06-4A60-A2E1-8ED9BD4F5611}" type="pres">
      <dgm:prSet presAssocID="{4F3D1B15-6E43-4CE8-8310-29DC6E01E322}" presName="node" presStyleLbl="node1" presStyleIdx="4" presStyleCnt="5" custScaleX="127655" custScaleY="102892" custRadScaleRad="152388" custRadScaleInc="-3078">
        <dgm:presLayoutVars>
          <dgm:bulletEnabled val="1"/>
        </dgm:presLayoutVars>
      </dgm:prSet>
      <dgm:spPr/>
    </dgm:pt>
  </dgm:ptLst>
  <dgm:cxnLst>
    <dgm:cxn modelId="{F7C01E02-4A3F-4749-A4FA-280A3C017624}" srcId="{52899507-5F42-4ECC-82D7-6E853FA1CBCD}" destId="{8A25B49D-DC09-49A0-B354-8CB52FBEA2F8}" srcOrd="2" destOrd="0" parTransId="{7FDEB22D-C0F5-4DA7-B36D-595D06E1AF95}" sibTransId="{E592C0B2-D79B-4C17-858F-0E19A046938B}"/>
    <dgm:cxn modelId="{2BBA8C0D-C4DF-4B8B-8326-95B9C426E2C5}" type="presOf" srcId="{AA053B90-9C81-4A5F-B490-D0386FAFA7FD}" destId="{ADF3E5A3-3095-4A5B-9000-1DD07EF310CD}" srcOrd="0" destOrd="0" presId="urn:microsoft.com/office/officeart/2005/8/layout/radial1"/>
    <dgm:cxn modelId="{9320FA13-1491-4A02-9CE0-431B7CFAA9E2}" type="presOf" srcId="{8A25B49D-DC09-49A0-B354-8CB52FBEA2F8}" destId="{992E0EC7-4EC2-476C-B0BF-353514BF1553}" srcOrd="0" destOrd="0" presId="urn:microsoft.com/office/officeart/2005/8/layout/radial1"/>
    <dgm:cxn modelId="{F57EA529-497C-4733-8D3F-79CBEFB1EDEE}" type="presOf" srcId="{AF8663D9-56F2-4871-8EE1-B5D159039F9A}" destId="{4110289C-E74D-4E34-ADCA-ABDF70F0CAC9}" srcOrd="1" destOrd="0" presId="urn:microsoft.com/office/officeart/2005/8/layout/radial1"/>
    <dgm:cxn modelId="{7AA1E43D-E1DB-40A3-BA58-D45F3C943568}" type="presOf" srcId="{7FDEB22D-C0F5-4DA7-B36D-595D06E1AF95}" destId="{8DBB14E6-9704-4B03-9F18-8D42AA006D96}" srcOrd="1" destOrd="0" presId="urn:microsoft.com/office/officeart/2005/8/layout/radial1"/>
    <dgm:cxn modelId="{2D485161-1EEC-4B1A-B430-C5E91ABE3321}" type="presOf" srcId="{668BA0F4-43DE-409E-A65C-3EA8775DB94B}" destId="{4C5EF605-2D26-4201-87AA-84F04C83D8F2}" srcOrd="1" destOrd="0" presId="urn:microsoft.com/office/officeart/2005/8/layout/radial1"/>
    <dgm:cxn modelId="{6B3A6A44-A855-477B-9536-8386218EE55D}" type="presOf" srcId="{7FDEB22D-C0F5-4DA7-B36D-595D06E1AF95}" destId="{CFF34D56-E973-4A66-B4F1-4701D9440922}" srcOrd="0" destOrd="0" presId="urn:microsoft.com/office/officeart/2005/8/layout/radial1"/>
    <dgm:cxn modelId="{8BEA0045-3FB7-4F79-A3FC-A2EF1AE14C54}" type="presOf" srcId="{1241A7F6-8773-4D1D-B00B-76FA4C8844A7}" destId="{5920C6E9-40D4-4A3B-B6F0-630B576A2397}" srcOrd="0" destOrd="0" presId="urn:microsoft.com/office/officeart/2005/8/layout/radial1"/>
    <dgm:cxn modelId="{6CD1C76B-ADDC-4936-AAF6-4D3D71449166}" type="presOf" srcId="{4F3D1B15-6E43-4CE8-8310-29DC6E01E322}" destId="{99555E20-8E06-4A60-A2E1-8ED9BD4F5611}" srcOrd="0" destOrd="0" presId="urn:microsoft.com/office/officeart/2005/8/layout/radial1"/>
    <dgm:cxn modelId="{938FB471-CE61-4A0E-9717-4EEF124078D0}" srcId="{A1CB4126-9D4F-4162-889A-F06CC607CE97}" destId="{52899507-5F42-4ECC-82D7-6E853FA1CBCD}" srcOrd="0" destOrd="0" parTransId="{57063721-229B-45C3-AD04-2D7AD5EEA27E}" sibTransId="{CF1656FD-36C6-4852-A29F-DD8B0E2AD589}"/>
    <dgm:cxn modelId="{29E1247A-0F8E-4D30-AC78-1C8C9AD8ACB6}" srcId="{52899507-5F42-4ECC-82D7-6E853FA1CBCD}" destId="{4F3D1B15-6E43-4CE8-8310-29DC6E01E322}" srcOrd="4" destOrd="0" parTransId="{1241A7F6-8773-4D1D-B00B-76FA4C8844A7}" sibTransId="{2DD88433-2CCC-40AE-AA68-1B25C9DB887B}"/>
    <dgm:cxn modelId="{B511E17A-1739-46C9-80C4-3292E52068DD}" type="presOf" srcId="{F8AB2E5C-F34D-4568-B4BD-8E28393C46D6}" destId="{7B13F958-858D-4ECB-BD79-6187794853B4}" srcOrd="0" destOrd="0" presId="urn:microsoft.com/office/officeart/2005/8/layout/radial1"/>
    <dgm:cxn modelId="{C3B8EE7C-C5A0-4628-A84A-52785B7B5601}" srcId="{52899507-5F42-4ECC-82D7-6E853FA1CBCD}" destId="{AA053B90-9C81-4A5F-B490-D0386FAFA7FD}" srcOrd="0" destOrd="0" parTransId="{668BA0F4-43DE-409E-A65C-3EA8775DB94B}" sibTransId="{A317AEE6-666E-4394-831E-59B0A1F315DF}"/>
    <dgm:cxn modelId="{9E9B6288-72CE-46FD-9EE0-CE35E64CB29E}" srcId="{52899507-5F42-4ECC-82D7-6E853FA1CBCD}" destId="{F8AB2E5C-F34D-4568-B4BD-8E28393C46D6}" srcOrd="3" destOrd="0" parTransId="{AF8663D9-56F2-4871-8EE1-B5D159039F9A}" sibTransId="{4747EA30-C282-4B68-9928-50C71EDBC98A}"/>
    <dgm:cxn modelId="{8BBFC195-875C-4400-B479-263E7CE9A4CE}" type="presOf" srcId="{A1CB4126-9D4F-4162-889A-F06CC607CE97}" destId="{5923E134-49EB-40C9-9563-357C3F5CB686}" srcOrd="0" destOrd="0" presId="urn:microsoft.com/office/officeart/2005/8/layout/radial1"/>
    <dgm:cxn modelId="{316A379D-7E43-41A9-8D72-CB10FD12E8CA}" type="presOf" srcId="{6929EFB3-00F8-4784-9F73-A6E3D1099B37}" destId="{77DFBBDD-4278-4EAD-AA63-D88132C62E54}" srcOrd="0" destOrd="0" presId="urn:microsoft.com/office/officeart/2005/8/layout/radial1"/>
    <dgm:cxn modelId="{05415BA1-983A-4CBF-BA82-16D011B6A744}" type="presOf" srcId="{52899507-5F42-4ECC-82D7-6E853FA1CBCD}" destId="{6BB8CC96-2A54-44F3-80CF-07B7C6B44073}" srcOrd="0" destOrd="0" presId="urn:microsoft.com/office/officeart/2005/8/layout/radial1"/>
    <dgm:cxn modelId="{C37884B1-B0E2-4E86-ADC4-3001D1A9FB83}" type="presOf" srcId="{2F999625-62D4-40F0-BE79-DAAE56657235}" destId="{5AAA708B-DFC0-4580-A7FA-8702B99FEB86}" srcOrd="0" destOrd="0" presId="urn:microsoft.com/office/officeart/2005/8/layout/radial1"/>
    <dgm:cxn modelId="{A322C0BD-99ED-4E05-B03C-67017F95CB50}" type="presOf" srcId="{AF8663D9-56F2-4871-8EE1-B5D159039F9A}" destId="{C116EE6D-8B61-4E00-ADD1-85963B738F95}" srcOrd="0" destOrd="0" presId="urn:microsoft.com/office/officeart/2005/8/layout/radial1"/>
    <dgm:cxn modelId="{EBD10AD2-E547-4AE6-81CA-FEA9A75764F9}" srcId="{52899507-5F42-4ECC-82D7-6E853FA1CBCD}" destId="{6929EFB3-00F8-4784-9F73-A6E3D1099B37}" srcOrd="1" destOrd="0" parTransId="{2F999625-62D4-40F0-BE79-DAAE56657235}" sibTransId="{FB4C1CC7-33BF-4055-BA35-CD219C39B9FF}"/>
    <dgm:cxn modelId="{F111CDE0-098A-4FA3-A193-0CF086200409}" type="presOf" srcId="{2F999625-62D4-40F0-BE79-DAAE56657235}" destId="{EF358F98-4A38-4C34-8D5F-AA62FAA6423E}" srcOrd="1" destOrd="0" presId="urn:microsoft.com/office/officeart/2005/8/layout/radial1"/>
    <dgm:cxn modelId="{80557FF4-342E-48B8-9A96-A0E268088826}" type="presOf" srcId="{668BA0F4-43DE-409E-A65C-3EA8775DB94B}" destId="{5A5FBB38-2FBA-429E-AA44-52A8F5B25E7E}" srcOrd="0" destOrd="0" presId="urn:microsoft.com/office/officeart/2005/8/layout/radial1"/>
    <dgm:cxn modelId="{B170C9F8-7785-4572-81A1-4F1E4D5EA91D}" type="presOf" srcId="{1241A7F6-8773-4D1D-B00B-76FA4C8844A7}" destId="{A7A4602D-CB8A-44D7-89B3-5A12AB38A3B6}" srcOrd="1" destOrd="0" presId="urn:microsoft.com/office/officeart/2005/8/layout/radial1"/>
    <dgm:cxn modelId="{3E15D074-195D-4056-9505-9962BE8BF342}" type="presParOf" srcId="{5923E134-49EB-40C9-9563-357C3F5CB686}" destId="{6BB8CC96-2A54-44F3-80CF-07B7C6B44073}" srcOrd="0" destOrd="0" presId="urn:microsoft.com/office/officeart/2005/8/layout/radial1"/>
    <dgm:cxn modelId="{42100988-E0E0-4675-9832-5556C373ED98}" type="presParOf" srcId="{5923E134-49EB-40C9-9563-357C3F5CB686}" destId="{5A5FBB38-2FBA-429E-AA44-52A8F5B25E7E}" srcOrd="1" destOrd="0" presId="urn:microsoft.com/office/officeart/2005/8/layout/radial1"/>
    <dgm:cxn modelId="{45C1FDDD-3BA2-43BB-9C9D-E7EE88D2EA11}" type="presParOf" srcId="{5A5FBB38-2FBA-429E-AA44-52A8F5B25E7E}" destId="{4C5EF605-2D26-4201-87AA-84F04C83D8F2}" srcOrd="0" destOrd="0" presId="urn:microsoft.com/office/officeart/2005/8/layout/radial1"/>
    <dgm:cxn modelId="{25543DAC-A755-4684-9597-42038F562259}" type="presParOf" srcId="{5923E134-49EB-40C9-9563-357C3F5CB686}" destId="{ADF3E5A3-3095-4A5B-9000-1DD07EF310CD}" srcOrd="2" destOrd="0" presId="urn:microsoft.com/office/officeart/2005/8/layout/radial1"/>
    <dgm:cxn modelId="{A0FE2A46-722F-4711-8879-B19132D9BCF3}" type="presParOf" srcId="{5923E134-49EB-40C9-9563-357C3F5CB686}" destId="{5AAA708B-DFC0-4580-A7FA-8702B99FEB86}" srcOrd="3" destOrd="0" presId="urn:microsoft.com/office/officeart/2005/8/layout/radial1"/>
    <dgm:cxn modelId="{30F2580D-A28E-499D-8E01-6AA14AEEE6DA}" type="presParOf" srcId="{5AAA708B-DFC0-4580-A7FA-8702B99FEB86}" destId="{EF358F98-4A38-4C34-8D5F-AA62FAA6423E}" srcOrd="0" destOrd="0" presId="urn:microsoft.com/office/officeart/2005/8/layout/radial1"/>
    <dgm:cxn modelId="{FCBD67CB-5926-4687-8D09-E743D6F87099}" type="presParOf" srcId="{5923E134-49EB-40C9-9563-357C3F5CB686}" destId="{77DFBBDD-4278-4EAD-AA63-D88132C62E54}" srcOrd="4" destOrd="0" presId="urn:microsoft.com/office/officeart/2005/8/layout/radial1"/>
    <dgm:cxn modelId="{DB110D7E-0987-4C93-88BA-AEEC5F1E4E61}" type="presParOf" srcId="{5923E134-49EB-40C9-9563-357C3F5CB686}" destId="{CFF34D56-E973-4A66-B4F1-4701D9440922}" srcOrd="5" destOrd="0" presId="urn:microsoft.com/office/officeart/2005/8/layout/radial1"/>
    <dgm:cxn modelId="{5F15FDB5-6FF6-48C6-87E1-A8B5F0CDC9D3}" type="presParOf" srcId="{CFF34D56-E973-4A66-B4F1-4701D9440922}" destId="{8DBB14E6-9704-4B03-9F18-8D42AA006D96}" srcOrd="0" destOrd="0" presId="urn:microsoft.com/office/officeart/2005/8/layout/radial1"/>
    <dgm:cxn modelId="{CD841D77-9CD2-47A3-A865-F665D8397B30}" type="presParOf" srcId="{5923E134-49EB-40C9-9563-357C3F5CB686}" destId="{992E0EC7-4EC2-476C-B0BF-353514BF1553}" srcOrd="6" destOrd="0" presId="urn:microsoft.com/office/officeart/2005/8/layout/radial1"/>
    <dgm:cxn modelId="{DBDF2749-DA71-4C19-AA05-C9EB83B72FC4}" type="presParOf" srcId="{5923E134-49EB-40C9-9563-357C3F5CB686}" destId="{C116EE6D-8B61-4E00-ADD1-85963B738F95}" srcOrd="7" destOrd="0" presId="urn:microsoft.com/office/officeart/2005/8/layout/radial1"/>
    <dgm:cxn modelId="{299B52AF-FA75-4D22-AFC5-666CA39F69D7}" type="presParOf" srcId="{C116EE6D-8B61-4E00-ADD1-85963B738F95}" destId="{4110289C-E74D-4E34-ADCA-ABDF70F0CAC9}" srcOrd="0" destOrd="0" presId="urn:microsoft.com/office/officeart/2005/8/layout/radial1"/>
    <dgm:cxn modelId="{86F8886C-6C58-4E99-B047-D10517D1124D}" type="presParOf" srcId="{5923E134-49EB-40C9-9563-357C3F5CB686}" destId="{7B13F958-858D-4ECB-BD79-6187794853B4}" srcOrd="8" destOrd="0" presId="urn:microsoft.com/office/officeart/2005/8/layout/radial1"/>
    <dgm:cxn modelId="{6F8CDF82-3244-4922-A7D9-44775FAB4C94}" type="presParOf" srcId="{5923E134-49EB-40C9-9563-357C3F5CB686}" destId="{5920C6E9-40D4-4A3B-B6F0-630B576A2397}" srcOrd="9" destOrd="0" presId="urn:microsoft.com/office/officeart/2005/8/layout/radial1"/>
    <dgm:cxn modelId="{84F172CF-3EFE-4588-BE93-A2E8F03132EE}" type="presParOf" srcId="{5920C6E9-40D4-4A3B-B6F0-630B576A2397}" destId="{A7A4602D-CB8A-44D7-89B3-5A12AB38A3B6}" srcOrd="0" destOrd="0" presId="urn:microsoft.com/office/officeart/2005/8/layout/radial1"/>
    <dgm:cxn modelId="{9F019401-A445-4B46-BE43-74803D58BF0E}" type="presParOf" srcId="{5923E134-49EB-40C9-9563-357C3F5CB686}" destId="{99555E20-8E06-4A60-A2E1-8ED9BD4F561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82C0F-1A84-477F-BBCE-F54C65B94BC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ES"/>
        </a:p>
      </dgm:t>
    </dgm:pt>
    <dgm:pt modelId="{E63B627F-1C87-484D-9EC4-3516F2873D4E}">
      <dgm:prSet phldrT="[Texto]"/>
      <dgm:spPr>
        <a:solidFill>
          <a:srgbClr val="DEC9A3"/>
        </a:solidFill>
      </dgm:spPr>
      <dgm:t>
        <a:bodyPr/>
        <a:lstStyle/>
        <a:p>
          <a:r>
            <a:rPr lang="es-ES" b="1" dirty="0">
              <a:latin typeface="Montserrat" panose="00000500000000000000" pitchFamily="2" charset="0"/>
            </a:rPr>
            <a:t>Sí</a:t>
          </a:r>
          <a:r>
            <a:rPr lang="es-ES" dirty="0">
              <a:latin typeface="Montserrat" panose="00000500000000000000" pitchFamily="2" charset="0"/>
            </a:rPr>
            <a:t> es Contraloría Social</a:t>
          </a:r>
        </a:p>
      </dgm:t>
    </dgm:pt>
    <dgm:pt modelId="{8C5A6792-436F-409F-8B9B-C2393EDD0BF7}" type="parTrans" cxnId="{5572A095-E91B-467A-A0F8-8AA39C2ED53F}">
      <dgm:prSet/>
      <dgm:spPr/>
      <dgm:t>
        <a:bodyPr/>
        <a:lstStyle/>
        <a:p>
          <a:endParaRPr lang="es-ES">
            <a:latin typeface="Montserrat" panose="00000500000000000000" pitchFamily="2" charset="0"/>
          </a:endParaRPr>
        </a:p>
      </dgm:t>
    </dgm:pt>
    <dgm:pt modelId="{BF704448-F57F-401A-BEEA-80A9FEF70CDE}" type="sibTrans" cxnId="{5572A095-E91B-467A-A0F8-8AA39C2ED53F}">
      <dgm:prSet/>
      <dgm:spPr/>
      <dgm:t>
        <a:bodyPr/>
        <a:lstStyle/>
        <a:p>
          <a:endParaRPr lang="es-ES">
            <a:latin typeface="Montserrat" panose="00000500000000000000" pitchFamily="2" charset="0"/>
          </a:endParaRPr>
        </a:p>
      </dgm:t>
    </dgm:pt>
    <dgm:pt modelId="{86FB2CA2-5079-495F-9E85-72D1B352CF38}">
      <dgm:prSet phldrT="[Texto]"/>
      <dgm:spPr>
        <a:solidFill>
          <a:srgbClr val="DEC9A3"/>
        </a:solidFill>
      </dgm:spPr>
      <dgm:t>
        <a:bodyPr/>
        <a:lstStyle/>
        <a:p>
          <a:r>
            <a:rPr lang="es-ES" b="1" dirty="0">
              <a:latin typeface="Montserrat" panose="00000500000000000000" pitchFamily="2" charset="0"/>
            </a:rPr>
            <a:t>No</a:t>
          </a:r>
          <a:r>
            <a:rPr lang="es-ES" dirty="0">
              <a:latin typeface="Montserrat" panose="00000500000000000000" pitchFamily="2" charset="0"/>
            </a:rPr>
            <a:t> es Contraloría Social</a:t>
          </a:r>
        </a:p>
      </dgm:t>
    </dgm:pt>
    <dgm:pt modelId="{A462BE2B-6485-433E-AFBB-6C13707BABC2}" type="parTrans" cxnId="{C56119FE-E93C-443A-9DE0-F1826719870B}">
      <dgm:prSet/>
      <dgm:spPr/>
      <dgm:t>
        <a:bodyPr/>
        <a:lstStyle/>
        <a:p>
          <a:endParaRPr lang="es-ES">
            <a:latin typeface="Montserrat" panose="00000500000000000000" pitchFamily="2" charset="0"/>
          </a:endParaRPr>
        </a:p>
      </dgm:t>
    </dgm:pt>
    <dgm:pt modelId="{C584F83E-8E41-4D4D-AB4F-D8A5FE661EAD}" type="sibTrans" cxnId="{C56119FE-E93C-443A-9DE0-F1826719870B}">
      <dgm:prSet/>
      <dgm:spPr/>
      <dgm:t>
        <a:bodyPr/>
        <a:lstStyle/>
        <a:p>
          <a:endParaRPr lang="es-ES">
            <a:latin typeface="Montserrat" panose="00000500000000000000" pitchFamily="2" charset="0"/>
          </a:endParaRPr>
        </a:p>
      </dgm:t>
    </dgm:pt>
    <dgm:pt modelId="{A08C2D24-61B6-4F2C-BCA7-978B668092D3}">
      <dgm:prSet phldrT="[Texto]" custT="1"/>
      <dgm:spPr/>
      <dgm:t>
        <a:bodyPr/>
        <a:lstStyle/>
        <a:p>
          <a:r>
            <a:rPr lang="es-MX" sz="1600" dirty="0">
              <a:solidFill>
                <a:schemeClr val="bg1"/>
              </a:solidFill>
              <a:latin typeface="Montserrat" panose="00000500000000000000" pitchFamily="2" charset="0"/>
            </a:rPr>
            <a:t>1. Condicionar la conformación de los Comités </a:t>
          </a:r>
        </a:p>
        <a:p>
          <a:r>
            <a:rPr lang="es-MX" sz="1600" dirty="0">
              <a:solidFill>
                <a:schemeClr val="bg1"/>
              </a:solidFill>
              <a:latin typeface="Montserrat" panose="00000500000000000000" pitchFamily="2" charset="0"/>
            </a:rPr>
            <a:t>2. Limitar las acciones de Contraloría Social </a:t>
          </a:r>
        </a:p>
        <a:p>
          <a:r>
            <a:rPr lang="es-MX" sz="1600" dirty="0">
              <a:solidFill>
                <a:schemeClr val="bg1"/>
              </a:solidFill>
              <a:latin typeface="Montserrat" panose="00000500000000000000" pitchFamily="2" charset="0"/>
            </a:rPr>
            <a:t>3. Desvincular la Contraloría Social de las quejas y denuncias </a:t>
          </a:r>
        </a:p>
        <a:p>
          <a:r>
            <a:rPr lang="es-MX" sz="1600" dirty="0">
              <a:solidFill>
                <a:schemeClr val="bg1"/>
              </a:solidFill>
              <a:latin typeface="Montserrat" panose="00000500000000000000" pitchFamily="2" charset="0"/>
            </a:rPr>
            <a:t>4. Cumplimiento ficticio y simulación</a:t>
          </a:r>
          <a:endParaRPr lang="es-ES" sz="1600" dirty="0">
            <a:solidFill>
              <a:schemeClr val="bg1"/>
            </a:solidFill>
            <a:latin typeface="Montserrat" panose="00000500000000000000" pitchFamily="2" charset="0"/>
          </a:endParaRPr>
        </a:p>
      </dgm:t>
    </dgm:pt>
    <dgm:pt modelId="{A41F1F3E-19D5-449E-987D-5DD8BEF1B1AD}" type="sibTrans" cxnId="{BB5DAFB6-B867-43CE-ACFE-0DBD09390CB7}">
      <dgm:prSet/>
      <dgm:spPr/>
      <dgm:t>
        <a:bodyPr/>
        <a:lstStyle/>
        <a:p>
          <a:endParaRPr lang="es-ES">
            <a:latin typeface="Montserrat" panose="00000500000000000000" pitchFamily="2" charset="0"/>
          </a:endParaRPr>
        </a:p>
      </dgm:t>
    </dgm:pt>
    <dgm:pt modelId="{15FE2C58-92BB-4E80-A04B-7BE00EA22832}" type="parTrans" cxnId="{BB5DAFB6-B867-43CE-ACFE-0DBD09390CB7}">
      <dgm:prSet/>
      <dgm:spPr/>
      <dgm:t>
        <a:bodyPr/>
        <a:lstStyle/>
        <a:p>
          <a:endParaRPr lang="es-ES">
            <a:latin typeface="Montserrat" panose="00000500000000000000" pitchFamily="2" charset="0"/>
          </a:endParaRPr>
        </a:p>
      </dgm:t>
    </dgm:pt>
    <dgm:pt modelId="{BA04CD8D-25CD-4F0E-870D-19BE51CEE53D}">
      <dgm:prSet phldrT="[Texto]" custT="1"/>
      <dgm:spPr/>
      <dgm:t>
        <a:bodyPr/>
        <a:lstStyle/>
        <a:p>
          <a:r>
            <a:rPr lang="es-MX" sz="1600" dirty="0">
              <a:solidFill>
                <a:schemeClr val="bg1"/>
              </a:solidFill>
              <a:latin typeface="Montserrat" panose="00000500000000000000" pitchFamily="2" charset="0"/>
            </a:rPr>
            <a:t>1. Participación libre y voluntaria </a:t>
          </a:r>
        </a:p>
        <a:p>
          <a:r>
            <a:rPr lang="es-MX" sz="1600" dirty="0">
              <a:solidFill>
                <a:schemeClr val="bg1"/>
              </a:solidFill>
              <a:latin typeface="Montserrat" panose="00000500000000000000" pitchFamily="2" charset="0"/>
            </a:rPr>
            <a:t>2. Apertura gubernamental permanente para acciones de vigilancia</a:t>
          </a:r>
        </a:p>
        <a:p>
          <a:r>
            <a:rPr lang="es-MX" sz="1600" dirty="0">
              <a:solidFill>
                <a:schemeClr val="bg1"/>
              </a:solidFill>
              <a:latin typeface="Montserrat" panose="00000500000000000000" pitchFamily="2" charset="0"/>
            </a:rPr>
            <a:t>3. Flexibilidad del modelo</a:t>
          </a:r>
        </a:p>
        <a:p>
          <a:r>
            <a:rPr lang="es-MX" sz="1600" dirty="0">
              <a:solidFill>
                <a:schemeClr val="bg1"/>
              </a:solidFill>
              <a:latin typeface="Montserrat" panose="00000500000000000000" pitchFamily="2" charset="0"/>
            </a:rPr>
            <a:t>4. Atención prioritaria a quejas y denuncias, y su seguimiento</a:t>
          </a:r>
        </a:p>
        <a:p>
          <a:r>
            <a:rPr lang="es-MX" sz="1600" dirty="0">
              <a:solidFill>
                <a:schemeClr val="bg1"/>
              </a:solidFill>
              <a:latin typeface="Montserrat" panose="00000500000000000000" pitchFamily="2" charset="0"/>
            </a:rPr>
            <a:t>5. Enfoque al combate a la corrupción e impunidad</a:t>
          </a:r>
        </a:p>
        <a:p>
          <a:r>
            <a:rPr lang="es-MX" sz="1600" dirty="0">
              <a:solidFill>
                <a:schemeClr val="bg1"/>
              </a:solidFill>
              <a:latin typeface="Montserrat" panose="00000500000000000000" pitchFamily="2" charset="0"/>
            </a:rPr>
            <a:t>6. Vinculación con otros actores para el logro de resultados</a:t>
          </a:r>
          <a:endParaRPr lang="es-ES" sz="1600" dirty="0">
            <a:solidFill>
              <a:schemeClr val="bg1"/>
            </a:solidFill>
            <a:latin typeface="Montserrat" panose="00000500000000000000" pitchFamily="2" charset="0"/>
          </a:endParaRPr>
        </a:p>
      </dgm:t>
    </dgm:pt>
    <dgm:pt modelId="{17D3508D-23BA-4BF0-8415-43B1D0EC24CA}" type="sibTrans" cxnId="{E2705269-62E9-47E3-B6E9-E5FEAEB0BCAC}">
      <dgm:prSet/>
      <dgm:spPr/>
      <dgm:t>
        <a:bodyPr/>
        <a:lstStyle/>
        <a:p>
          <a:endParaRPr lang="es-ES">
            <a:latin typeface="Montserrat" panose="00000500000000000000" pitchFamily="2" charset="0"/>
          </a:endParaRPr>
        </a:p>
      </dgm:t>
    </dgm:pt>
    <dgm:pt modelId="{89CD7067-AA58-442A-8BA8-BFD77A28EF62}" type="parTrans" cxnId="{E2705269-62E9-47E3-B6E9-E5FEAEB0BCAC}">
      <dgm:prSet/>
      <dgm:spPr/>
      <dgm:t>
        <a:bodyPr/>
        <a:lstStyle/>
        <a:p>
          <a:endParaRPr lang="es-ES">
            <a:latin typeface="Montserrat" panose="00000500000000000000" pitchFamily="2" charset="0"/>
          </a:endParaRPr>
        </a:p>
      </dgm:t>
    </dgm:pt>
    <dgm:pt modelId="{DC7360B7-EADD-49DC-8098-1F2B3BD7C856}">
      <dgm:prSet custT="1"/>
      <dgm:spPr/>
      <dgm:t>
        <a:bodyPr/>
        <a:lstStyle/>
        <a:p>
          <a:endParaRPr lang="es-ES" sz="1600" dirty="0">
            <a:solidFill>
              <a:schemeClr val="bg1"/>
            </a:solidFill>
            <a:latin typeface="Montserrat" panose="00000500000000000000" pitchFamily="2" charset="0"/>
          </a:endParaRPr>
        </a:p>
      </dgm:t>
    </dgm:pt>
    <dgm:pt modelId="{4DB18EDE-AEC6-4E10-9C0D-42B6AA781B8B}" type="parTrans" cxnId="{4BE3CFC3-A405-40FA-B99A-567EDE232977}">
      <dgm:prSet/>
      <dgm:spPr/>
      <dgm:t>
        <a:bodyPr/>
        <a:lstStyle/>
        <a:p>
          <a:endParaRPr lang="es-ES"/>
        </a:p>
      </dgm:t>
    </dgm:pt>
    <dgm:pt modelId="{C884B48A-AC05-48FC-8A8C-AE1A9C10F082}" type="sibTrans" cxnId="{4BE3CFC3-A405-40FA-B99A-567EDE232977}">
      <dgm:prSet/>
      <dgm:spPr/>
      <dgm:t>
        <a:bodyPr/>
        <a:lstStyle/>
        <a:p>
          <a:endParaRPr lang="es-ES"/>
        </a:p>
      </dgm:t>
    </dgm:pt>
    <dgm:pt modelId="{0536F7E7-E509-410E-B322-40A9C0B77357}">
      <dgm:prSet custT="1"/>
      <dgm:spPr/>
      <dgm:t>
        <a:bodyPr/>
        <a:lstStyle/>
        <a:p>
          <a:endParaRPr lang="es-ES" sz="1600" dirty="0">
            <a:solidFill>
              <a:schemeClr val="bg1"/>
            </a:solidFill>
            <a:latin typeface="Montserrat" panose="00000500000000000000" pitchFamily="2" charset="0"/>
          </a:endParaRPr>
        </a:p>
      </dgm:t>
    </dgm:pt>
    <dgm:pt modelId="{2FEE00ED-16B2-49D1-912A-A30CB1C2987B}" type="parTrans" cxnId="{703F7EBC-535B-4CD7-AE18-CE685A21160E}">
      <dgm:prSet/>
      <dgm:spPr/>
      <dgm:t>
        <a:bodyPr/>
        <a:lstStyle/>
        <a:p>
          <a:endParaRPr lang="es-ES"/>
        </a:p>
      </dgm:t>
    </dgm:pt>
    <dgm:pt modelId="{0F9AC167-CAC8-4E9C-9358-2B4DAE16071F}" type="sibTrans" cxnId="{703F7EBC-535B-4CD7-AE18-CE685A21160E}">
      <dgm:prSet/>
      <dgm:spPr/>
      <dgm:t>
        <a:bodyPr/>
        <a:lstStyle/>
        <a:p>
          <a:endParaRPr lang="es-ES"/>
        </a:p>
      </dgm:t>
    </dgm:pt>
    <dgm:pt modelId="{9BD3B06C-44D3-4996-9430-AE381115CFEF}" type="pres">
      <dgm:prSet presAssocID="{74682C0F-1A84-477F-BBCE-F54C65B94BCD}" presName="Name0" presStyleCnt="0">
        <dgm:presLayoutVars>
          <dgm:chMax val="2"/>
          <dgm:dir/>
          <dgm:animOne val="branch"/>
          <dgm:animLvl val="lvl"/>
          <dgm:resizeHandles val="exact"/>
        </dgm:presLayoutVars>
      </dgm:prSet>
      <dgm:spPr/>
    </dgm:pt>
    <dgm:pt modelId="{5FB90D6B-56F7-4819-A9D0-58D44413CCDE}" type="pres">
      <dgm:prSet presAssocID="{74682C0F-1A84-477F-BBCE-F54C65B94BCD}" presName="Background" presStyleLbl="node1" presStyleIdx="0" presStyleCnt="1" custScaleX="130367" custScaleY="122937"/>
      <dgm:spPr>
        <a:solidFill>
          <a:srgbClr val="285C4D"/>
        </a:solidFill>
      </dgm:spPr>
    </dgm:pt>
    <dgm:pt modelId="{D4EC860D-52CE-4A2D-85F9-ECFC11572565}" type="pres">
      <dgm:prSet presAssocID="{74682C0F-1A84-477F-BBCE-F54C65B94BCD}" presName="Divider" presStyleLbl="callout" presStyleIdx="0" presStyleCnt="1"/>
      <dgm:spPr/>
    </dgm:pt>
    <dgm:pt modelId="{F306D055-67FE-4DA5-85E6-9C4684039089}" type="pres">
      <dgm:prSet presAssocID="{74682C0F-1A84-477F-BBCE-F54C65B94BCD}" presName="ChildText1" presStyleLbl="revTx" presStyleIdx="0" presStyleCnt="0" custScaleX="139142" custScaleY="101180" custLinFactNeighborX="-16893" custLinFactNeighborY="-9388">
        <dgm:presLayoutVars>
          <dgm:chMax val="0"/>
          <dgm:chPref val="0"/>
          <dgm:bulletEnabled val="1"/>
        </dgm:presLayoutVars>
      </dgm:prSet>
      <dgm:spPr/>
    </dgm:pt>
    <dgm:pt modelId="{888902DF-E81B-40CC-93B4-D0B3435C7647}" type="pres">
      <dgm:prSet presAssocID="{74682C0F-1A84-477F-BBCE-F54C65B94BCD}" presName="ChildText2" presStyleLbl="revTx" presStyleIdx="0" presStyleCnt="0" custScaleX="137889" custScaleY="103062" custLinFactNeighborX="15257" custLinFactNeighborY="-8447">
        <dgm:presLayoutVars>
          <dgm:chMax val="0"/>
          <dgm:chPref val="0"/>
          <dgm:bulletEnabled val="1"/>
        </dgm:presLayoutVars>
      </dgm:prSet>
      <dgm:spPr/>
    </dgm:pt>
    <dgm:pt modelId="{9DBE07D8-B2B3-4B1C-9BC4-7BDA62AF3AFC}" type="pres">
      <dgm:prSet presAssocID="{74682C0F-1A84-477F-BBCE-F54C65B94BCD}" presName="ParentText1" presStyleLbl="revTx" presStyleIdx="0" presStyleCnt="0">
        <dgm:presLayoutVars>
          <dgm:chMax val="1"/>
          <dgm:chPref val="1"/>
        </dgm:presLayoutVars>
      </dgm:prSet>
      <dgm:spPr/>
    </dgm:pt>
    <dgm:pt modelId="{54103E75-42A0-44BD-A8AF-990E2C70DAF1}" type="pres">
      <dgm:prSet presAssocID="{74682C0F-1A84-477F-BBCE-F54C65B94BCD}" presName="ParentShape1" presStyleLbl="alignImgPlace1" presStyleIdx="0" presStyleCnt="2" custLinFactX="-8" custLinFactNeighborX="-100000">
        <dgm:presLayoutVars/>
      </dgm:prSet>
      <dgm:spPr/>
    </dgm:pt>
    <dgm:pt modelId="{265CD384-73FD-49CC-A752-1CD73914BAA7}" type="pres">
      <dgm:prSet presAssocID="{74682C0F-1A84-477F-BBCE-F54C65B94BCD}" presName="ParentText2" presStyleLbl="revTx" presStyleIdx="0" presStyleCnt="0">
        <dgm:presLayoutVars>
          <dgm:chMax val="1"/>
          <dgm:chPref val="1"/>
        </dgm:presLayoutVars>
      </dgm:prSet>
      <dgm:spPr/>
    </dgm:pt>
    <dgm:pt modelId="{F37C0000-AEF3-4193-A86C-CCDEEC6E00D6}" type="pres">
      <dgm:prSet presAssocID="{74682C0F-1A84-477F-BBCE-F54C65B94BCD}" presName="ParentShape2" presStyleLbl="alignImgPlace1" presStyleIdx="1" presStyleCnt="2" custLinFactX="8" custLinFactNeighborX="100000" custLinFactNeighborY="-915">
        <dgm:presLayoutVars/>
      </dgm:prSet>
      <dgm:spPr/>
    </dgm:pt>
  </dgm:ptLst>
  <dgm:cxnLst>
    <dgm:cxn modelId="{BC643619-1EC6-40E5-9047-421F087A8E6D}" type="presOf" srcId="{DC7360B7-EADD-49DC-8098-1F2B3BD7C856}" destId="{F306D055-67FE-4DA5-85E6-9C4684039089}" srcOrd="0" destOrd="1" presId="urn:microsoft.com/office/officeart/2009/3/layout/OpposingIdeas"/>
    <dgm:cxn modelId="{6ED34B1B-4F95-4B20-9100-FAC6B007D943}" type="presOf" srcId="{86FB2CA2-5079-495F-9E85-72D1B352CF38}" destId="{265CD384-73FD-49CC-A752-1CD73914BAA7}" srcOrd="0" destOrd="0" presId="urn:microsoft.com/office/officeart/2009/3/layout/OpposingIdeas"/>
    <dgm:cxn modelId="{FB8C2521-A663-46AF-B764-D195B8FB2978}" type="presOf" srcId="{BA04CD8D-25CD-4F0E-870D-19BE51CEE53D}" destId="{F306D055-67FE-4DA5-85E6-9C4684039089}" srcOrd="0" destOrd="0" presId="urn:microsoft.com/office/officeart/2009/3/layout/OpposingIdeas"/>
    <dgm:cxn modelId="{D5AF9042-E19E-4998-ABD7-9444B3289F0F}" type="presOf" srcId="{74682C0F-1A84-477F-BBCE-F54C65B94BCD}" destId="{9BD3B06C-44D3-4996-9430-AE381115CFEF}" srcOrd="0" destOrd="0" presId="urn:microsoft.com/office/officeart/2009/3/layout/OpposingIdeas"/>
    <dgm:cxn modelId="{E2705269-62E9-47E3-B6E9-E5FEAEB0BCAC}" srcId="{E63B627F-1C87-484D-9EC4-3516F2873D4E}" destId="{BA04CD8D-25CD-4F0E-870D-19BE51CEE53D}" srcOrd="0" destOrd="0" parTransId="{89CD7067-AA58-442A-8BA8-BFD77A28EF62}" sibTransId="{17D3508D-23BA-4BF0-8415-43B1D0EC24CA}"/>
    <dgm:cxn modelId="{3D8BBC4C-4E1D-4A90-A889-51E2E1FA34E7}" type="presOf" srcId="{A08C2D24-61B6-4F2C-BCA7-978B668092D3}" destId="{888902DF-E81B-40CC-93B4-D0B3435C7647}" srcOrd="0" destOrd="0" presId="urn:microsoft.com/office/officeart/2009/3/layout/OpposingIdeas"/>
    <dgm:cxn modelId="{45076A56-BD37-4595-94F5-728B4068951B}" type="presOf" srcId="{E63B627F-1C87-484D-9EC4-3516F2873D4E}" destId="{9DBE07D8-B2B3-4B1C-9BC4-7BDA62AF3AFC}" srcOrd="0" destOrd="0" presId="urn:microsoft.com/office/officeart/2009/3/layout/OpposingIdeas"/>
    <dgm:cxn modelId="{871CE88C-236C-4F0B-A350-16133D0DA57B}" type="presOf" srcId="{86FB2CA2-5079-495F-9E85-72D1B352CF38}" destId="{F37C0000-AEF3-4193-A86C-CCDEEC6E00D6}" srcOrd="1" destOrd="0" presId="urn:microsoft.com/office/officeart/2009/3/layout/OpposingIdeas"/>
    <dgm:cxn modelId="{5572A095-E91B-467A-A0F8-8AA39C2ED53F}" srcId="{74682C0F-1A84-477F-BBCE-F54C65B94BCD}" destId="{E63B627F-1C87-484D-9EC4-3516F2873D4E}" srcOrd="0" destOrd="0" parTransId="{8C5A6792-436F-409F-8B9B-C2393EDD0BF7}" sibTransId="{BF704448-F57F-401A-BEEA-80A9FEF70CDE}"/>
    <dgm:cxn modelId="{BB5DAFB6-B867-43CE-ACFE-0DBD09390CB7}" srcId="{86FB2CA2-5079-495F-9E85-72D1B352CF38}" destId="{A08C2D24-61B6-4F2C-BCA7-978B668092D3}" srcOrd="0" destOrd="0" parTransId="{15FE2C58-92BB-4E80-A04B-7BE00EA22832}" sibTransId="{A41F1F3E-19D5-449E-987D-5DD8BEF1B1AD}"/>
    <dgm:cxn modelId="{703F7EBC-535B-4CD7-AE18-CE685A21160E}" srcId="{86FB2CA2-5079-495F-9E85-72D1B352CF38}" destId="{0536F7E7-E509-410E-B322-40A9C0B77357}" srcOrd="1" destOrd="0" parTransId="{2FEE00ED-16B2-49D1-912A-A30CB1C2987B}" sibTransId="{0F9AC167-CAC8-4E9C-9358-2B4DAE16071F}"/>
    <dgm:cxn modelId="{4BE3CFC3-A405-40FA-B99A-567EDE232977}" srcId="{E63B627F-1C87-484D-9EC4-3516F2873D4E}" destId="{DC7360B7-EADD-49DC-8098-1F2B3BD7C856}" srcOrd="1" destOrd="0" parTransId="{4DB18EDE-AEC6-4E10-9C0D-42B6AA781B8B}" sibTransId="{C884B48A-AC05-48FC-8A8C-AE1A9C10F082}"/>
    <dgm:cxn modelId="{2C1323CA-F6A6-4270-8D80-3C231B85CFED}" type="presOf" srcId="{E63B627F-1C87-484D-9EC4-3516F2873D4E}" destId="{54103E75-42A0-44BD-A8AF-990E2C70DAF1}" srcOrd="1" destOrd="0" presId="urn:microsoft.com/office/officeart/2009/3/layout/OpposingIdeas"/>
    <dgm:cxn modelId="{E352CACC-22DB-4820-AF18-FBE8A44C86CD}" type="presOf" srcId="{0536F7E7-E509-410E-B322-40A9C0B77357}" destId="{888902DF-E81B-40CC-93B4-D0B3435C7647}" srcOrd="0" destOrd="1" presId="urn:microsoft.com/office/officeart/2009/3/layout/OpposingIdeas"/>
    <dgm:cxn modelId="{C56119FE-E93C-443A-9DE0-F1826719870B}" srcId="{74682C0F-1A84-477F-BBCE-F54C65B94BCD}" destId="{86FB2CA2-5079-495F-9E85-72D1B352CF38}" srcOrd="1" destOrd="0" parTransId="{A462BE2B-6485-433E-AFBB-6C13707BABC2}" sibTransId="{C584F83E-8E41-4D4D-AB4F-D8A5FE661EAD}"/>
    <dgm:cxn modelId="{0B817BBF-D1EA-411F-AE5A-E27442B839EC}" type="presParOf" srcId="{9BD3B06C-44D3-4996-9430-AE381115CFEF}" destId="{5FB90D6B-56F7-4819-A9D0-58D44413CCDE}" srcOrd="0" destOrd="0" presId="urn:microsoft.com/office/officeart/2009/3/layout/OpposingIdeas"/>
    <dgm:cxn modelId="{A87DF250-9235-4112-85BC-97C51540F9EB}" type="presParOf" srcId="{9BD3B06C-44D3-4996-9430-AE381115CFEF}" destId="{D4EC860D-52CE-4A2D-85F9-ECFC11572565}" srcOrd="1" destOrd="0" presId="urn:microsoft.com/office/officeart/2009/3/layout/OpposingIdeas"/>
    <dgm:cxn modelId="{5B21AD5F-D5BD-4D76-8880-1D954DDC8743}" type="presParOf" srcId="{9BD3B06C-44D3-4996-9430-AE381115CFEF}" destId="{F306D055-67FE-4DA5-85E6-9C4684039089}" srcOrd="2" destOrd="0" presId="urn:microsoft.com/office/officeart/2009/3/layout/OpposingIdeas"/>
    <dgm:cxn modelId="{37F4F5BC-4CDD-475C-BBE1-0231DE07C2B6}" type="presParOf" srcId="{9BD3B06C-44D3-4996-9430-AE381115CFEF}" destId="{888902DF-E81B-40CC-93B4-D0B3435C7647}" srcOrd="3" destOrd="0" presId="urn:microsoft.com/office/officeart/2009/3/layout/OpposingIdeas"/>
    <dgm:cxn modelId="{A11BFF4D-4790-47D4-878B-FD4D2CA48A25}" type="presParOf" srcId="{9BD3B06C-44D3-4996-9430-AE381115CFEF}" destId="{9DBE07D8-B2B3-4B1C-9BC4-7BDA62AF3AFC}" srcOrd="4" destOrd="0" presId="urn:microsoft.com/office/officeart/2009/3/layout/OpposingIdeas"/>
    <dgm:cxn modelId="{72590D8F-4C36-4331-BA03-CEFEE8E429AE}" type="presParOf" srcId="{9BD3B06C-44D3-4996-9430-AE381115CFEF}" destId="{54103E75-42A0-44BD-A8AF-990E2C70DAF1}" srcOrd="5" destOrd="0" presId="urn:microsoft.com/office/officeart/2009/3/layout/OpposingIdeas"/>
    <dgm:cxn modelId="{CA3FF78B-B1D0-4AB6-BAD4-44472CAC6A88}" type="presParOf" srcId="{9BD3B06C-44D3-4996-9430-AE381115CFEF}" destId="{265CD384-73FD-49CC-A752-1CD73914BAA7}" srcOrd="6" destOrd="0" presId="urn:microsoft.com/office/officeart/2009/3/layout/OpposingIdeas"/>
    <dgm:cxn modelId="{2281E298-B40E-46B6-B02A-DCDD0EB43E56}" type="presParOf" srcId="{9BD3B06C-44D3-4996-9430-AE381115CFEF}" destId="{F37C0000-AEF3-4193-A86C-CCDEEC6E00D6}" srcOrd="7" destOrd="0" presId="urn:microsoft.com/office/officeart/2009/3/layout/OpposingIdeas"/>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3C55E-12AA-4D31-A02E-5E2A06BE6027}" type="doc">
      <dgm:prSet loTypeId="urn:microsoft.com/office/officeart/2005/8/layout/process1" loCatId="process" qsTypeId="urn:microsoft.com/office/officeart/2005/8/quickstyle/simple5" qsCatId="simple" csTypeId="urn:microsoft.com/office/officeart/2005/8/colors/colorful3" csCatId="colorful" phldr="1"/>
      <dgm:spPr/>
      <dgm:t>
        <a:bodyPr/>
        <a:lstStyle/>
        <a:p>
          <a:endParaRPr lang="es-ES"/>
        </a:p>
      </dgm:t>
    </dgm:pt>
    <dgm:pt modelId="{810E8D06-E17E-478C-9607-FB7C52D07A7A}">
      <dgm:prSet phldrT="[Texto]" custT="1"/>
      <dgm:spPr>
        <a:solidFill>
          <a:srgbClr val="DEC9A3"/>
        </a:solidFill>
      </dgm:spPr>
      <dgm:t>
        <a:bodyPr wrap="square" lIns="0" tIns="0" rIns="0" bIns="0" rtlCol="0"/>
        <a:lstStyle/>
        <a:p>
          <a:pPr marL="0" algn="ctr" defTabSz="914400" rtl="0" eaLnBrk="1" latinLnBrk="0" hangingPunct="1"/>
          <a:r>
            <a:rPr lang="es-ES" sz="1800" b="1" kern="1200" dirty="0">
              <a:solidFill>
                <a:srgbClr val="A22243"/>
              </a:solidFill>
              <a:latin typeface="Montserrat Light" panose="00000400000000000000" pitchFamily="2" charset="0"/>
              <a:ea typeface="+mn-ea"/>
              <a:cs typeface="+mn-cs"/>
            </a:rPr>
            <a:t>Ley General de Desarrollo Social</a:t>
          </a:r>
        </a:p>
      </dgm:t>
    </dgm:pt>
    <dgm:pt modelId="{926EDFF0-EEB3-4E3E-AFC6-7FF33BF4C0E9}" type="parTrans" cxnId="{B674863C-6233-4D99-8150-30778E36869C}">
      <dgm:prSet/>
      <dgm:spPr/>
      <dgm:t>
        <a:bodyPr/>
        <a:lstStyle/>
        <a:p>
          <a:endParaRPr lang="es-ES">
            <a:latin typeface="Montserrat" panose="00000500000000000000" pitchFamily="2" charset="0"/>
          </a:endParaRPr>
        </a:p>
      </dgm:t>
    </dgm:pt>
    <dgm:pt modelId="{5E8B4E4C-9437-4420-AD5F-2AD7C08363DA}" type="sibTrans" cxnId="{B674863C-6233-4D99-8150-30778E36869C}">
      <dgm:prSet/>
      <dgm:spPr>
        <a:solidFill>
          <a:srgbClr val="691A31"/>
        </a:solidFill>
        <a:ln>
          <a:solidFill>
            <a:srgbClr val="691A31"/>
          </a:solidFill>
        </a:ln>
      </dgm:spPr>
      <dgm:t>
        <a:bodyPr/>
        <a:lstStyle/>
        <a:p>
          <a:endParaRPr lang="es-ES">
            <a:latin typeface="Montserrat" panose="00000500000000000000" pitchFamily="2" charset="0"/>
          </a:endParaRPr>
        </a:p>
      </dgm:t>
    </dgm:pt>
    <dgm:pt modelId="{AFC95307-F73B-4A46-9917-297DC3DDF702}">
      <dgm:prSet phldrT="[Texto]" custT="1"/>
      <dgm:spPr>
        <a:solidFill>
          <a:srgbClr val="DEC9A3"/>
        </a:solidFill>
      </dgm:spPr>
      <dgm:t>
        <a:bodyPr wrap="square" lIns="0" tIns="0" rIns="0" bIns="0" rtlCol="0"/>
        <a:lstStyle/>
        <a:p>
          <a:pPr algn="ctr"/>
          <a:r>
            <a:rPr lang="es-ES" sz="1800" b="1" kern="1200" dirty="0">
              <a:solidFill>
                <a:srgbClr val="A22243"/>
              </a:solidFill>
              <a:latin typeface="Montserrat Light" panose="00000400000000000000" pitchFamily="2" charset="0"/>
              <a:ea typeface="+mn-ea"/>
              <a:cs typeface="+mn-cs"/>
            </a:rPr>
            <a:t>Reglamento Interior de la Secretaría de la Función Pública</a:t>
          </a:r>
        </a:p>
      </dgm:t>
    </dgm:pt>
    <dgm:pt modelId="{4674C55E-F0AB-4772-B426-E63BCE834179}" type="parTrans" cxnId="{F3EED3FA-6BC6-4883-AB2D-5EBE91AA304B}">
      <dgm:prSet/>
      <dgm:spPr/>
      <dgm:t>
        <a:bodyPr/>
        <a:lstStyle/>
        <a:p>
          <a:endParaRPr lang="es-ES">
            <a:latin typeface="Montserrat" panose="00000500000000000000" pitchFamily="2" charset="0"/>
          </a:endParaRPr>
        </a:p>
      </dgm:t>
    </dgm:pt>
    <dgm:pt modelId="{BB49814A-7F8F-4B1C-8DAD-42DFACC29A76}" type="sibTrans" cxnId="{F3EED3FA-6BC6-4883-AB2D-5EBE91AA304B}">
      <dgm:prSet/>
      <dgm:spPr>
        <a:solidFill>
          <a:srgbClr val="691A31"/>
        </a:solidFill>
      </dgm:spPr>
      <dgm:t>
        <a:bodyPr/>
        <a:lstStyle/>
        <a:p>
          <a:endParaRPr lang="es-ES">
            <a:latin typeface="Montserrat" panose="00000500000000000000" pitchFamily="2" charset="0"/>
          </a:endParaRPr>
        </a:p>
      </dgm:t>
    </dgm:pt>
    <dgm:pt modelId="{105935D3-075F-493C-B058-9146B00128E6}">
      <dgm:prSet phldrT="[Texto]" custT="1"/>
      <dgm:spPr>
        <a:solidFill>
          <a:srgbClr val="DEC9A3"/>
        </a:solidFill>
      </dgm:spPr>
      <dgm:t>
        <a:bodyPr wrap="square" lIns="0" tIns="0" rIns="0" bIns="0" rtlCol="0"/>
        <a:lstStyle/>
        <a:p>
          <a:pPr marL="0" lvl="0" indent="0" algn="ctr" defTabSz="800100" rtl="0" eaLnBrk="1" latinLnBrk="0" hangingPunct="1">
            <a:lnSpc>
              <a:spcPct val="90000"/>
            </a:lnSpc>
            <a:spcBef>
              <a:spcPct val="0"/>
            </a:spcBef>
            <a:spcAft>
              <a:spcPct val="35000"/>
            </a:spcAft>
            <a:buNone/>
          </a:pPr>
          <a:r>
            <a:rPr lang="es-ES" sz="1800" b="1" kern="1200" dirty="0">
              <a:solidFill>
                <a:prstClr val="white"/>
              </a:solidFill>
              <a:latin typeface="Montserrat Light" panose="00000400000000000000" pitchFamily="2" charset="0"/>
              <a:ea typeface="+mn-ea"/>
              <a:cs typeface="+mn-cs"/>
            </a:rPr>
            <a:t> </a:t>
          </a:r>
          <a:r>
            <a:rPr lang="es-ES" sz="1800" b="1" kern="1200" dirty="0">
              <a:solidFill>
                <a:srgbClr val="A22243"/>
              </a:solidFill>
              <a:latin typeface="Montserrat Light" panose="00000400000000000000" pitchFamily="2" charset="0"/>
              <a:ea typeface="+mn-ea"/>
              <a:cs typeface="+mn-cs"/>
            </a:rPr>
            <a:t>Lineamientos para la promoción y operación de la Contraloría Social en los  programas federales de desarrollo social</a:t>
          </a:r>
        </a:p>
      </dgm:t>
    </dgm:pt>
    <dgm:pt modelId="{EADDB304-6ADD-47EB-BAFF-5B45C8C29543}" type="parTrans" cxnId="{C3DD7AEC-1995-4F45-A04B-FC24DCAB5D43}">
      <dgm:prSet/>
      <dgm:spPr/>
      <dgm:t>
        <a:bodyPr/>
        <a:lstStyle/>
        <a:p>
          <a:endParaRPr lang="es-ES">
            <a:latin typeface="Montserrat" panose="00000500000000000000" pitchFamily="2" charset="0"/>
          </a:endParaRPr>
        </a:p>
      </dgm:t>
    </dgm:pt>
    <dgm:pt modelId="{59073C55-AB56-41A2-8368-D42D2A5BF0AF}" type="sibTrans" cxnId="{C3DD7AEC-1995-4F45-A04B-FC24DCAB5D43}">
      <dgm:prSet/>
      <dgm:spPr/>
      <dgm:t>
        <a:bodyPr/>
        <a:lstStyle/>
        <a:p>
          <a:endParaRPr lang="es-ES">
            <a:latin typeface="Montserrat" panose="00000500000000000000" pitchFamily="2" charset="0"/>
          </a:endParaRPr>
        </a:p>
      </dgm:t>
    </dgm:pt>
    <dgm:pt modelId="{51029092-D84E-4BC6-AD2D-0C127899B335}">
      <dgm:prSet phldrT="[Texto]" custT="1"/>
      <dgm:spPr>
        <a:solidFill>
          <a:srgbClr val="DEC9A3"/>
        </a:solidFill>
      </dgm:spPr>
      <dgm:t>
        <a:bodyPr wrap="square" lIns="0" tIns="0" rIns="0" bIns="0" rtlCol="0"/>
        <a:lstStyle/>
        <a:p>
          <a:pPr marL="0" algn="ctr" defTabSz="914400" rtl="0" eaLnBrk="1" latinLnBrk="0" hangingPunct="1"/>
          <a:r>
            <a:rPr lang="es-ES" sz="1800" b="1" kern="1200" dirty="0">
              <a:solidFill>
                <a:srgbClr val="A22243"/>
              </a:solidFill>
              <a:latin typeface="Montserrat Light" panose="00000400000000000000" pitchFamily="2" charset="0"/>
              <a:ea typeface="+mn-ea"/>
              <a:cs typeface="+mn-cs"/>
            </a:rPr>
            <a:t>Reglamento de la Ley General de Desarrollo Social</a:t>
          </a:r>
        </a:p>
      </dgm:t>
    </dgm:pt>
    <dgm:pt modelId="{0AB9CA9D-2DFC-419D-9500-119FB519E900}" type="parTrans" cxnId="{60582223-9A9E-4547-A514-181CDF25B396}">
      <dgm:prSet/>
      <dgm:spPr/>
      <dgm:t>
        <a:bodyPr/>
        <a:lstStyle/>
        <a:p>
          <a:endParaRPr lang="es-MX"/>
        </a:p>
      </dgm:t>
    </dgm:pt>
    <dgm:pt modelId="{F671AE61-BF29-4733-BC90-C3BCEEC9C483}" type="sibTrans" cxnId="{60582223-9A9E-4547-A514-181CDF25B396}">
      <dgm:prSet/>
      <dgm:spPr>
        <a:solidFill>
          <a:srgbClr val="691A31"/>
        </a:solidFill>
      </dgm:spPr>
      <dgm:t>
        <a:bodyPr/>
        <a:lstStyle/>
        <a:p>
          <a:endParaRPr lang="es-MX"/>
        </a:p>
      </dgm:t>
    </dgm:pt>
    <dgm:pt modelId="{5FB8195B-1795-433F-8288-55E2CE057E72}" type="pres">
      <dgm:prSet presAssocID="{7803C55E-12AA-4D31-A02E-5E2A06BE6027}" presName="Name0" presStyleCnt="0">
        <dgm:presLayoutVars>
          <dgm:dir/>
          <dgm:resizeHandles val="exact"/>
        </dgm:presLayoutVars>
      </dgm:prSet>
      <dgm:spPr/>
    </dgm:pt>
    <dgm:pt modelId="{CC7CA831-AD58-4A1A-9D47-234B8D250BCF}" type="pres">
      <dgm:prSet presAssocID="{810E8D06-E17E-478C-9607-FB7C52D07A7A}" presName="node" presStyleLbl="node1" presStyleIdx="0" presStyleCnt="4">
        <dgm:presLayoutVars>
          <dgm:bulletEnabled val="1"/>
        </dgm:presLayoutVars>
      </dgm:prSet>
      <dgm:spPr/>
    </dgm:pt>
    <dgm:pt modelId="{CF5B4C63-59EE-48BA-9B1B-3212773C5AAB}" type="pres">
      <dgm:prSet presAssocID="{5E8B4E4C-9437-4420-AD5F-2AD7C08363DA}" presName="sibTrans" presStyleLbl="sibTrans2D1" presStyleIdx="0" presStyleCnt="3"/>
      <dgm:spPr/>
    </dgm:pt>
    <dgm:pt modelId="{873BFD0B-43C4-4C9E-A361-08DB665FBF2E}" type="pres">
      <dgm:prSet presAssocID="{5E8B4E4C-9437-4420-AD5F-2AD7C08363DA}" presName="connectorText" presStyleLbl="sibTrans2D1" presStyleIdx="0" presStyleCnt="3"/>
      <dgm:spPr/>
    </dgm:pt>
    <dgm:pt modelId="{44D18238-60F7-4594-B8EE-BF33EC6AF77C}" type="pres">
      <dgm:prSet presAssocID="{51029092-D84E-4BC6-AD2D-0C127899B335}" presName="node" presStyleLbl="node1" presStyleIdx="1" presStyleCnt="4">
        <dgm:presLayoutVars>
          <dgm:bulletEnabled val="1"/>
        </dgm:presLayoutVars>
      </dgm:prSet>
      <dgm:spPr/>
    </dgm:pt>
    <dgm:pt modelId="{714F0ACC-56F7-4840-A4D9-BA9AA61F81D5}" type="pres">
      <dgm:prSet presAssocID="{F671AE61-BF29-4733-BC90-C3BCEEC9C483}" presName="sibTrans" presStyleLbl="sibTrans2D1" presStyleIdx="1" presStyleCnt="3"/>
      <dgm:spPr/>
    </dgm:pt>
    <dgm:pt modelId="{AD848861-58B5-4BB3-943B-1B0F02F6B78B}" type="pres">
      <dgm:prSet presAssocID="{F671AE61-BF29-4733-BC90-C3BCEEC9C483}" presName="connectorText" presStyleLbl="sibTrans2D1" presStyleIdx="1" presStyleCnt="3"/>
      <dgm:spPr/>
    </dgm:pt>
    <dgm:pt modelId="{77A620BB-04F2-4B53-9408-794B2E55B65D}" type="pres">
      <dgm:prSet presAssocID="{AFC95307-F73B-4A46-9917-297DC3DDF702}" presName="node" presStyleLbl="node1" presStyleIdx="2" presStyleCnt="4">
        <dgm:presLayoutVars>
          <dgm:bulletEnabled val="1"/>
        </dgm:presLayoutVars>
      </dgm:prSet>
      <dgm:spPr/>
    </dgm:pt>
    <dgm:pt modelId="{18902D14-6745-4323-B201-62EBEBADC265}" type="pres">
      <dgm:prSet presAssocID="{BB49814A-7F8F-4B1C-8DAD-42DFACC29A76}" presName="sibTrans" presStyleLbl="sibTrans2D1" presStyleIdx="2" presStyleCnt="3" custLinFactNeighborX="-15711" custLinFactNeighborY="-3728"/>
      <dgm:spPr/>
    </dgm:pt>
    <dgm:pt modelId="{E87013D6-1C9C-4759-966E-E31D80753CA1}" type="pres">
      <dgm:prSet presAssocID="{BB49814A-7F8F-4B1C-8DAD-42DFACC29A76}" presName="connectorText" presStyleLbl="sibTrans2D1" presStyleIdx="2" presStyleCnt="3"/>
      <dgm:spPr/>
    </dgm:pt>
    <dgm:pt modelId="{A6ABC2A7-C984-46C2-AB7D-6553C220C684}" type="pres">
      <dgm:prSet presAssocID="{105935D3-075F-493C-B058-9146B00128E6}" presName="node" presStyleLbl="node1" presStyleIdx="3" presStyleCnt="4">
        <dgm:presLayoutVars>
          <dgm:bulletEnabled val="1"/>
        </dgm:presLayoutVars>
      </dgm:prSet>
      <dgm:spPr/>
    </dgm:pt>
  </dgm:ptLst>
  <dgm:cxnLst>
    <dgm:cxn modelId="{47DE490A-9F17-421E-9051-7D64855838EB}" type="presOf" srcId="{AFC95307-F73B-4A46-9917-297DC3DDF702}" destId="{77A620BB-04F2-4B53-9408-794B2E55B65D}" srcOrd="0" destOrd="0" presId="urn:microsoft.com/office/officeart/2005/8/layout/process1"/>
    <dgm:cxn modelId="{4BC7C321-1D5C-49F5-A868-CD9EA7EE7E69}" type="presOf" srcId="{810E8D06-E17E-478C-9607-FB7C52D07A7A}" destId="{CC7CA831-AD58-4A1A-9D47-234B8D250BCF}" srcOrd="0" destOrd="0" presId="urn:microsoft.com/office/officeart/2005/8/layout/process1"/>
    <dgm:cxn modelId="{60582223-9A9E-4547-A514-181CDF25B396}" srcId="{7803C55E-12AA-4D31-A02E-5E2A06BE6027}" destId="{51029092-D84E-4BC6-AD2D-0C127899B335}" srcOrd="1" destOrd="0" parTransId="{0AB9CA9D-2DFC-419D-9500-119FB519E900}" sibTransId="{F671AE61-BF29-4733-BC90-C3BCEEC9C483}"/>
    <dgm:cxn modelId="{B674863C-6233-4D99-8150-30778E36869C}" srcId="{7803C55E-12AA-4D31-A02E-5E2A06BE6027}" destId="{810E8D06-E17E-478C-9607-FB7C52D07A7A}" srcOrd="0" destOrd="0" parTransId="{926EDFF0-EEB3-4E3E-AFC6-7FF33BF4C0E9}" sibTransId="{5E8B4E4C-9437-4420-AD5F-2AD7C08363DA}"/>
    <dgm:cxn modelId="{821CFA43-B765-474A-8606-C691C9C5C776}" type="presOf" srcId="{105935D3-075F-493C-B058-9146B00128E6}" destId="{A6ABC2A7-C984-46C2-AB7D-6553C220C684}" srcOrd="0" destOrd="0" presId="urn:microsoft.com/office/officeart/2005/8/layout/process1"/>
    <dgm:cxn modelId="{17D1EB7F-7D78-43B6-A9DD-47554E7FAC1E}" type="presOf" srcId="{F671AE61-BF29-4733-BC90-C3BCEEC9C483}" destId="{AD848861-58B5-4BB3-943B-1B0F02F6B78B}" srcOrd="1" destOrd="0" presId="urn:microsoft.com/office/officeart/2005/8/layout/process1"/>
    <dgm:cxn modelId="{08DADA8C-341D-4C61-A153-6160CB87C1B5}" type="presOf" srcId="{51029092-D84E-4BC6-AD2D-0C127899B335}" destId="{44D18238-60F7-4594-B8EE-BF33EC6AF77C}" srcOrd="0" destOrd="0" presId="urn:microsoft.com/office/officeart/2005/8/layout/process1"/>
    <dgm:cxn modelId="{E7176D91-D996-4CF9-B168-AA5148EDCF60}" type="presOf" srcId="{5E8B4E4C-9437-4420-AD5F-2AD7C08363DA}" destId="{CF5B4C63-59EE-48BA-9B1B-3212773C5AAB}" srcOrd="0" destOrd="0" presId="urn:microsoft.com/office/officeart/2005/8/layout/process1"/>
    <dgm:cxn modelId="{1AB1D9BF-11F1-43FB-B340-D7B4CB3B494E}" type="presOf" srcId="{BB49814A-7F8F-4B1C-8DAD-42DFACC29A76}" destId="{E87013D6-1C9C-4759-966E-E31D80753CA1}" srcOrd="1" destOrd="0" presId="urn:microsoft.com/office/officeart/2005/8/layout/process1"/>
    <dgm:cxn modelId="{1DA9F1C0-A6F1-42DB-83E9-6D9526AA7CD3}" type="presOf" srcId="{7803C55E-12AA-4D31-A02E-5E2A06BE6027}" destId="{5FB8195B-1795-433F-8288-55E2CE057E72}" srcOrd="0" destOrd="0" presId="urn:microsoft.com/office/officeart/2005/8/layout/process1"/>
    <dgm:cxn modelId="{58816DCC-8221-4A2C-BC94-3335C730B1B0}" type="presOf" srcId="{F671AE61-BF29-4733-BC90-C3BCEEC9C483}" destId="{714F0ACC-56F7-4840-A4D9-BA9AA61F81D5}" srcOrd="0" destOrd="0" presId="urn:microsoft.com/office/officeart/2005/8/layout/process1"/>
    <dgm:cxn modelId="{B925EBCD-376B-4094-A3DD-88D42E9CD855}" type="presOf" srcId="{5E8B4E4C-9437-4420-AD5F-2AD7C08363DA}" destId="{873BFD0B-43C4-4C9E-A361-08DB665FBF2E}" srcOrd="1" destOrd="0" presId="urn:microsoft.com/office/officeart/2005/8/layout/process1"/>
    <dgm:cxn modelId="{C3DD7AEC-1995-4F45-A04B-FC24DCAB5D43}" srcId="{7803C55E-12AA-4D31-A02E-5E2A06BE6027}" destId="{105935D3-075F-493C-B058-9146B00128E6}" srcOrd="3" destOrd="0" parTransId="{EADDB304-6ADD-47EB-BAFF-5B45C8C29543}" sibTransId="{59073C55-AB56-41A2-8368-D42D2A5BF0AF}"/>
    <dgm:cxn modelId="{2858AFF1-F377-4E7B-BC24-10281D55FD6D}" type="presOf" srcId="{BB49814A-7F8F-4B1C-8DAD-42DFACC29A76}" destId="{18902D14-6745-4323-B201-62EBEBADC265}" srcOrd="0" destOrd="0" presId="urn:microsoft.com/office/officeart/2005/8/layout/process1"/>
    <dgm:cxn modelId="{F3EED3FA-6BC6-4883-AB2D-5EBE91AA304B}" srcId="{7803C55E-12AA-4D31-A02E-5E2A06BE6027}" destId="{AFC95307-F73B-4A46-9917-297DC3DDF702}" srcOrd="2" destOrd="0" parTransId="{4674C55E-F0AB-4772-B426-E63BCE834179}" sibTransId="{BB49814A-7F8F-4B1C-8DAD-42DFACC29A76}"/>
    <dgm:cxn modelId="{2B7118B7-132A-405B-8387-B742DE2B0454}" type="presParOf" srcId="{5FB8195B-1795-433F-8288-55E2CE057E72}" destId="{CC7CA831-AD58-4A1A-9D47-234B8D250BCF}" srcOrd="0" destOrd="0" presId="urn:microsoft.com/office/officeart/2005/8/layout/process1"/>
    <dgm:cxn modelId="{51BF3420-3F3A-4F82-A5B2-251CD35CF87D}" type="presParOf" srcId="{5FB8195B-1795-433F-8288-55E2CE057E72}" destId="{CF5B4C63-59EE-48BA-9B1B-3212773C5AAB}" srcOrd="1" destOrd="0" presId="urn:microsoft.com/office/officeart/2005/8/layout/process1"/>
    <dgm:cxn modelId="{E5B63F40-9427-4934-B27B-F2C15CCFEDEE}" type="presParOf" srcId="{CF5B4C63-59EE-48BA-9B1B-3212773C5AAB}" destId="{873BFD0B-43C4-4C9E-A361-08DB665FBF2E}" srcOrd="0" destOrd="0" presId="urn:microsoft.com/office/officeart/2005/8/layout/process1"/>
    <dgm:cxn modelId="{A3D3A829-B727-425B-BB03-D2580A68075E}" type="presParOf" srcId="{5FB8195B-1795-433F-8288-55E2CE057E72}" destId="{44D18238-60F7-4594-B8EE-BF33EC6AF77C}" srcOrd="2" destOrd="0" presId="urn:microsoft.com/office/officeart/2005/8/layout/process1"/>
    <dgm:cxn modelId="{48A7F05A-F893-428F-BE9A-37712CDA0596}" type="presParOf" srcId="{5FB8195B-1795-433F-8288-55E2CE057E72}" destId="{714F0ACC-56F7-4840-A4D9-BA9AA61F81D5}" srcOrd="3" destOrd="0" presId="urn:microsoft.com/office/officeart/2005/8/layout/process1"/>
    <dgm:cxn modelId="{1C78ED46-F96B-41B3-9274-4C9B99327392}" type="presParOf" srcId="{714F0ACC-56F7-4840-A4D9-BA9AA61F81D5}" destId="{AD848861-58B5-4BB3-943B-1B0F02F6B78B}" srcOrd="0" destOrd="0" presId="urn:microsoft.com/office/officeart/2005/8/layout/process1"/>
    <dgm:cxn modelId="{BE371EE1-E1B5-41BB-BD9C-D913A9C5E8E5}" type="presParOf" srcId="{5FB8195B-1795-433F-8288-55E2CE057E72}" destId="{77A620BB-04F2-4B53-9408-794B2E55B65D}" srcOrd="4" destOrd="0" presId="urn:microsoft.com/office/officeart/2005/8/layout/process1"/>
    <dgm:cxn modelId="{56F745E7-AD9F-450E-B818-5A850F11E567}" type="presParOf" srcId="{5FB8195B-1795-433F-8288-55E2CE057E72}" destId="{18902D14-6745-4323-B201-62EBEBADC265}" srcOrd="5" destOrd="0" presId="urn:microsoft.com/office/officeart/2005/8/layout/process1"/>
    <dgm:cxn modelId="{7E203BBD-4BB8-4B01-862F-FD028F94842F}" type="presParOf" srcId="{18902D14-6745-4323-B201-62EBEBADC265}" destId="{E87013D6-1C9C-4759-966E-E31D80753CA1}" srcOrd="0" destOrd="0" presId="urn:microsoft.com/office/officeart/2005/8/layout/process1"/>
    <dgm:cxn modelId="{D37EEFCD-D02E-4B54-970F-A4AA0FB3EF8B}" type="presParOf" srcId="{5FB8195B-1795-433F-8288-55E2CE057E72}" destId="{A6ABC2A7-C984-46C2-AB7D-6553C220C6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D5BFF392-9A3A-48F1-AE4C-4011B28B2FA7}">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1 PITCS</a:t>
          </a:r>
        </a:p>
        <a:p>
          <a:r>
            <a:rPr lang="es-MX" sz="1500" dirty="0">
              <a:solidFill>
                <a:schemeClr val="tx1"/>
              </a:solidFill>
              <a:effectLst>
                <a:outerShdw blurRad="38100" dist="38100" dir="2700000" algn="tl">
                  <a:srgbClr val="000000">
                    <a:alpha val="43137"/>
                  </a:srgbClr>
                </a:outerShdw>
              </a:effectLst>
              <a:latin typeface="+mj-lt"/>
            </a:rPr>
            <a:t>Programa Institucional de CS</a:t>
          </a:r>
        </a:p>
      </dgm:t>
    </dgm:pt>
    <dgm:pt modelId="{9825D5CA-0F9D-4CAC-8921-561F35291596}" type="parTrans" cxnId="{ADFB06BE-5257-4C8B-AFF9-CACDD0FB771A}">
      <dgm:prSet/>
      <dgm:spPr/>
      <dgm:t>
        <a:bodyPr/>
        <a:lstStyle/>
        <a:p>
          <a:endParaRPr lang="es-MX"/>
        </a:p>
      </dgm:t>
    </dgm:pt>
    <dgm:pt modelId="{48DF2E88-DE2D-4F78-A5DB-95C9A9EEBD94}" type="sibTrans" cxnId="{ADFB06BE-5257-4C8B-AFF9-CACDD0FB771A}">
      <dgm:prSet/>
      <dgm:spPr/>
      <dgm:t>
        <a:bodyPr/>
        <a:lstStyle/>
        <a:p>
          <a:endParaRPr lang="es-MX"/>
        </a:p>
      </dgm:t>
    </dgm:pt>
    <dgm:pt modelId="{43BC5DA9-78E1-4986-B225-8FCCC0637FD9}">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2</a:t>
          </a:r>
        </a:p>
        <a:p>
          <a:r>
            <a:rPr lang="es-MX" sz="1500" dirty="0">
              <a:solidFill>
                <a:schemeClr val="tx1"/>
              </a:solidFill>
              <a:effectLst>
                <a:outerShdw blurRad="38100" dist="38100" dir="2700000" algn="tl">
                  <a:srgbClr val="000000">
                    <a:alpha val="43137"/>
                  </a:srgbClr>
                </a:outerShdw>
              </a:effectLst>
              <a:latin typeface="+mj-lt"/>
            </a:rPr>
            <a:t>Minuta de reunión</a:t>
          </a:r>
        </a:p>
      </dgm:t>
    </dgm:pt>
    <dgm:pt modelId="{B513BC43-3C7F-444E-9326-0DC24AE03D02}" type="parTrans" cxnId="{B02274EF-F7A7-4104-AADC-4BA76A0AF4DE}">
      <dgm:prSet/>
      <dgm:spPr/>
      <dgm:t>
        <a:bodyPr/>
        <a:lstStyle/>
        <a:p>
          <a:endParaRPr lang="es-MX"/>
        </a:p>
      </dgm:t>
    </dgm:pt>
    <dgm:pt modelId="{F138CA4B-9828-48E6-A40F-C9EA5214075A}" type="sibTrans" cxnId="{B02274EF-F7A7-4104-AADC-4BA76A0AF4DE}">
      <dgm:prSet/>
      <dgm:spPr/>
      <dgm:t>
        <a:bodyPr/>
        <a:lstStyle/>
        <a:p>
          <a:endParaRPr lang="es-MX"/>
        </a:p>
      </dgm:t>
    </dgm:pt>
    <dgm:pt modelId="{35A912C7-1F6E-4474-AAE0-5DA3ED5CDCB0}">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3</a:t>
          </a:r>
        </a:p>
        <a:p>
          <a:r>
            <a:rPr lang="es-MX" sz="1500" dirty="0">
              <a:solidFill>
                <a:schemeClr val="tx1"/>
              </a:solidFill>
              <a:effectLst>
                <a:outerShdw blurRad="38100" dist="38100" dir="2700000" algn="tl">
                  <a:srgbClr val="000000">
                    <a:alpha val="43137"/>
                  </a:srgbClr>
                </a:outerShdw>
              </a:effectLst>
              <a:latin typeface="+mj-lt"/>
            </a:rPr>
            <a:t>Lista de asistencia</a:t>
          </a:r>
        </a:p>
      </dgm:t>
    </dgm:pt>
    <dgm:pt modelId="{F0D3CB8D-BA17-43B7-9221-94DF52E6EFB8}" type="parTrans" cxnId="{556F3061-3338-4C1A-8217-91CB5F0EC42F}">
      <dgm:prSet/>
      <dgm:spPr/>
      <dgm:t>
        <a:bodyPr/>
        <a:lstStyle/>
        <a:p>
          <a:endParaRPr lang="es-MX"/>
        </a:p>
      </dgm:t>
    </dgm:pt>
    <dgm:pt modelId="{E9B2F7F1-0F2F-4C74-9259-C4C0B363BD17}" type="sibTrans" cxnId="{556F3061-3338-4C1A-8217-91CB5F0EC42F}">
      <dgm:prSet/>
      <dgm:spPr/>
      <dgm:t>
        <a:bodyPr/>
        <a:lstStyle/>
        <a:p>
          <a:endParaRPr lang="es-MX"/>
        </a:p>
      </dgm:t>
    </dgm:pt>
    <dgm:pt modelId="{978C7284-6D58-4D55-85AA-E7721A46F564}">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4</a:t>
          </a:r>
        </a:p>
        <a:p>
          <a:r>
            <a:rPr lang="es-MX" sz="1500" dirty="0">
              <a:solidFill>
                <a:schemeClr val="tx1"/>
              </a:solidFill>
              <a:effectLst>
                <a:outerShdw blurRad="38100" dist="38100" dir="2700000" algn="tl">
                  <a:srgbClr val="000000">
                    <a:alpha val="43137"/>
                  </a:srgbClr>
                </a:outerShdw>
              </a:effectLst>
              <a:latin typeface="+mj-lt"/>
            </a:rPr>
            <a:t>Acta de registro de comité</a:t>
          </a:r>
        </a:p>
      </dgm:t>
    </dgm:pt>
    <dgm:pt modelId="{210E59D2-703B-484D-BB3F-EAAA6B0604F0}" type="parTrans" cxnId="{D12F5254-2EBD-46B5-AB70-690ED1A66CD0}">
      <dgm:prSet/>
      <dgm:spPr/>
      <dgm:t>
        <a:bodyPr/>
        <a:lstStyle/>
        <a:p>
          <a:endParaRPr lang="es-MX"/>
        </a:p>
      </dgm:t>
    </dgm:pt>
    <dgm:pt modelId="{79B55EE0-F5D6-4A58-8840-E64E05EE513B}" type="sibTrans" cxnId="{D12F5254-2EBD-46B5-AB70-690ED1A66CD0}">
      <dgm:prSet/>
      <dgm:spPr/>
      <dgm:t>
        <a:bodyPr/>
        <a:lstStyle/>
        <a:p>
          <a:endParaRPr lang="es-MX"/>
        </a:p>
      </dgm:t>
    </dgm:pt>
    <dgm:pt modelId="{FD78B452-1E72-4B69-8071-2A5713D9E5DB}">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5</a:t>
          </a:r>
        </a:p>
        <a:p>
          <a:r>
            <a:rPr lang="es-MX" sz="1500" dirty="0">
              <a:solidFill>
                <a:schemeClr val="tx1"/>
              </a:solidFill>
              <a:effectLst>
                <a:outerShdw blurRad="38100" dist="38100" dir="2700000" algn="tl">
                  <a:srgbClr val="000000">
                    <a:alpha val="43137"/>
                  </a:srgbClr>
                </a:outerShdw>
              </a:effectLst>
              <a:latin typeface="+mj-lt"/>
            </a:rPr>
            <a:t>Acta de sustitución de integrante del comité</a:t>
          </a:r>
        </a:p>
      </dgm:t>
    </dgm:pt>
    <dgm:pt modelId="{BFB4A0D2-E016-441A-90E4-A576BA4DF3C4}" type="parTrans" cxnId="{AB43F758-A1DC-43CB-B719-D1CC81950A11}">
      <dgm:prSet/>
      <dgm:spPr/>
      <dgm:t>
        <a:bodyPr/>
        <a:lstStyle/>
        <a:p>
          <a:endParaRPr lang="es-MX"/>
        </a:p>
      </dgm:t>
    </dgm:pt>
    <dgm:pt modelId="{6F0D6B30-9B0B-4E73-A079-4F814BB58704}" type="sibTrans" cxnId="{AB43F758-A1DC-43CB-B719-D1CC81950A11}">
      <dgm:prSet/>
      <dgm:spPr/>
      <dgm:t>
        <a:bodyPr/>
        <a:lstStyle/>
        <a:p>
          <a:endParaRPr lang="es-MX"/>
        </a:p>
      </dgm:t>
    </dgm:pt>
    <dgm:pt modelId="{38263E95-4DB6-467B-B2A5-A3AC437C3D7D}">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6 </a:t>
          </a:r>
        </a:p>
        <a:p>
          <a:r>
            <a:rPr lang="es-MX" sz="1500" dirty="0">
              <a:solidFill>
                <a:schemeClr val="tx1"/>
              </a:solidFill>
              <a:effectLst>
                <a:outerShdw blurRad="38100" dist="38100" dir="2700000" algn="tl">
                  <a:srgbClr val="000000">
                    <a:alpha val="43137"/>
                  </a:srgbClr>
                </a:outerShdw>
              </a:effectLst>
              <a:latin typeface="+mj-lt"/>
            </a:rPr>
            <a:t>Solicitud de información                     </a:t>
          </a:r>
        </a:p>
      </dgm:t>
    </dgm:pt>
    <dgm:pt modelId="{8F38BB82-955D-4E1A-BCA5-10C970444E03}" type="parTrans" cxnId="{B158D857-38F2-4921-8263-9C017E8E261B}">
      <dgm:prSet/>
      <dgm:spPr/>
      <dgm:t>
        <a:bodyPr/>
        <a:lstStyle/>
        <a:p>
          <a:endParaRPr lang="es-MX"/>
        </a:p>
      </dgm:t>
    </dgm:pt>
    <dgm:pt modelId="{C2922F8B-54CF-462C-8A8E-5EFF3AB124F2}" type="sibTrans" cxnId="{B158D857-38F2-4921-8263-9C017E8E261B}">
      <dgm:prSet/>
      <dgm:spPr/>
      <dgm:t>
        <a:bodyPr/>
        <a:lstStyle/>
        <a:p>
          <a:endParaRPr lang="es-MX"/>
        </a:p>
      </dgm:t>
    </dgm:pt>
    <dgm:pt modelId="{1764D4A9-1183-4F9B-8A58-35F377798AF1}">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7</a:t>
          </a:r>
        </a:p>
        <a:p>
          <a:r>
            <a:rPr lang="es-MX" sz="1500" dirty="0">
              <a:solidFill>
                <a:schemeClr val="tx1"/>
              </a:solidFill>
              <a:effectLst>
                <a:outerShdw blurRad="38100" dist="38100" dir="2700000" algn="tl">
                  <a:srgbClr val="000000">
                    <a:alpha val="43137"/>
                  </a:srgbClr>
                </a:outerShdw>
              </a:effectLst>
              <a:latin typeface="+mj-lt"/>
            </a:rPr>
            <a:t>Informe del comité de CS</a:t>
          </a:r>
        </a:p>
      </dgm:t>
    </dgm:pt>
    <dgm:pt modelId="{EA1BE731-1493-4134-B091-5017EA74CBC9}" type="parTrans" cxnId="{0573FCCB-464C-4885-B379-DFD91EA9297D}">
      <dgm:prSet/>
      <dgm:spPr/>
      <dgm:t>
        <a:bodyPr/>
        <a:lstStyle/>
        <a:p>
          <a:endParaRPr lang="es-MX"/>
        </a:p>
      </dgm:t>
    </dgm:pt>
    <dgm:pt modelId="{5E9DFC2A-3F42-4364-A900-CF5662045751}" type="sibTrans" cxnId="{0573FCCB-464C-4885-B379-DFD91EA9297D}">
      <dgm:prSet/>
      <dgm:spPr/>
      <dgm:t>
        <a:bodyPr/>
        <a:lstStyle/>
        <a:p>
          <a:endParaRPr lang="es-MX"/>
        </a:p>
      </dgm:t>
    </dgm:pt>
    <dgm:pt modelId="{144BA571-9977-4243-99BB-2531CA436505}">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8</a:t>
          </a:r>
        </a:p>
        <a:p>
          <a:r>
            <a:rPr lang="es-MX" sz="1500" dirty="0">
              <a:solidFill>
                <a:schemeClr val="tx1"/>
              </a:solidFill>
              <a:effectLst>
                <a:outerShdw blurRad="38100" dist="38100" dir="2700000" algn="tl">
                  <a:srgbClr val="000000">
                    <a:alpha val="43137"/>
                  </a:srgbClr>
                </a:outerShdw>
              </a:effectLst>
              <a:latin typeface="+mj-lt"/>
            </a:rPr>
            <a:t>Cédula de quejas y denuncias</a:t>
          </a:r>
        </a:p>
      </dgm:t>
    </dgm:pt>
    <dgm:pt modelId="{F9EC29A4-7AF0-4C52-A79B-9E8B946F4F59}" type="parTrans" cxnId="{40FD0A07-A55A-4DE8-A934-6B8BB56520DE}">
      <dgm:prSet/>
      <dgm:spPr/>
      <dgm:t>
        <a:bodyPr/>
        <a:lstStyle/>
        <a:p>
          <a:endParaRPr lang="es-MX"/>
        </a:p>
      </dgm:t>
    </dgm:pt>
    <dgm:pt modelId="{9BF81DC5-7EED-49AA-8764-E802A1FE444E}" type="sibTrans" cxnId="{40FD0A07-A55A-4DE8-A934-6B8BB56520DE}">
      <dgm:prSet/>
      <dgm:spPr/>
      <dgm:t>
        <a:bodyPr/>
        <a:lstStyle/>
        <a:p>
          <a:endParaRPr lang="es-MX"/>
        </a:p>
      </dgm:t>
    </dgm:pt>
    <dgm:pt modelId="{84F46558-C3AA-4415-9428-A5B8AAE7BE3C}">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9</a:t>
          </a:r>
        </a:p>
        <a:p>
          <a:r>
            <a:rPr lang="es-MX" sz="1500" dirty="0">
              <a:solidFill>
                <a:schemeClr val="tx1"/>
              </a:solidFill>
              <a:effectLst>
                <a:outerShdw blurRad="38100" dist="38100" dir="2700000" algn="tl">
                  <a:srgbClr val="000000">
                    <a:alpha val="43137"/>
                  </a:srgbClr>
                </a:outerShdw>
              </a:effectLst>
              <a:latin typeface="+mj-lt"/>
            </a:rPr>
            <a:t>Población beneficiada</a:t>
          </a:r>
        </a:p>
      </dgm:t>
    </dgm:pt>
    <dgm:pt modelId="{B3197BA5-9B68-4E58-B058-236B54EDD8BE}" type="parTrans" cxnId="{383E0FC8-6E78-49F0-8D8F-8DB2C213CE83}">
      <dgm:prSet/>
      <dgm:spPr/>
      <dgm:t>
        <a:bodyPr/>
        <a:lstStyle/>
        <a:p>
          <a:endParaRPr lang="es-MX"/>
        </a:p>
      </dgm:t>
    </dgm:pt>
    <dgm:pt modelId="{6C7BC16F-A2C4-45A1-8613-8DD8C5B1160E}" type="sibTrans" cxnId="{383E0FC8-6E78-49F0-8D8F-8DB2C213CE83}">
      <dgm:prSet/>
      <dgm:spPr/>
      <dgm:t>
        <a:bodyPr/>
        <a:lstStyle/>
        <a:p>
          <a:endParaRPr lang="es-MX"/>
        </a:p>
      </dgm:t>
    </dgm:pt>
    <dgm:pt modelId="{6D69D641-FBE5-47F8-A07E-9EEAFB505020}">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10</a:t>
          </a:r>
        </a:p>
        <a:p>
          <a:r>
            <a:rPr lang="es-MX" sz="1500" dirty="0">
              <a:solidFill>
                <a:schemeClr val="tx1"/>
              </a:solidFill>
              <a:effectLst>
                <a:outerShdw blurRad="38100" dist="38100" dir="2700000" algn="tl">
                  <a:srgbClr val="000000">
                    <a:alpha val="43137"/>
                  </a:srgbClr>
                </a:outerShdw>
              </a:effectLst>
              <a:latin typeface="+mj-lt"/>
            </a:rPr>
            <a:t>Reporte de avance SICS </a:t>
          </a:r>
        </a:p>
      </dgm:t>
    </dgm:pt>
    <dgm:pt modelId="{CF88DD31-F7F3-4A66-AC9F-25B5A8B10998}" type="parTrans" cxnId="{432BB55B-D840-41A7-8DD3-A743345250BF}">
      <dgm:prSet/>
      <dgm:spPr/>
      <dgm:t>
        <a:bodyPr/>
        <a:lstStyle/>
        <a:p>
          <a:endParaRPr lang="es-MX"/>
        </a:p>
      </dgm:t>
    </dgm:pt>
    <dgm:pt modelId="{61C73541-799C-4C9A-9DB1-E25534E6EB45}" type="sibTrans" cxnId="{432BB55B-D840-41A7-8DD3-A743345250BF}">
      <dgm:prSet/>
      <dgm:spPr/>
      <dgm:t>
        <a:bodyPr/>
        <a:lstStyle/>
        <a:p>
          <a:endParaRPr lang="es-MX"/>
        </a:p>
      </dgm:t>
    </dgm:pt>
    <dgm:pt modelId="{413A04B4-4234-4BA9-BFC3-58F8031BEAE0}">
      <dgm:prSet custT="1"/>
      <dgm:spPr/>
      <dgm:t>
        <a:bodyPr/>
        <a:lstStyle/>
        <a:p>
          <a:r>
            <a:rPr lang="es-MX" sz="1500" dirty="0">
              <a:solidFill>
                <a:schemeClr val="tx1"/>
              </a:solidFill>
              <a:effectLst>
                <a:outerShdw blurRad="38100" dist="38100" dir="2700000" algn="tl">
                  <a:srgbClr val="000000">
                    <a:alpha val="43137"/>
                  </a:srgbClr>
                </a:outerShdw>
              </a:effectLst>
              <a:latin typeface="+mj-lt"/>
            </a:rPr>
            <a:t>Anexo 11</a:t>
          </a:r>
        </a:p>
        <a:p>
          <a:r>
            <a:rPr lang="es-MX" sz="1500" dirty="0">
              <a:solidFill>
                <a:schemeClr val="tx1"/>
              </a:solidFill>
              <a:effectLst>
                <a:outerShdw blurRad="38100" dist="38100" dir="2700000" algn="tl">
                  <a:srgbClr val="000000">
                    <a:alpha val="43137"/>
                  </a:srgbClr>
                </a:outerShdw>
              </a:effectLst>
              <a:latin typeface="+mj-lt"/>
            </a:rPr>
            <a:t>Reporte de página institucional</a:t>
          </a:r>
        </a:p>
      </dgm:t>
    </dgm:pt>
    <dgm:pt modelId="{B1372BE4-1102-4456-AE84-A52E4CA5EF90}" type="parTrans" cxnId="{E7711319-AD2A-4543-90DF-7B44EAE56795}">
      <dgm:prSet/>
      <dgm:spPr/>
      <dgm:t>
        <a:bodyPr/>
        <a:lstStyle/>
        <a:p>
          <a:endParaRPr lang="es-MX"/>
        </a:p>
      </dgm:t>
    </dgm:pt>
    <dgm:pt modelId="{03824F74-0D8C-4163-87E8-CAB3C83CD779}" type="sibTrans" cxnId="{E7711319-AD2A-4543-90DF-7B44EAE56795}">
      <dgm:prSet/>
      <dgm:spPr/>
      <dgm:t>
        <a:bodyPr/>
        <a:lstStyle/>
        <a:p>
          <a:endParaRPr lang="es-MX"/>
        </a:p>
      </dgm:t>
    </dgm:pt>
    <dgm:pt modelId="{B985ABE0-3CB0-4A39-A172-7A0DE3F4DA5E}" type="pres">
      <dgm:prSet presAssocID="{53F8D6AE-A37E-4984-A868-7B18054F624B}" presName="diagram" presStyleCnt="0">
        <dgm:presLayoutVars>
          <dgm:dir/>
          <dgm:resizeHandles val="exact"/>
        </dgm:presLayoutVars>
      </dgm:prSet>
      <dgm:spPr/>
    </dgm:pt>
    <dgm:pt modelId="{DA871FEA-0B5A-429F-A0DF-6533E67311CE}" type="pres">
      <dgm:prSet presAssocID="{D5BFF392-9A3A-48F1-AE4C-4011B28B2FA7}" presName="node" presStyleLbl="node1" presStyleIdx="0" presStyleCnt="11">
        <dgm:presLayoutVars>
          <dgm:bulletEnabled val="1"/>
        </dgm:presLayoutVars>
      </dgm:prSet>
      <dgm:spPr/>
    </dgm:pt>
    <dgm:pt modelId="{785E2ED6-4710-4115-829E-E5CE566F2C10}" type="pres">
      <dgm:prSet presAssocID="{48DF2E88-DE2D-4F78-A5DB-95C9A9EEBD94}" presName="sibTrans" presStyleCnt="0"/>
      <dgm:spPr/>
    </dgm:pt>
    <dgm:pt modelId="{E4D4C420-6029-46FB-AB5D-FBC897BE99B2}" type="pres">
      <dgm:prSet presAssocID="{43BC5DA9-78E1-4986-B225-8FCCC0637FD9}" presName="node" presStyleLbl="node1" presStyleIdx="1" presStyleCnt="11">
        <dgm:presLayoutVars>
          <dgm:bulletEnabled val="1"/>
        </dgm:presLayoutVars>
      </dgm:prSet>
      <dgm:spPr/>
    </dgm:pt>
    <dgm:pt modelId="{0DCE2F8B-01D0-4129-A669-F398C162D056}" type="pres">
      <dgm:prSet presAssocID="{F138CA4B-9828-48E6-A40F-C9EA5214075A}" presName="sibTrans" presStyleCnt="0"/>
      <dgm:spPr/>
    </dgm:pt>
    <dgm:pt modelId="{0A7B73EA-988C-472A-B2E6-BA2E0DD4A83E}" type="pres">
      <dgm:prSet presAssocID="{35A912C7-1F6E-4474-AAE0-5DA3ED5CDCB0}" presName="node" presStyleLbl="node1" presStyleIdx="2" presStyleCnt="11">
        <dgm:presLayoutVars>
          <dgm:bulletEnabled val="1"/>
        </dgm:presLayoutVars>
      </dgm:prSet>
      <dgm:spPr/>
    </dgm:pt>
    <dgm:pt modelId="{BB230350-C96A-494C-8F18-9D5EDD2CF4A4}" type="pres">
      <dgm:prSet presAssocID="{E9B2F7F1-0F2F-4C74-9259-C4C0B363BD17}" presName="sibTrans" presStyleCnt="0"/>
      <dgm:spPr/>
    </dgm:pt>
    <dgm:pt modelId="{763450A9-0735-45A8-9EF3-DC6C585DD834}" type="pres">
      <dgm:prSet presAssocID="{978C7284-6D58-4D55-85AA-E7721A46F564}" presName="node" presStyleLbl="node1" presStyleIdx="3" presStyleCnt="11">
        <dgm:presLayoutVars>
          <dgm:bulletEnabled val="1"/>
        </dgm:presLayoutVars>
      </dgm:prSet>
      <dgm:spPr/>
    </dgm:pt>
    <dgm:pt modelId="{FD9FE155-3431-49E9-85F9-AA60D546B8D4}" type="pres">
      <dgm:prSet presAssocID="{79B55EE0-F5D6-4A58-8840-E64E05EE513B}" presName="sibTrans" presStyleCnt="0"/>
      <dgm:spPr/>
    </dgm:pt>
    <dgm:pt modelId="{B9B40192-BEE2-441C-9EEA-BF8969AD083E}" type="pres">
      <dgm:prSet presAssocID="{FD78B452-1E72-4B69-8071-2A5713D9E5DB}" presName="node" presStyleLbl="node1" presStyleIdx="4" presStyleCnt="11">
        <dgm:presLayoutVars>
          <dgm:bulletEnabled val="1"/>
        </dgm:presLayoutVars>
      </dgm:prSet>
      <dgm:spPr/>
    </dgm:pt>
    <dgm:pt modelId="{7F9D7ACA-FAA2-47D6-A270-71453BC8869E}" type="pres">
      <dgm:prSet presAssocID="{6F0D6B30-9B0B-4E73-A079-4F814BB58704}" presName="sibTrans" presStyleCnt="0"/>
      <dgm:spPr/>
    </dgm:pt>
    <dgm:pt modelId="{B8050AC9-CBC2-45EC-A22E-9C1ACCE44758}" type="pres">
      <dgm:prSet presAssocID="{38263E95-4DB6-467B-B2A5-A3AC437C3D7D}" presName="node" presStyleLbl="node1" presStyleIdx="5" presStyleCnt="11">
        <dgm:presLayoutVars>
          <dgm:bulletEnabled val="1"/>
        </dgm:presLayoutVars>
      </dgm:prSet>
      <dgm:spPr/>
    </dgm:pt>
    <dgm:pt modelId="{A2492EFE-9C83-4967-9784-4420EA0D0810}" type="pres">
      <dgm:prSet presAssocID="{C2922F8B-54CF-462C-8A8E-5EFF3AB124F2}" presName="sibTrans" presStyleCnt="0"/>
      <dgm:spPr/>
    </dgm:pt>
    <dgm:pt modelId="{AAC3F859-D913-4A90-AF4D-824D2C299E6B}" type="pres">
      <dgm:prSet presAssocID="{1764D4A9-1183-4F9B-8A58-35F377798AF1}" presName="node" presStyleLbl="node1" presStyleIdx="6" presStyleCnt="11">
        <dgm:presLayoutVars>
          <dgm:bulletEnabled val="1"/>
        </dgm:presLayoutVars>
      </dgm:prSet>
      <dgm:spPr/>
    </dgm:pt>
    <dgm:pt modelId="{E08915AB-A902-4476-B4EB-9CF8F8C2C409}" type="pres">
      <dgm:prSet presAssocID="{5E9DFC2A-3F42-4364-A900-CF5662045751}" presName="sibTrans" presStyleCnt="0"/>
      <dgm:spPr/>
    </dgm:pt>
    <dgm:pt modelId="{66DF252E-A5E8-47E3-AD1E-0B88EF443105}" type="pres">
      <dgm:prSet presAssocID="{144BA571-9977-4243-99BB-2531CA436505}" presName="node" presStyleLbl="node1" presStyleIdx="7" presStyleCnt="11">
        <dgm:presLayoutVars>
          <dgm:bulletEnabled val="1"/>
        </dgm:presLayoutVars>
      </dgm:prSet>
      <dgm:spPr/>
    </dgm:pt>
    <dgm:pt modelId="{DAA86DF0-DD76-4B7A-9EFD-9308CE7BE117}" type="pres">
      <dgm:prSet presAssocID="{9BF81DC5-7EED-49AA-8764-E802A1FE444E}" presName="sibTrans" presStyleCnt="0"/>
      <dgm:spPr/>
    </dgm:pt>
    <dgm:pt modelId="{850653A5-65C8-4BC4-9A3B-E6D7DA5628C7}" type="pres">
      <dgm:prSet presAssocID="{84F46558-C3AA-4415-9428-A5B8AAE7BE3C}" presName="node" presStyleLbl="node1" presStyleIdx="8" presStyleCnt="11">
        <dgm:presLayoutVars>
          <dgm:bulletEnabled val="1"/>
        </dgm:presLayoutVars>
      </dgm:prSet>
      <dgm:spPr/>
    </dgm:pt>
    <dgm:pt modelId="{BF3C8751-A412-4EA5-9AC3-4AC6977F23A6}" type="pres">
      <dgm:prSet presAssocID="{6C7BC16F-A2C4-45A1-8613-8DD8C5B1160E}" presName="sibTrans" presStyleCnt="0"/>
      <dgm:spPr/>
    </dgm:pt>
    <dgm:pt modelId="{E3530539-1593-4DBC-B9CC-87DE2EDC2FF6}" type="pres">
      <dgm:prSet presAssocID="{6D69D641-FBE5-47F8-A07E-9EEAFB505020}" presName="node" presStyleLbl="node1" presStyleIdx="9" presStyleCnt="11">
        <dgm:presLayoutVars>
          <dgm:bulletEnabled val="1"/>
        </dgm:presLayoutVars>
      </dgm:prSet>
      <dgm:spPr/>
    </dgm:pt>
    <dgm:pt modelId="{E3ABFB3D-27F9-4093-A04E-FF37ADF9CBC6}" type="pres">
      <dgm:prSet presAssocID="{61C73541-799C-4C9A-9DB1-E25534E6EB45}" presName="sibTrans" presStyleCnt="0"/>
      <dgm:spPr/>
    </dgm:pt>
    <dgm:pt modelId="{FA682BD2-110E-4156-8AC6-068243CF952F}" type="pres">
      <dgm:prSet presAssocID="{413A04B4-4234-4BA9-BFC3-58F8031BEAE0}" presName="node" presStyleLbl="node1" presStyleIdx="10" presStyleCnt="11">
        <dgm:presLayoutVars>
          <dgm:bulletEnabled val="1"/>
        </dgm:presLayoutVars>
      </dgm:prSet>
      <dgm:spPr/>
    </dgm:pt>
  </dgm:ptLst>
  <dgm:cxnLst>
    <dgm:cxn modelId="{40FD0A07-A55A-4DE8-A934-6B8BB56520DE}" srcId="{53F8D6AE-A37E-4984-A868-7B18054F624B}" destId="{144BA571-9977-4243-99BB-2531CA436505}" srcOrd="7" destOrd="0" parTransId="{F9EC29A4-7AF0-4C52-A79B-9E8B946F4F59}" sibTransId="{9BF81DC5-7EED-49AA-8764-E802A1FE444E}"/>
    <dgm:cxn modelId="{E7711319-AD2A-4543-90DF-7B44EAE56795}" srcId="{53F8D6AE-A37E-4984-A868-7B18054F624B}" destId="{413A04B4-4234-4BA9-BFC3-58F8031BEAE0}" srcOrd="10" destOrd="0" parTransId="{B1372BE4-1102-4456-AE84-A52E4CA5EF90}" sibTransId="{03824F74-0D8C-4163-87E8-CAB3C83CD779}"/>
    <dgm:cxn modelId="{E3BF641E-0E15-43FF-8082-1D32FD7791CC}" type="presOf" srcId="{6D69D641-FBE5-47F8-A07E-9EEAFB505020}" destId="{E3530539-1593-4DBC-B9CC-87DE2EDC2FF6}" srcOrd="0" destOrd="0" presId="urn:microsoft.com/office/officeart/2005/8/layout/default"/>
    <dgm:cxn modelId="{B7FA6A21-898A-42E6-821B-A409B7D52D3A}" type="presOf" srcId="{D5BFF392-9A3A-48F1-AE4C-4011B28B2FA7}" destId="{DA871FEA-0B5A-429F-A0DF-6533E67311CE}" srcOrd="0" destOrd="0" presId="urn:microsoft.com/office/officeart/2005/8/layout/default"/>
    <dgm:cxn modelId="{17FACD29-CEFE-44BC-8933-BDAB82345CF5}" type="presOf" srcId="{84F46558-C3AA-4415-9428-A5B8AAE7BE3C}" destId="{850653A5-65C8-4BC4-9A3B-E6D7DA5628C7}" srcOrd="0" destOrd="0" presId="urn:microsoft.com/office/officeart/2005/8/layout/default"/>
    <dgm:cxn modelId="{538D832E-AB96-45E8-B79A-3957DDB134D0}" type="presOf" srcId="{413A04B4-4234-4BA9-BFC3-58F8031BEAE0}" destId="{FA682BD2-110E-4156-8AC6-068243CF952F}" srcOrd="0" destOrd="0" presId="urn:microsoft.com/office/officeart/2005/8/layout/default"/>
    <dgm:cxn modelId="{598CB335-4805-4B5A-A122-A7869B9BDCA4}" type="presOf" srcId="{144BA571-9977-4243-99BB-2531CA436505}" destId="{66DF252E-A5E8-47E3-AD1E-0B88EF443105}" srcOrd="0" destOrd="0" presId="urn:microsoft.com/office/officeart/2005/8/layout/default"/>
    <dgm:cxn modelId="{432BB55B-D840-41A7-8DD3-A743345250BF}" srcId="{53F8D6AE-A37E-4984-A868-7B18054F624B}" destId="{6D69D641-FBE5-47F8-A07E-9EEAFB505020}" srcOrd="9" destOrd="0" parTransId="{CF88DD31-F7F3-4A66-AC9F-25B5A8B10998}" sibTransId="{61C73541-799C-4C9A-9DB1-E25534E6EB45}"/>
    <dgm:cxn modelId="{556F3061-3338-4C1A-8217-91CB5F0EC42F}" srcId="{53F8D6AE-A37E-4984-A868-7B18054F624B}" destId="{35A912C7-1F6E-4474-AAE0-5DA3ED5CDCB0}" srcOrd="2" destOrd="0" parTransId="{F0D3CB8D-BA17-43B7-9221-94DF52E6EFB8}" sibTransId="{E9B2F7F1-0F2F-4C74-9259-C4C0B363BD17}"/>
    <dgm:cxn modelId="{17A88365-D1C7-4DAE-9AEE-2600F2ABF3B6}" type="presOf" srcId="{FD78B452-1E72-4B69-8071-2A5713D9E5DB}" destId="{B9B40192-BEE2-441C-9EEA-BF8969AD083E}" srcOrd="0" destOrd="0" presId="urn:microsoft.com/office/officeart/2005/8/layout/default"/>
    <dgm:cxn modelId="{D12F5254-2EBD-46B5-AB70-690ED1A66CD0}" srcId="{53F8D6AE-A37E-4984-A868-7B18054F624B}" destId="{978C7284-6D58-4D55-85AA-E7721A46F564}" srcOrd="3" destOrd="0" parTransId="{210E59D2-703B-484D-BB3F-EAAA6B0604F0}" sibTransId="{79B55EE0-F5D6-4A58-8840-E64E05EE513B}"/>
    <dgm:cxn modelId="{B158D857-38F2-4921-8263-9C017E8E261B}" srcId="{53F8D6AE-A37E-4984-A868-7B18054F624B}" destId="{38263E95-4DB6-467B-B2A5-A3AC437C3D7D}" srcOrd="5" destOrd="0" parTransId="{8F38BB82-955D-4E1A-BCA5-10C970444E03}" sibTransId="{C2922F8B-54CF-462C-8A8E-5EFF3AB124F2}"/>
    <dgm:cxn modelId="{AB43F758-A1DC-43CB-B719-D1CC81950A11}" srcId="{53F8D6AE-A37E-4984-A868-7B18054F624B}" destId="{FD78B452-1E72-4B69-8071-2A5713D9E5DB}" srcOrd="4" destOrd="0" parTransId="{BFB4A0D2-E016-441A-90E4-A576BA4DF3C4}" sibTransId="{6F0D6B30-9B0B-4E73-A079-4F814BB58704}"/>
    <dgm:cxn modelId="{57078598-9648-48A4-9710-A040760F4B16}" type="presOf" srcId="{1764D4A9-1183-4F9B-8A58-35F377798AF1}" destId="{AAC3F859-D913-4A90-AF4D-824D2C299E6B}" srcOrd="0" destOrd="0" presId="urn:microsoft.com/office/officeart/2005/8/layout/default"/>
    <dgm:cxn modelId="{FB5A64A6-4EB8-4582-B5E2-04D4FE39E74D}" type="presOf" srcId="{38263E95-4DB6-467B-B2A5-A3AC437C3D7D}" destId="{B8050AC9-CBC2-45EC-A22E-9C1ACCE44758}" srcOrd="0" destOrd="0" presId="urn:microsoft.com/office/officeart/2005/8/layout/default"/>
    <dgm:cxn modelId="{60BD94A6-843C-46E6-83C6-AA05C26B46EA}" type="presOf" srcId="{978C7284-6D58-4D55-85AA-E7721A46F564}" destId="{763450A9-0735-45A8-9EF3-DC6C585DD834}" srcOrd="0" destOrd="0" presId="urn:microsoft.com/office/officeart/2005/8/layout/default"/>
    <dgm:cxn modelId="{D6FE4AB5-24EE-466C-8C16-D007EF8903FE}" type="presOf" srcId="{53F8D6AE-A37E-4984-A868-7B18054F624B}" destId="{B985ABE0-3CB0-4A39-A172-7A0DE3F4DA5E}" srcOrd="0" destOrd="0" presId="urn:microsoft.com/office/officeart/2005/8/layout/default"/>
    <dgm:cxn modelId="{ADFB06BE-5257-4C8B-AFF9-CACDD0FB771A}" srcId="{53F8D6AE-A37E-4984-A868-7B18054F624B}" destId="{D5BFF392-9A3A-48F1-AE4C-4011B28B2FA7}" srcOrd="0" destOrd="0" parTransId="{9825D5CA-0F9D-4CAC-8921-561F35291596}" sibTransId="{48DF2E88-DE2D-4F78-A5DB-95C9A9EEBD94}"/>
    <dgm:cxn modelId="{BA4A01C0-9634-4FF4-902B-E819026FD909}" type="presOf" srcId="{43BC5DA9-78E1-4986-B225-8FCCC0637FD9}" destId="{E4D4C420-6029-46FB-AB5D-FBC897BE99B2}" srcOrd="0" destOrd="0" presId="urn:microsoft.com/office/officeart/2005/8/layout/default"/>
    <dgm:cxn modelId="{383E0FC8-6E78-49F0-8D8F-8DB2C213CE83}" srcId="{53F8D6AE-A37E-4984-A868-7B18054F624B}" destId="{84F46558-C3AA-4415-9428-A5B8AAE7BE3C}" srcOrd="8" destOrd="0" parTransId="{B3197BA5-9B68-4E58-B058-236B54EDD8BE}" sibTransId="{6C7BC16F-A2C4-45A1-8613-8DD8C5B1160E}"/>
    <dgm:cxn modelId="{44138FCA-2855-4A38-9C89-CFC97B22710A}" type="presOf" srcId="{35A912C7-1F6E-4474-AAE0-5DA3ED5CDCB0}" destId="{0A7B73EA-988C-472A-B2E6-BA2E0DD4A83E}" srcOrd="0" destOrd="0" presId="urn:microsoft.com/office/officeart/2005/8/layout/default"/>
    <dgm:cxn modelId="{0573FCCB-464C-4885-B379-DFD91EA9297D}" srcId="{53F8D6AE-A37E-4984-A868-7B18054F624B}" destId="{1764D4A9-1183-4F9B-8A58-35F377798AF1}" srcOrd="6" destOrd="0" parTransId="{EA1BE731-1493-4134-B091-5017EA74CBC9}" sibTransId="{5E9DFC2A-3F42-4364-A900-CF5662045751}"/>
    <dgm:cxn modelId="{B02274EF-F7A7-4104-AADC-4BA76A0AF4DE}" srcId="{53F8D6AE-A37E-4984-A868-7B18054F624B}" destId="{43BC5DA9-78E1-4986-B225-8FCCC0637FD9}" srcOrd="1" destOrd="0" parTransId="{B513BC43-3C7F-444E-9326-0DC24AE03D02}" sibTransId="{F138CA4B-9828-48E6-A40F-C9EA5214075A}"/>
    <dgm:cxn modelId="{FA2425BF-41A4-4FC7-A996-6521C59480FD}" type="presParOf" srcId="{B985ABE0-3CB0-4A39-A172-7A0DE3F4DA5E}" destId="{DA871FEA-0B5A-429F-A0DF-6533E67311CE}" srcOrd="0" destOrd="0" presId="urn:microsoft.com/office/officeart/2005/8/layout/default"/>
    <dgm:cxn modelId="{7CB8C3B5-C79F-4FCF-9F6F-07A4B59FE2D2}" type="presParOf" srcId="{B985ABE0-3CB0-4A39-A172-7A0DE3F4DA5E}" destId="{785E2ED6-4710-4115-829E-E5CE566F2C10}" srcOrd="1" destOrd="0" presId="urn:microsoft.com/office/officeart/2005/8/layout/default"/>
    <dgm:cxn modelId="{F59ABBD2-4BB7-49D5-B868-1C7D918E7F5A}" type="presParOf" srcId="{B985ABE0-3CB0-4A39-A172-7A0DE3F4DA5E}" destId="{E4D4C420-6029-46FB-AB5D-FBC897BE99B2}" srcOrd="2" destOrd="0" presId="urn:microsoft.com/office/officeart/2005/8/layout/default"/>
    <dgm:cxn modelId="{51CD5FDB-1C18-4574-8065-E91A971BF3B7}" type="presParOf" srcId="{B985ABE0-3CB0-4A39-A172-7A0DE3F4DA5E}" destId="{0DCE2F8B-01D0-4129-A669-F398C162D056}" srcOrd="3" destOrd="0" presId="urn:microsoft.com/office/officeart/2005/8/layout/default"/>
    <dgm:cxn modelId="{7B27AB5A-3E7C-4E9E-84D9-425039AD4D7E}" type="presParOf" srcId="{B985ABE0-3CB0-4A39-A172-7A0DE3F4DA5E}" destId="{0A7B73EA-988C-472A-B2E6-BA2E0DD4A83E}" srcOrd="4" destOrd="0" presId="urn:microsoft.com/office/officeart/2005/8/layout/default"/>
    <dgm:cxn modelId="{3518C8FC-8EC8-47E3-833B-2055E6158F12}" type="presParOf" srcId="{B985ABE0-3CB0-4A39-A172-7A0DE3F4DA5E}" destId="{BB230350-C96A-494C-8F18-9D5EDD2CF4A4}" srcOrd="5" destOrd="0" presId="urn:microsoft.com/office/officeart/2005/8/layout/default"/>
    <dgm:cxn modelId="{AC02DD5C-3785-448B-972B-48716DB1FB4D}" type="presParOf" srcId="{B985ABE0-3CB0-4A39-A172-7A0DE3F4DA5E}" destId="{763450A9-0735-45A8-9EF3-DC6C585DD834}" srcOrd="6" destOrd="0" presId="urn:microsoft.com/office/officeart/2005/8/layout/default"/>
    <dgm:cxn modelId="{14E7F950-20A9-4D31-A83A-893D0A0491DB}" type="presParOf" srcId="{B985ABE0-3CB0-4A39-A172-7A0DE3F4DA5E}" destId="{FD9FE155-3431-49E9-85F9-AA60D546B8D4}" srcOrd="7" destOrd="0" presId="urn:microsoft.com/office/officeart/2005/8/layout/default"/>
    <dgm:cxn modelId="{B76C738D-4551-4F77-8A35-F4A2446C893B}" type="presParOf" srcId="{B985ABE0-3CB0-4A39-A172-7A0DE3F4DA5E}" destId="{B9B40192-BEE2-441C-9EEA-BF8969AD083E}" srcOrd="8" destOrd="0" presId="urn:microsoft.com/office/officeart/2005/8/layout/default"/>
    <dgm:cxn modelId="{4A81334E-18AD-46DB-8A83-71C4D7F122FF}" type="presParOf" srcId="{B985ABE0-3CB0-4A39-A172-7A0DE3F4DA5E}" destId="{7F9D7ACA-FAA2-47D6-A270-71453BC8869E}" srcOrd="9" destOrd="0" presId="urn:microsoft.com/office/officeart/2005/8/layout/default"/>
    <dgm:cxn modelId="{43B4EBBD-4055-4E98-A297-004FB7AAF940}" type="presParOf" srcId="{B985ABE0-3CB0-4A39-A172-7A0DE3F4DA5E}" destId="{B8050AC9-CBC2-45EC-A22E-9C1ACCE44758}" srcOrd="10" destOrd="0" presId="urn:microsoft.com/office/officeart/2005/8/layout/default"/>
    <dgm:cxn modelId="{99A851C3-A035-4540-BFFD-6EE656499B6E}" type="presParOf" srcId="{B985ABE0-3CB0-4A39-A172-7A0DE3F4DA5E}" destId="{A2492EFE-9C83-4967-9784-4420EA0D0810}" srcOrd="11" destOrd="0" presId="urn:microsoft.com/office/officeart/2005/8/layout/default"/>
    <dgm:cxn modelId="{5E6B9720-6974-468B-A52C-3A6EDC48C73A}" type="presParOf" srcId="{B985ABE0-3CB0-4A39-A172-7A0DE3F4DA5E}" destId="{AAC3F859-D913-4A90-AF4D-824D2C299E6B}" srcOrd="12" destOrd="0" presId="urn:microsoft.com/office/officeart/2005/8/layout/default"/>
    <dgm:cxn modelId="{670DA82E-6EA7-488D-AD0E-83FEB81C069E}" type="presParOf" srcId="{B985ABE0-3CB0-4A39-A172-7A0DE3F4DA5E}" destId="{E08915AB-A902-4476-B4EB-9CF8F8C2C409}" srcOrd="13" destOrd="0" presId="urn:microsoft.com/office/officeart/2005/8/layout/default"/>
    <dgm:cxn modelId="{80379E32-75E8-4AFE-82C8-C58B131E41BF}" type="presParOf" srcId="{B985ABE0-3CB0-4A39-A172-7A0DE3F4DA5E}" destId="{66DF252E-A5E8-47E3-AD1E-0B88EF443105}" srcOrd="14" destOrd="0" presId="urn:microsoft.com/office/officeart/2005/8/layout/default"/>
    <dgm:cxn modelId="{6F0DB4A0-A837-47EF-8FA6-A66E8D0A60C6}" type="presParOf" srcId="{B985ABE0-3CB0-4A39-A172-7A0DE3F4DA5E}" destId="{DAA86DF0-DD76-4B7A-9EFD-9308CE7BE117}" srcOrd="15" destOrd="0" presId="urn:microsoft.com/office/officeart/2005/8/layout/default"/>
    <dgm:cxn modelId="{226E5555-E1E4-4AEB-94BA-36C43128ECF1}" type="presParOf" srcId="{B985ABE0-3CB0-4A39-A172-7A0DE3F4DA5E}" destId="{850653A5-65C8-4BC4-9A3B-E6D7DA5628C7}" srcOrd="16" destOrd="0" presId="urn:microsoft.com/office/officeart/2005/8/layout/default"/>
    <dgm:cxn modelId="{D1EFFFD3-499E-4313-AA4E-13DC53D1F0A3}" type="presParOf" srcId="{B985ABE0-3CB0-4A39-A172-7A0DE3F4DA5E}" destId="{BF3C8751-A412-4EA5-9AC3-4AC6977F23A6}" srcOrd="17" destOrd="0" presId="urn:microsoft.com/office/officeart/2005/8/layout/default"/>
    <dgm:cxn modelId="{AAB3A400-BADE-477E-B195-B6EA2EA013E2}" type="presParOf" srcId="{B985ABE0-3CB0-4A39-A172-7A0DE3F4DA5E}" destId="{E3530539-1593-4DBC-B9CC-87DE2EDC2FF6}" srcOrd="18" destOrd="0" presId="urn:microsoft.com/office/officeart/2005/8/layout/default"/>
    <dgm:cxn modelId="{15048703-C701-40DC-B125-282C413347D5}" type="presParOf" srcId="{B985ABE0-3CB0-4A39-A172-7A0DE3F4DA5E}" destId="{E3ABFB3D-27F9-4093-A04E-FF37ADF9CBC6}" srcOrd="19" destOrd="0" presId="urn:microsoft.com/office/officeart/2005/8/layout/default"/>
    <dgm:cxn modelId="{E09037B7-D458-4D23-9A44-3B060C7F42C9}" type="presParOf" srcId="{B985ABE0-3CB0-4A39-A172-7A0DE3F4DA5E}" destId="{FA682BD2-110E-4156-8AC6-068243CF952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FEC41-0233-489A-BF93-1F2C99A04EFB}">
      <dsp:nvSpPr>
        <dsp:cNvPr id="0" name=""/>
        <dsp:cNvSpPr/>
      </dsp:nvSpPr>
      <dsp:spPr>
        <a:xfrm>
          <a:off x="3828978" y="1915248"/>
          <a:ext cx="1404000" cy="1404000"/>
        </a:xfrm>
        <a:prstGeom prst="roundRect">
          <a:avLst/>
        </a:prstGeom>
        <a:solidFill>
          <a:srgbClr val="1332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ES" sz="1600" b="1" kern="1200" dirty="0">
              <a:solidFill>
                <a:schemeClr val="bg1"/>
              </a:solidFill>
              <a:latin typeface="Montserrat Light" panose="00000400000000000000" pitchFamily="2" charset="0"/>
              <a:ea typeface="+mn-ea"/>
              <a:cs typeface="+mn-cs"/>
            </a:rPr>
            <a:t>Población beneficiaria</a:t>
          </a:r>
        </a:p>
      </dsp:txBody>
      <dsp:txXfrm>
        <a:off x="3897516" y="1983786"/>
        <a:ext cx="1266924" cy="1266924"/>
      </dsp:txXfrm>
    </dsp:sp>
    <dsp:sp modelId="{AAE20EC8-C424-4D9B-85B4-4FB6DB2671B6}">
      <dsp:nvSpPr>
        <dsp:cNvPr id="0" name=""/>
        <dsp:cNvSpPr/>
      </dsp:nvSpPr>
      <dsp:spPr>
        <a:xfrm rot="16199376">
          <a:off x="4371012" y="1755439"/>
          <a:ext cx="319618" cy="0"/>
        </a:xfrm>
        <a:custGeom>
          <a:avLst/>
          <a:gdLst/>
          <a:ahLst/>
          <a:cxnLst/>
          <a:rect l="0" t="0" r="0" b="0"/>
          <a:pathLst>
            <a:path>
              <a:moveTo>
                <a:pt x="0" y="0"/>
              </a:moveTo>
              <a:lnTo>
                <a:pt x="319618"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92D2DA7B-5FBE-4536-AB01-F29C3D7D4AE4}">
      <dsp:nvSpPr>
        <dsp:cNvPr id="0" name=""/>
        <dsp:cNvSpPr/>
      </dsp:nvSpPr>
      <dsp:spPr>
        <a:xfrm>
          <a:off x="3759036" y="575904"/>
          <a:ext cx="1543326" cy="1019725"/>
        </a:xfrm>
        <a:prstGeom prst="roundRect">
          <a:avLst/>
        </a:prstGeom>
        <a:solidFill>
          <a:srgbClr val="DEC9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Secretaría de la Función Pública</a:t>
          </a:r>
          <a:endParaRPr lang="es-ES" sz="1400" b="1" kern="1200" dirty="0">
            <a:solidFill>
              <a:srgbClr val="A22243"/>
            </a:solidFill>
            <a:latin typeface="Montserrat Light" panose="00000400000000000000" pitchFamily="2" charset="0"/>
            <a:ea typeface="+mn-ea"/>
            <a:cs typeface="+mn-cs"/>
          </a:endParaRPr>
        </a:p>
      </dsp:txBody>
      <dsp:txXfrm>
        <a:off x="3808815" y="625683"/>
        <a:ext cx="1443768" cy="920167"/>
      </dsp:txXfrm>
    </dsp:sp>
    <dsp:sp modelId="{BC7C73BD-3BC6-4C2F-A118-F82E24A01D89}">
      <dsp:nvSpPr>
        <dsp:cNvPr id="0" name=""/>
        <dsp:cNvSpPr/>
      </dsp:nvSpPr>
      <dsp:spPr>
        <a:xfrm rot="19905922">
          <a:off x="5199038" y="2105345"/>
          <a:ext cx="570500" cy="0"/>
        </a:xfrm>
        <a:custGeom>
          <a:avLst/>
          <a:gdLst/>
          <a:ahLst/>
          <a:cxnLst/>
          <a:rect l="0" t="0" r="0" b="0"/>
          <a:pathLst>
            <a:path>
              <a:moveTo>
                <a:pt x="0" y="0"/>
              </a:moveTo>
              <a:lnTo>
                <a:pt x="570500"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86E46305-C02E-48FD-AAA3-98442D326E2C}">
      <dsp:nvSpPr>
        <dsp:cNvPr id="0" name=""/>
        <dsp:cNvSpPr/>
      </dsp:nvSpPr>
      <dsp:spPr>
        <a:xfrm>
          <a:off x="5735599" y="1014211"/>
          <a:ext cx="1662369" cy="1019725"/>
        </a:xfrm>
        <a:prstGeom prst="roundRect">
          <a:avLst/>
        </a:prstGeom>
        <a:solidFill>
          <a:srgbClr val="DEC9A3"/>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Instancias Ejecutoras </a:t>
          </a:r>
          <a:endParaRPr lang="es-ES" sz="1400" b="1" kern="1200" dirty="0">
            <a:solidFill>
              <a:srgbClr val="A22243"/>
            </a:solidFill>
            <a:latin typeface="Montserrat Light" panose="00000400000000000000" pitchFamily="2" charset="0"/>
            <a:ea typeface="+mn-ea"/>
            <a:cs typeface="+mn-cs"/>
          </a:endParaRPr>
        </a:p>
      </dsp:txBody>
      <dsp:txXfrm>
        <a:off x="5785378" y="1063990"/>
        <a:ext cx="1562811" cy="920167"/>
      </dsp:txXfrm>
    </dsp:sp>
    <dsp:sp modelId="{35135113-3A29-4645-A943-D74C990008B9}">
      <dsp:nvSpPr>
        <dsp:cNvPr id="0" name=""/>
        <dsp:cNvSpPr/>
      </dsp:nvSpPr>
      <dsp:spPr>
        <a:xfrm rot="1431908">
          <a:off x="5205123" y="3059630"/>
          <a:ext cx="651579" cy="0"/>
        </a:xfrm>
        <a:custGeom>
          <a:avLst/>
          <a:gdLst/>
          <a:ahLst/>
          <a:cxnLst/>
          <a:rect l="0" t="0" r="0" b="0"/>
          <a:pathLst>
            <a:path>
              <a:moveTo>
                <a:pt x="0" y="0"/>
              </a:moveTo>
              <a:lnTo>
                <a:pt x="651579"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248BC236-1DD6-49C2-A818-2BA29827E05B}">
      <dsp:nvSpPr>
        <dsp:cNvPr id="0" name=""/>
        <dsp:cNvSpPr/>
      </dsp:nvSpPr>
      <dsp:spPr>
        <a:xfrm>
          <a:off x="5828847" y="3022970"/>
          <a:ext cx="1543326" cy="1019725"/>
        </a:xfrm>
        <a:prstGeom prst="roundRect">
          <a:avLst/>
        </a:prstGeom>
        <a:solidFill>
          <a:srgbClr val="DEC9A3"/>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Órganos de Control</a:t>
          </a:r>
        </a:p>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(OIC y OEC)</a:t>
          </a:r>
          <a:endParaRPr lang="es-ES" sz="1400" b="1" kern="1200" dirty="0">
            <a:solidFill>
              <a:srgbClr val="A22243"/>
            </a:solidFill>
            <a:latin typeface="Montserrat Light" panose="00000400000000000000" pitchFamily="2" charset="0"/>
            <a:ea typeface="+mn-ea"/>
            <a:cs typeface="+mn-cs"/>
          </a:endParaRPr>
        </a:p>
      </dsp:txBody>
      <dsp:txXfrm>
        <a:off x="5878626" y="3072749"/>
        <a:ext cx="1443768" cy="920167"/>
      </dsp:txXfrm>
    </dsp:sp>
    <dsp:sp modelId="{65CF59D6-9CFF-413E-8BBB-9C9389060826}">
      <dsp:nvSpPr>
        <dsp:cNvPr id="0" name=""/>
        <dsp:cNvSpPr/>
      </dsp:nvSpPr>
      <dsp:spPr>
        <a:xfrm rot="5466916">
          <a:off x="4323502" y="3509321"/>
          <a:ext cx="380218" cy="0"/>
        </a:xfrm>
        <a:custGeom>
          <a:avLst/>
          <a:gdLst/>
          <a:ahLst/>
          <a:cxnLst/>
          <a:rect l="0" t="0" r="0" b="0"/>
          <a:pathLst>
            <a:path>
              <a:moveTo>
                <a:pt x="0" y="0"/>
              </a:moveTo>
              <a:lnTo>
                <a:pt x="380218"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52F9AAE0-BC7B-4A9C-A9AE-DBD9DE83C98C}">
      <dsp:nvSpPr>
        <dsp:cNvPr id="0" name=""/>
        <dsp:cNvSpPr/>
      </dsp:nvSpPr>
      <dsp:spPr>
        <a:xfrm>
          <a:off x="3728322" y="3699395"/>
          <a:ext cx="1543326" cy="1019725"/>
        </a:xfrm>
        <a:prstGeom prst="roundRect">
          <a:avLst/>
        </a:prstGeom>
        <a:solidFill>
          <a:srgbClr val="DEC9A3"/>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Organizaciones Sociales y Civiles e Instituciones académicas</a:t>
          </a:r>
          <a:endParaRPr lang="es-ES" sz="1400" b="1" kern="1200" dirty="0">
            <a:solidFill>
              <a:srgbClr val="A22243"/>
            </a:solidFill>
            <a:latin typeface="Montserrat Light" panose="00000400000000000000" pitchFamily="2" charset="0"/>
            <a:ea typeface="+mn-ea"/>
            <a:cs typeface="+mn-cs"/>
          </a:endParaRPr>
        </a:p>
      </dsp:txBody>
      <dsp:txXfrm>
        <a:off x="3778101" y="3749174"/>
        <a:ext cx="1443768" cy="920167"/>
      </dsp:txXfrm>
    </dsp:sp>
    <dsp:sp modelId="{716267A7-1301-48C6-9720-DA5670A2A75D}">
      <dsp:nvSpPr>
        <dsp:cNvPr id="0" name=""/>
        <dsp:cNvSpPr/>
      </dsp:nvSpPr>
      <dsp:spPr>
        <a:xfrm rot="9387034">
          <a:off x="3173413" y="3059859"/>
          <a:ext cx="684050" cy="0"/>
        </a:xfrm>
        <a:custGeom>
          <a:avLst/>
          <a:gdLst/>
          <a:ahLst/>
          <a:cxnLst/>
          <a:rect l="0" t="0" r="0" b="0"/>
          <a:pathLst>
            <a:path>
              <a:moveTo>
                <a:pt x="0" y="0"/>
              </a:moveTo>
              <a:lnTo>
                <a:pt x="684050"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82E99FC1-9F37-4569-B354-FB636B708EBD}">
      <dsp:nvSpPr>
        <dsp:cNvPr id="0" name=""/>
        <dsp:cNvSpPr/>
      </dsp:nvSpPr>
      <dsp:spPr>
        <a:xfrm>
          <a:off x="1658571" y="3022970"/>
          <a:ext cx="1543326" cy="1019725"/>
        </a:xfrm>
        <a:prstGeom prst="roundRect">
          <a:avLst/>
        </a:prstGeom>
        <a:solidFill>
          <a:srgbClr val="DEC9A3"/>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400" b="1" kern="1200" dirty="0">
              <a:solidFill>
                <a:srgbClr val="A22243"/>
              </a:solidFill>
              <a:latin typeface="Montserrat Light" panose="00000400000000000000" pitchFamily="2" charset="0"/>
              <a:ea typeface="+mn-ea"/>
              <a:cs typeface="+mn-cs"/>
            </a:rPr>
            <a:t>Otros Actores Interesados (</a:t>
          </a:r>
          <a:r>
            <a:rPr lang="es-MX" sz="1400" b="1" kern="1200" dirty="0" err="1">
              <a:solidFill>
                <a:srgbClr val="A22243"/>
              </a:solidFill>
              <a:latin typeface="Montserrat Light" panose="00000400000000000000" pitchFamily="2" charset="0"/>
              <a:ea typeface="+mn-ea"/>
              <a:cs typeface="+mn-cs"/>
            </a:rPr>
            <a:t>CPC´s</a:t>
          </a:r>
          <a:r>
            <a:rPr lang="es-MX" sz="1400" b="1" kern="1200" dirty="0">
              <a:solidFill>
                <a:srgbClr val="A22243"/>
              </a:solidFill>
              <a:latin typeface="Montserrat Light" panose="00000400000000000000" pitchFamily="2" charset="0"/>
              <a:ea typeface="+mn-ea"/>
              <a:cs typeface="+mn-cs"/>
            </a:rPr>
            <a:t>, OSC, etc.)</a:t>
          </a:r>
          <a:endParaRPr lang="es-ES" sz="1400" b="1" kern="1200" dirty="0">
            <a:solidFill>
              <a:srgbClr val="A22243"/>
            </a:solidFill>
            <a:latin typeface="Montserrat Light" panose="00000400000000000000" pitchFamily="2" charset="0"/>
            <a:ea typeface="+mn-ea"/>
            <a:cs typeface="+mn-cs"/>
          </a:endParaRPr>
        </a:p>
      </dsp:txBody>
      <dsp:txXfrm>
        <a:off x="1708350" y="3072749"/>
        <a:ext cx="1443768" cy="920167"/>
      </dsp:txXfrm>
    </dsp:sp>
    <dsp:sp modelId="{708D3332-CFD8-4C9E-8985-C2A0B720DDA7}">
      <dsp:nvSpPr>
        <dsp:cNvPr id="0" name=""/>
        <dsp:cNvSpPr/>
      </dsp:nvSpPr>
      <dsp:spPr>
        <a:xfrm rot="12476352">
          <a:off x="3249818" y="2100868"/>
          <a:ext cx="615000" cy="0"/>
        </a:xfrm>
        <a:custGeom>
          <a:avLst/>
          <a:gdLst/>
          <a:ahLst/>
          <a:cxnLst/>
          <a:rect l="0" t="0" r="0" b="0"/>
          <a:pathLst>
            <a:path>
              <a:moveTo>
                <a:pt x="0" y="0"/>
              </a:moveTo>
              <a:lnTo>
                <a:pt x="615000" y="0"/>
              </a:lnTo>
            </a:path>
          </a:pathLst>
        </a:custGeom>
        <a:noFill/>
        <a:ln w="25400" cap="flat" cmpd="sng" algn="ctr">
          <a:solidFill>
            <a:srgbClr val="A22243"/>
          </a:solidFill>
          <a:prstDash val="solid"/>
        </a:ln>
        <a:effectLst/>
      </dsp:spPr>
      <dsp:style>
        <a:lnRef idx="2">
          <a:scrgbClr r="0" g="0" b="0"/>
        </a:lnRef>
        <a:fillRef idx="0">
          <a:scrgbClr r="0" g="0" b="0"/>
        </a:fillRef>
        <a:effectRef idx="0">
          <a:scrgbClr r="0" g="0" b="0"/>
        </a:effectRef>
        <a:fontRef idx="minor"/>
      </dsp:style>
    </dsp:sp>
    <dsp:sp modelId="{D3BA12BE-985C-4780-A21A-ABC6E4CA0227}">
      <dsp:nvSpPr>
        <dsp:cNvPr id="0" name=""/>
        <dsp:cNvSpPr/>
      </dsp:nvSpPr>
      <dsp:spPr>
        <a:xfrm>
          <a:off x="1623345" y="1005422"/>
          <a:ext cx="1662313" cy="1021136"/>
        </a:xfrm>
        <a:prstGeom prst="roundRect">
          <a:avLst/>
        </a:prstGeom>
        <a:solidFill>
          <a:srgbClr val="DEC9A3"/>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ES" sz="1400" b="1" kern="1200" dirty="0">
              <a:solidFill>
                <a:srgbClr val="A22243"/>
              </a:solidFill>
              <a:latin typeface="Montserrat Light" panose="00000400000000000000" pitchFamily="2" charset="0"/>
              <a:ea typeface="+mn-ea"/>
              <a:cs typeface="+mn-cs"/>
            </a:rPr>
            <a:t>Instancias Normativas</a:t>
          </a:r>
        </a:p>
      </dsp:txBody>
      <dsp:txXfrm>
        <a:off x="1673193" y="1055270"/>
        <a:ext cx="1562617" cy="921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CC96-2A54-44F3-80CF-07B7C6B44073}">
      <dsp:nvSpPr>
        <dsp:cNvPr id="0" name=""/>
        <dsp:cNvSpPr/>
      </dsp:nvSpPr>
      <dsp:spPr>
        <a:xfrm>
          <a:off x="4488181" y="2100523"/>
          <a:ext cx="1595832" cy="1595832"/>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chemeClr val="tx1"/>
              </a:solidFill>
              <a:latin typeface="Montserrat" panose="00000500000000000000" pitchFamily="2" charset="0"/>
            </a:rPr>
            <a:t>.</a:t>
          </a:r>
        </a:p>
      </dsp:txBody>
      <dsp:txXfrm>
        <a:off x="4721885" y="2334227"/>
        <a:ext cx="1128424" cy="1128424"/>
      </dsp:txXfrm>
    </dsp:sp>
    <dsp:sp modelId="{5A5FBB38-2FBA-429E-AA44-52A8F5B25E7E}">
      <dsp:nvSpPr>
        <dsp:cNvPr id="0" name=""/>
        <dsp:cNvSpPr/>
      </dsp:nvSpPr>
      <dsp:spPr>
        <a:xfrm rot="15948814">
          <a:off x="4898097" y="1782858"/>
          <a:ext cx="614630" cy="26597"/>
        </a:xfrm>
        <a:custGeom>
          <a:avLst/>
          <a:gdLst/>
          <a:ahLst/>
          <a:cxnLst/>
          <a:rect l="0" t="0" r="0" b="0"/>
          <a:pathLst>
            <a:path>
              <a:moveTo>
                <a:pt x="0" y="13298"/>
              </a:moveTo>
              <a:lnTo>
                <a:pt x="614630" y="13298"/>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Montserrat" panose="00000500000000000000" pitchFamily="2" charset="0"/>
          </a:endParaRPr>
        </a:p>
      </dsp:txBody>
      <dsp:txXfrm rot="10800000">
        <a:off x="5190047" y="1780791"/>
        <a:ext cx="30731" cy="30731"/>
      </dsp:txXfrm>
    </dsp:sp>
    <dsp:sp modelId="{ADF3E5A3-3095-4A5B-9000-1DD07EF310CD}">
      <dsp:nvSpPr>
        <dsp:cNvPr id="0" name=""/>
        <dsp:cNvSpPr/>
      </dsp:nvSpPr>
      <dsp:spPr>
        <a:xfrm>
          <a:off x="3499753" y="50038"/>
          <a:ext cx="3261100" cy="143999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latin typeface="Montserrat SemiBold" panose="00000700000000000000" pitchFamily="2" charset="0"/>
            </a:rPr>
            <a:t>Se conforman de manera libre y voluntaria</a:t>
          </a:r>
          <a:endParaRPr lang="es-ES" sz="1400" kern="1200" dirty="0">
            <a:solidFill>
              <a:schemeClr val="tx1"/>
            </a:solidFill>
            <a:latin typeface="Montserrat SemiBold" panose="00000700000000000000" pitchFamily="2" charset="0"/>
          </a:endParaRPr>
        </a:p>
      </dsp:txBody>
      <dsp:txXfrm>
        <a:off x="3977330" y="260921"/>
        <a:ext cx="2305946" cy="1018233"/>
      </dsp:txXfrm>
    </dsp:sp>
    <dsp:sp modelId="{5AAA708B-DFC0-4580-A7FA-8702B99FEB86}">
      <dsp:nvSpPr>
        <dsp:cNvPr id="0" name=""/>
        <dsp:cNvSpPr/>
      </dsp:nvSpPr>
      <dsp:spPr>
        <a:xfrm rot="20899166">
          <a:off x="6057512" y="2626052"/>
          <a:ext cx="963638" cy="26597"/>
        </a:xfrm>
        <a:custGeom>
          <a:avLst/>
          <a:gdLst/>
          <a:ahLst/>
          <a:cxnLst/>
          <a:rect l="0" t="0" r="0" b="0"/>
          <a:pathLst>
            <a:path>
              <a:moveTo>
                <a:pt x="0" y="13298"/>
              </a:moveTo>
              <a:lnTo>
                <a:pt x="963638" y="1329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515240" y="2615260"/>
        <a:ext cx="48181" cy="48181"/>
      </dsp:txXfrm>
    </dsp:sp>
    <dsp:sp modelId="{77DFBBDD-4278-4EAD-AA63-D88132C62E54}">
      <dsp:nvSpPr>
        <dsp:cNvPr id="0" name=""/>
        <dsp:cNvSpPr/>
      </dsp:nvSpPr>
      <dsp:spPr>
        <a:xfrm>
          <a:off x="6950861" y="1498683"/>
          <a:ext cx="2492770" cy="1595832"/>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latin typeface="Montserrat SemiBold" panose="00000700000000000000" pitchFamily="2" charset="0"/>
            </a:rPr>
            <a:t>Las personas responsables del Programa deben proporcionar información completa y oportuna.</a:t>
          </a:r>
          <a:endParaRPr lang="es-ES" sz="1400" kern="1200" dirty="0">
            <a:solidFill>
              <a:schemeClr val="tx1"/>
            </a:solidFill>
            <a:latin typeface="Montserrat SemiBold" panose="00000700000000000000" pitchFamily="2" charset="0"/>
          </a:endParaRPr>
        </a:p>
      </dsp:txBody>
      <dsp:txXfrm>
        <a:off x="7315919" y="1732387"/>
        <a:ext cx="1762654" cy="1128424"/>
      </dsp:txXfrm>
    </dsp:sp>
    <dsp:sp modelId="{CFF34D56-E973-4A66-B4F1-4701D9440922}">
      <dsp:nvSpPr>
        <dsp:cNvPr id="0" name=""/>
        <dsp:cNvSpPr/>
      </dsp:nvSpPr>
      <dsp:spPr>
        <a:xfrm rot="1546970">
          <a:off x="5949580" y="3472510"/>
          <a:ext cx="1104954" cy="26597"/>
        </a:xfrm>
        <a:custGeom>
          <a:avLst/>
          <a:gdLst/>
          <a:ahLst/>
          <a:cxnLst/>
          <a:rect l="0" t="0" r="0" b="0"/>
          <a:pathLst>
            <a:path>
              <a:moveTo>
                <a:pt x="0" y="13298"/>
              </a:moveTo>
              <a:lnTo>
                <a:pt x="1104954" y="13298"/>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Montserrat" panose="00000500000000000000" pitchFamily="2" charset="0"/>
          </a:endParaRPr>
        </a:p>
      </dsp:txBody>
      <dsp:txXfrm>
        <a:off x="6474434" y="3458185"/>
        <a:ext cx="55247" cy="55247"/>
      </dsp:txXfrm>
    </dsp:sp>
    <dsp:sp modelId="{992E0EC7-4EC2-476C-B0BF-353514BF1553}">
      <dsp:nvSpPr>
        <dsp:cNvPr id="0" name=""/>
        <dsp:cNvSpPr/>
      </dsp:nvSpPr>
      <dsp:spPr>
        <a:xfrm>
          <a:off x="6476418" y="3535964"/>
          <a:ext cx="3240003" cy="143999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Montserrat SemiBold" panose="00000700000000000000" pitchFamily="2" charset="0"/>
            </a:rPr>
            <a:t>Otros grupos ya conformados pueden realizar actividades solicitando su registro ante la instancia correspondiente</a:t>
          </a:r>
        </a:p>
      </dsp:txBody>
      <dsp:txXfrm>
        <a:off x="6950905" y="3746847"/>
        <a:ext cx="2291029" cy="1018233"/>
      </dsp:txXfrm>
    </dsp:sp>
    <dsp:sp modelId="{C116EE6D-8B61-4E00-ADD1-85963B738F95}">
      <dsp:nvSpPr>
        <dsp:cNvPr id="0" name=""/>
        <dsp:cNvSpPr/>
      </dsp:nvSpPr>
      <dsp:spPr>
        <a:xfrm rot="9282449">
          <a:off x="3309435" y="3507685"/>
          <a:ext cx="1318428" cy="26597"/>
        </a:xfrm>
        <a:custGeom>
          <a:avLst/>
          <a:gdLst/>
          <a:ahLst/>
          <a:cxnLst/>
          <a:rect l="0" t="0" r="0" b="0"/>
          <a:pathLst>
            <a:path>
              <a:moveTo>
                <a:pt x="0" y="13298"/>
              </a:moveTo>
              <a:lnTo>
                <a:pt x="1318428" y="13298"/>
              </a:lnTo>
            </a:path>
          </a:pathLst>
        </a:custGeom>
        <a:noFill/>
        <a:ln w="28575"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Montserrat" panose="00000500000000000000" pitchFamily="2" charset="0"/>
          </a:endParaRPr>
        </a:p>
      </dsp:txBody>
      <dsp:txXfrm rot="10800000">
        <a:off x="3935689" y="3488023"/>
        <a:ext cx="65921" cy="65921"/>
      </dsp:txXfrm>
    </dsp:sp>
    <dsp:sp modelId="{7B13F958-858D-4ECB-BD79-6187794853B4}">
      <dsp:nvSpPr>
        <dsp:cNvPr id="0" name=""/>
        <dsp:cNvSpPr/>
      </dsp:nvSpPr>
      <dsp:spPr>
        <a:xfrm>
          <a:off x="642730" y="3607095"/>
          <a:ext cx="3240003" cy="143999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Montserrat SemiBold" panose="00000700000000000000" pitchFamily="2" charset="0"/>
            </a:rPr>
            <a:t>Pueden vincularse con otros actores para fortalecer sus actividades y metas</a:t>
          </a:r>
        </a:p>
      </dsp:txBody>
      <dsp:txXfrm>
        <a:off x="1117217" y="3817978"/>
        <a:ext cx="2291029" cy="1018233"/>
      </dsp:txXfrm>
    </dsp:sp>
    <dsp:sp modelId="{5920C6E9-40D4-4A3B-B6F0-630B576A2397}">
      <dsp:nvSpPr>
        <dsp:cNvPr id="0" name=""/>
        <dsp:cNvSpPr/>
      </dsp:nvSpPr>
      <dsp:spPr>
        <a:xfrm rot="11813515">
          <a:off x="3179529" y="2453863"/>
          <a:ext cx="1372690" cy="26597"/>
        </a:xfrm>
        <a:custGeom>
          <a:avLst/>
          <a:gdLst/>
          <a:ahLst/>
          <a:cxnLst/>
          <a:rect l="0" t="0" r="0" b="0"/>
          <a:pathLst>
            <a:path>
              <a:moveTo>
                <a:pt x="0" y="13298"/>
              </a:moveTo>
              <a:lnTo>
                <a:pt x="1372690" y="1329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Montserrat" panose="00000500000000000000" pitchFamily="2" charset="0"/>
          </a:endParaRPr>
        </a:p>
      </dsp:txBody>
      <dsp:txXfrm rot="10800000">
        <a:off x="3831557" y="2432845"/>
        <a:ext cx="68634" cy="68634"/>
      </dsp:txXfrm>
    </dsp:sp>
    <dsp:sp modelId="{99555E20-8E06-4A60-A2E1-8ED9BD4F5611}">
      <dsp:nvSpPr>
        <dsp:cNvPr id="0" name=""/>
        <dsp:cNvSpPr/>
      </dsp:nvSpPr>
      <dsp:spPr>
        <a:xfrm>
          <a:off x="1237386" y="1157290"/>
          <a:ext cx="2037160" cy="164198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Montserrat SemiBold" panose="00000700000000000000" pitchFamily="2" charset="0"/>
            </a:rPr>
            <a:t>Dan a conocer las acciones y resultados de las actividades</a:t>
          </a:r>
        </a:p>
      </dsp:txBody>
      <dsp:txXfrm>
        <a:off x="1535721" y="1397753"/>
        <a:ext cx="1440490" cy="1161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90D6B-56F7-4819-A9D0-58D44413CCDE}">
      <dsp:nvSpPr>
        <dsp:cNvPr id="0" name=""/>
        <dsp:cNvSpPr/>
      </dsp:nvSpPr>
      <dsp:spPr>
        <a:xfrm>
          <a:off x="1440015" y="509262"/>
          <a:ext cx="8639968" cy="4381474"/>
        </a:xfrm>
        <a:prstGeom prst="round2DiagRect">
          <a:avLst>
            <a:gd name="adj1" fmla="val 0"/>
            <a:gd name="adj2" fmla="val 16670"/>
          </a:avLst>
        </a:prstGeom>
        <a:solidFill>
          <a:srgbClr val="285C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C860D-52CE-4A2D-85F9-ECFC11572565}">
      <dsp:nvSpPr>
        <dsp:cNvPr id="0" name=""/>
        <dsp:cNvSpPr/>
      </dsp:nvSpPr>
      <dsp:spPr>
        <a:xfrm>
          <a:off x="5760000" y="1295999"/>
          <a:ext cx="883" cy="280800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6D055-67FE-4DA5-85E6-9C4684039089}">
      <dsp:nvSpPr>
        <dsp:cNvPr id="0" name=""/>
        <dsp:cNvSpPr/>
      </dsp:nvSpPr>
      <dsp:spPr>
        <a:xfrm>
          <a:off x="1620000" y="886265"/>
          <a:ext cx="3995994" cy="30596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1. Participación libre y voluntaria </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2. Apertura gubernamental permanente para acciones de vigilancia</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3. Flexibilidad del modelo</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4. Atención prioritaria a quejas y denuncias, y su seguimiento</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5. Enfoque al combate a la corrupción e impunidad</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6. Vinculación con otros actores para el logro de resultados</a:t>
          </a:r>
          <a:endParaRPr lang="es-ES" sz="1600" kern="1200" dirty="0">
            <a:solidFill>
              <a:schemeClr val="bg1"/>
            </a:solidFill>
            <a:latin typeface="Montserrat" panose="00000500000000000000" pitchFamily="2" charset="0"/>
          </a:endParaRPr>
        </a:p>
        <a:p>
          <a:pPr marL="0" lvl="0" indent="0" algn="l" defTabSz="711200">
            <a:lnSpc>
              <a:spcPct val="90000"/>
            </a:lnSpc>
            <a:spcBef>
              <a:spcPct val="0"/>
            </a:spcBef>
            <a:spcAft>
              <a:spcPct val="35000"/>
            </a:spcAft>
            <a:buNone/>
          </a:pPr>
          <a:endParaRPr lang="es-ES" sz="1600" kern="1200" dirty="0">
            <a:solidFill>
              <a:schemeClr val="bg1"/>
            </a:solidFill>
            <a:latin typeface="Montserrat" panose="00000500000000000000" pitchFamily="2" charset="0"/>
          </a:endParaRPr>
        </a:p>
      </dsp:txBody>
      <dsp:txXfrm>
        <a:off x="1620000" y="886265"/>
        <a:ext cx="3995994" cy="3059683"/>
      </dsp:txXfrm>
    </dsp:sp>
    <dsp:sp modelId="{888902DF-E81B-40CC-93B4-D0B3435C7647}">
      <dsp:nvSpPr>
        <dsp:cNvPr id="0" name=""/>
        <dsp:cNvSpPr/>
      </dsp:nvSpPr>
      <dsp:spPr>
        <a:xfrm>
          <a:off x="5875013" y="886265"/>
          <a:ext cx="3960009" cy="31165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1. Condicionar la conformación de los Comités </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2. Limitar las acciones de Contraloría Social </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3. Desvincular la Contraloría Social de las quejas y denuncias </a:t>
          </a:r>
        </a:p>
        <a:p>
          <a:pPr marL="0" lvl="0" indent="0" algn="l" defTabSz="711200">
            <a:lnSpc>
              <a:spcPct val="90000"/>
            </a:lnSpc>
            <a:spcBef>
              <a:spcPct val="0"/>
            </a:spcBef>
            <a:spcAft>
              <a:spcPct val="35000"/>
            </a:spcAft>
            <a:buNone/>
          </a:pPr>
          <a:r>
            <a:rPr lang="es-MX" sz="1600" kern="1200" dirty="0">
              <a:solidFill>
                <a:schemeClr val="bg1"/>
              </a:solidFill>
              <a:latin typeface="Montserrat" panose="00000500000000000000" pitchFamily="2" charset="0"/>
            </a:rPr>
            <a:t>4. Cumplimiento ficticio y simulación</a:t>
          </a:r>
          <a:endParaRPr lang="es-ES" sz="1600" kern="1200" dirty="0">
            <a:solidFill>
              <a:schemeClr val="bg1"/>
            </a:solidFill>
            <a:latin typeface="Montserrat" panose="00000500000000000000" pitchFamily="2" charset="0"/>
          </a:endParaRPr>
        </a:p>
        <a:p>
          <a:pPr marL="0" lvl="0" indent="0" algn="l" defTabSz="711200">
            <a:lnSpc>
              <a:spcPct val="90000"/>
            </a:lnSpc>
            <a:spcBef>
              <a:spcPct val="0"/>
            </a:spcBef>
            <a:spcAft>
              <a:spcPct val="35000"/>
            </a:spcAft>
            <a:buNone/>
          </a:pPr>
          <a:endParaRPr lang="es-ES" sz="1600" kern="1200" dirty="0">
            <a:solidFill>
              <a:schemeClr val="bg1"/>
            </a:solidFill>
            <a:latin typeface="Montserrat" panose="00000500000000000000" pitchFamily="2" charset="0"/>
          </a:endParaRPr>
        </a:p>
      </dsp:txBody>
      <dsp:txXfrm>
        <a:off x="5875013" y="886265"/>
        <a:ext cx="3960009" cy="3116594"/>
      </dsp:txXfrm>
    </dsp:sp>
    <dsp:sp modelId="{54103E75-42A0-44BD-A8AF-990E2C70DAF1}">
      <dsp:nvSpPr>
        <dsp:cNvPr id="0" name=""/>
        <dsp:cNvSpPr/>
      </dsp:nvSpPr>
      <dsp:spPr>
        <a:xfrm rot="16200000">
          <a:off x="-1154653" y="1391715"/>
          <a:ext cx="3888000" cy="1104570"/>
        </a:xfrm>
        <a:prstGeom prst="rightArrow">
          <a:avLst>
            <a:gd name="adj1" fmla="val 49830"/>
            <a:gd name="adj2" fmla="val 60660"/>
          </a:avLst>
        </a:prstGeom>
        <a:solidFill>
          <a:srgbClr val="DEC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s-ES" sz="2500" b="1" kern="1200" dirty="0">
              <a:latin typeface="Montserrat" panose="00000500000000000000" pitchFamily="2" charset="0"/>
            </a:rPr>
            <a:t>Sí</a:t>
          </a:r>
          <a:r>
            <a:rPr lang="es-ES" sz="2500" kern="1200" dirty="0">
              <a:latin typeface="Montserrat" panose="00000500000000000000" pitchFamily="2" charset="0"/>
            </a:rPr>
            <a:t> es Contraloría Social</a:t>
          </a:r>
        </a:p>
      </dsp:txBody>
      <dsp:txXfrm>
        <a:off x="-987715" y="1835735"/>
        <a:ext cx="3554123" cy="550408"/>
      </dsp:txXfrm>
    </dsp:sp>
    <dsp:sp modelId="{F37C0000-AEF3-4193-A86C-CCDEEC6E00D6}">
      <dsp:nvSpPr>
        <dsp:cNvPr id="0" name=""/>
        <dsp:cNvSpPr/>
      </dsp:nvSpPr>
      <dsp:spPr>
        <a:xfrm rot="5400000">
          <a:off x="8786653" y="2868139"/>
          <a:ext cx="3888000" cy="1104570"/>
        </a:xfrm>
        <a:prstGeom prst="rightArrow">
          <a:avLst>
            <a:gd name="adj1" fmla="val 49830"/>
            <a:gd name="adj2" fmla="val 60660"/>
          </a:avLst>
        </a:prstGeom>
        <a:solidFill>
          <a:srgbClr val="DEC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s-ES" sz="2500" b="1" kern="1200" dirty="0">
              <a:latin typeface="Montserrat" panose="00000500000000000000" pitchFamily="2" charset="0"/>
            </a:rPr>
            <a:t>No</a:t>
          </a:r>
          <a:r>
            <a:rPr lang="es-ES" sz="2500" kern="1200" dirty="0">
              <a:latin typeface="Montserrat" panose="00000500000000000000" pitchFamily="2" charset="0"/>
            </a:rPr>
            <a:t> es Contraloría Social</a:t>
          </a:r>
        </a:p>
      </dsp:txBody>
      <dsp:txXfrm>
        <a:off x="8953592" y="2978282"/>
        <a:ext cx="3554123" cy="550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CA831-AD58-4A1A-9D47-234B8D250BCF}">
      <dsp:nvSpPr>
        <dsp:cNvPr id="0" name=""/>
        <dsp:cNvSpPr/>
      </dsp:nvSpPr>
      <dsp:spPr>
        <a:xfrm>
          <a:off x="4904" y="1395182"/>
          <a:ext cx="2144267" cy="1889635"/>
        </a:xfrm>
        <a:prstGeom prst="roundRect">
          <a:avLst>
            <a:gd name="adj" fmla="val 10000"/>
          </a:avLst>
        </a:prstGeom>
        <a:solidFill>
          <a:srgbClr val="DEC9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ES" sz="1800" b="1" kern="1200" dirty="0">
              <a:solidFill>
                <a:srgbClr val="A22243"/>
              </a:solidFill>
              <a:latin typeface="Montserrat Light" panose="00000400000000000000" pitchFamily="2" charset="0"/>
              <a:ea typeface="+mn-ea"/>
              <a:cs typeface="+mn-cs"/>
            </a:rPr>
            <a:t>Ley General de Desarrollo Social</a:t>
          </a:r>
        </a:p>
      </dsp:txBody>
      <dsp:txXfrm>
        <a:off x="60250" y="1450528"/>
        <a:ext cx="2033575" cy="1778943"/>
      </dsp:txXfrm>
    </dsp:sp>
    <dsp:sp modelId="{CF5B4C63-59EE-48BA-9B1B-3212773C5AAB}">
      <dsp:nvSpPr>
        <dsp:cNvPr id="0" name=""/>
        <dsp:cNvSpPr/>
      </dsp:nvSpPr>
      <dsp:spPr>
        <a:xfrm>
          <a:off x="2363598" y="2074110"/>
          <a:ext cx="454584" cy="531778"/>
        </a:xfrm>
        <a:prstGeom prst="rightArrow">
          <a:avLst>
            <a:gd name="adj1" fmla="val 60000"/>
            <a:gd name="adj2" fmla="val 50000"/>
          </a:avLst>
        </a:prstGeom>
        <a:solidFill>
          <a:srgbClr val="691A31"/>
        </a:solidFill>
        <a:ln>
          <a:solidFill>
            <a:srgbClr val="691A3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Montserrat" panose="00000500000000000000" pitchFamily="2" charset="0"/>
          </a:endParaRPr>
        </a:p>
      </dsp:txBody>
      <dsp:txXfrm>
        <a:off x="2363598" y="2180466"/>
        <a:ext cx="318209" cy="319066"/>
      </dsp:txXfrm>
    </dsp:sp>
    <dsp:sp modelId="{44D18238-60F7-4594-B8EE-BF33EC6AF77C}">
      <dsp:nvSpPr>
        <dsp:cNvPr id="0" name=""/>
        <dsp:cNvSpPr/>
      </dsp:nvSpPr>
      <dsp:spPr>
        <a:xfrm>
          <a:off x="3006878" y="1395182"/>
          <a:ext cx="2144267" cy="1889635"/>
        </a:xfrm>
        <a:prstGeom prst="roundRect">
          <a:avLst>
            <a:gd name="adj" fmla="val 10000"/>
          </a:avLst>
        </a:prstGeom>
        <a:solidFill>
          <a:srgbClr val="DEC9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ES" sz="1800" b="1" kern="1200" dirty="0">
              <a:solidFill>
                <a:srgbClr val="A22243"/>
              </a:solidFill>
              <a:latin typeface="Montserrat Light" panose="00000400000000000000" pitchFamily="2" charset="0"/>
              <a:ea typeface="+mn-ea"/>
              <a:cs typeface="+mn-cs"/>
            </a:rPr>
            <a:t>Reglamento de la Ley General de Desarrollo Social</a:t>
          </a:r>
        </a:p>
      </dsp:txBody>
      <dsp:txXfrm>
        <a:off x="3062224" y="1450528"/>
        <a:ext cx="2033575" cy="1778943"/>
      </dsp:txXfrm>
    </dsp:sp>
    <dsp:sp modelId="{714F0ACC-56F7-4840-A4D9-BA9AA61F81D5}">
      <dsp:nvSpPr>
        <dsp:cNvPr id="0" name=""/>
        <dsp:cNvSpPr/>
      </dsp:nvSpPr>
      <dsp:spPr>
        <a:xfrm>
          <a:off x="5365573" y="2074110"/>
          <a:ext cx="454584" cy="531778"/>
        </a:xfrm>
        <a:prstGeom prst="rightArrow">
          <a:avLst>
            <a:gd name="adj1" fmla="val 60000"/>
            <a:gd name="adj2" fmla="val 50000"/>
          </a:avLst>
        </a:prstGeom>
        <a:solidFill>
          <a:srgbClr val="691A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MX" sz="2400" kern="1200"/>
        </a:p>
      </dsp:txBody>
      <dsp:txXfrm>
        <a:off x="5365573" y="2180466"/>
        <a:ext cx="318209" cy="319066"/>
      </dsp:txXfrm>
    </dsp:sp>
    <dsp:sp modelId="{77A620BB-04F2-4B53-9408-794B2E55B65D}">
      <dsp:nvSpPr>
        <dsp:cNvPr id="0" name=""/>
        <dsp:cNvSpPr/>
      </dsp:nvSpPr>
      <dsp:spPr>
        <a:xfrm>
          <a:off x="6008853" y="1395182"/>
          <a:ext cx="2144267" cy="1889635"/>
        </a:xfrm>
        <a:prstGeom prst="roundRect">
          <a:avLst>
            <a:gd name="adj" fmla="val 10000"/>
          </a:avLst>
        </a:prstGeom>
        <a:solidFill>
          <a:srgbClr val="DEC9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800100">
            <a:lnSpc>
              <a:spcPct val="90000"/>
            </a:lnSpc>
            <a:spcBef>
              <a:spcPct val="0"/>
            </a:spcBef>
            <a:spcAft>
              <a:spcPct val="35000"/>
            </a:spcAft>
            <a:buNone/>
          </a:pPr>
          <a:r>
            <a:rPr lang="es-ES" sz="1800" b="1" kern="1200" dirty="0">
              <a:solidFill>
                <a:srgbClr val="A22243"/>
              </a:solidFill>
              <a:latin typeface="Montserrat Light" panose="00000400000000000000" pitchFamily="2" charset="0"/>
              <a:ea typeface="+mn-ea"/>
              <a:cs typeface="+mn-cs"/>
            </a:rPr>
            <a:t>Reglamento Interior de la Secretaría de la Función Pública</a:t>
          </a:r>
        </a:p>
      </dsp:txBody>
      <dsp:txXfrm>
        <a:off x="6064199" y="1450528"/>
        <a:ext cx="2033575" cy="1778943"/>
      </dsp:txXfrm>
    </dsp:sp>
    <dsp:sp modelId="{18902D14-6745-4323-B201-62EBEBADC265}">
      <dsp:nvSpPr>
        <dsp:cNvPr id="0" name=""/>
        <dsp:cNvSpPr/>
      </dsp:nvSpPr>
      <dsp:spPr>
        <a:xfrm>
          <a:off x="8296128" y="2054286"/>
          <a:ext cx="454584" cy="531778"/>
        </a:xfrm>
        <a:prstGeom prst="rightArrow">
          <a:avLst>
            <a:gd name="adj1" fmla="val 60000"/>
            <a:gd name="adj2" fmla="val 50000"/>
          </a:avLst>
        </a:prstGeom>
        <a:solidFill>
          <a:srgbClr val="691A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Montserrat" panose="00000500000000000000" pitchFamily="2" charset="0"/>
          </a:endParaRPr>
        </a:p>
      </dsp:txBody>
      <dsp:txXfrm>
        <a:off x="8296128" y="2160642"/>
        <a:ext cx="318209" cy="319066"/>
      </dsp:txXfrm>
    </dsp:sp>
    <dsp:sp modelId="{A6ABC2A7-C984-46C2-AB7D-6553C220C684}">
      <dsp:nvSpPr>
        <dsp:cNvPr id="0" name=""/>
        <dsp:cNvSpPr/>
      </dsp:nvSpPr>
      <dsp:spPr>
        <a:xfrm>
          <a:off x="9010828" y="1395182"/>
          <a:ext cx="2144267" cy="1889635"/>
        </a:xfrm>
        <a:prstGeom prst="roundRect">
          <a:avLst>
            <a:gd name="adj" fmla="val 10000"/>
          </a:avLst>
        </a:prstGeom>
        <a:solidFill>
          <a:srgbClr val="DEC9A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800100" rtl="0" eaLnBrk="1" latinLnBrk="0" hangingPunct="1">
            <a:lnSpc>
              <a:spcPct val="90000"/>
            </a:lnSpc>
            <a:spcBef>
              <a:spcPct val="0"/>
            </a:spcBef>
            <a:spcAft>
              <a:spcPct val="35000"/>
            </a:spcAft>
            <a:buNone/>
          </a:pPr>
          <a:r>
            <a:rPr lang="es-ES" sz="1800" b="1" kern="1200" dirty="0">
              <a:solidFill>
                <a:prstClr val="white"/>
              </a:solidFill>
              <a:latin typeface="Montserrat Light" panose="00000400000000000000" pitchFamily="2" charset="0"/>
              <a:ea typeface="+mn-ea"/>
              <a:cs typeface="+mn-cs"/>
            </a:rPr>
            <a:t> </a:t>
          </a:r>
          <a:r>
            <a:rPr lang="es-ES" sz="1800" b="1" kern="1200" dirty="0">
              <a:solidFill>
                <a:srgbClr val="A22243"/>
              </a:solidFill>
              <a:latin typeface="Montserrat Light" panose="00000400000000000000" pitchFamily="2" charset="0"/>
              <a:ea typeface="+mn-ea"/>
              <a:cs typeface="+mn-cs"/>
            </a:rPr>
            <a:t>Lineamientos para la promoción y operación de la Contraloría Social en los  programas federales de desarrollo social</a:t>
          </a:r>
        </a:p>
      </dsp:txBody>
      <dsp:txXfrm>
        <a:off x="9066174" y="1450528"/>
        <a:ext cx="2033575" cy="1778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71FEA-0B5A-429F-A0DF-6533E67311CE}">
      <dsp:nvSpPr>
        <dsp:cNvPr id="0" name=""/>
        <dsp:cNvSpPr/>
      </dsp:nvSpPr>
      <dsp:spPr>
        <a:xfrm>
          <a:off x="559757" y="348"/>
          <a:ext cx="1867012" cy="112020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1 PITCS</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Programa Institucional de CS</a:t>
          </a:r>
        </a:p>
      </dsp:txBody>
      <dsp:txXfrm>
        <a:off x="559757" y="348"/>
        <a:ext cx="1867012" cy="1120207"/>
      </dsp:txXfrm>
    </dsp:sp>
    <dsp:sp modelId="{E4D4C420-6029-46FB-AB5D-FBC897BE99B2}">
      <dsp:nvSpPr>
        <dsp:cNvPr id="0" name=""/>
        <dsp:cNvSpPr/>
      </dsp:nvSpPr>
      <dsp:spPr>
        <a:xfrm>
          <a:off x="2613470" y="348"/>
          <a:ext cx="1867012" cy="112020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2</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Minuta de reunión</a:t>
          </a:r>
        </a:p>
      </dsp:txBody>
      <dsp:txXfrm>
        <a:off x="2613470" y="348"/>
        <a:ext cx="1867012" cy="1120207"/>
      </dsp:txXfrm>
    </dsp:sp>
    <dsp:sp modelId="{0A7B73EA-988C-472A-B2E6-BA2E0DD4A83E}">
      <dsp:nvSpPr>
        <dsp:cNvPr id="0" name=""/>
        <dsp:cNvSpPr/>
      </dsp:nvSpPr>
      <dsp:spPr>
        <a:xfrm>
          <a:off x="4667183" y="348"/>
          <a:ext cx="1867012" cy="112020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3</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Lista de asistencia</a:t>
          </a:r>
        </a:p>
      </dsp:txBody>
      <dsp:txXfrm>
        <a:off x="4667183" y="348"/>
        <a:ext cx="1867012" cy="1120207"/>
      </dsp:txXfrm>
    </dsp:sp>
    <dsp:sp modelId="{763450A9-0735-45A8-9EF3-DC6C585DD834}">
      <dsp:nvSpPr>
        <dsp:cNvPr id="0" name=""/>
        <dsp:cNvSpPr/>
      </dsp:nvSpPr>
      <dsp:spPr>
        <a:xfrm>
          <a:off x="559757" y="1307257"/>
          <a:ext cx="1867012" cy="112020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4</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Acta de registro de comité</a:t>
          </a:r>
        </a:p>
      </dsp:txBody>
      <dsp:txXfrm>
        <a:off x="559757" y="1307257"/>
        <a:ext cx="1867012" cy="1120207"/>
      </dsp:txXfrm>
    </dsp:sp>
    <dsp:sp modelId="{B9B40192-BEE2-441C-9EEA-BF8969AD083E}">
      <dsp:nvSpPr>
        <dsp:cNvPr id="0" name=""/>
        <dsp:cNvSpPr/>
      </dsp:nvSpPr>
      <dsp:spPr>
        <a:xfrm>
          <a:off x="2613470" y="1307257"/>
          <a:ext cx="1867012" cy="112020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5</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Acta de sustitución de integrante del comité</a:t>
          </a:r>
        </a:p>
      </dsp:txBody>
      <dsp:txXfrm>
        <a:off x="2613470" y="1307257"/>
        <a:ext cx="1867012" cy="1120207"/>
      </dsp:txXfrm>
    </dsp:sp>
    <dsp:sp modelId="{B8050AC9-CBC2-45EC-A22E-9C1ACCE44758}">
      <dsp:nvSpPr>
        <dsp:cNvPr id="0" name=""/>
        <dsp:cNvSpPr/>
      </dsp:nvSpPr>
      <dsp:spPr>
        <a:xfrm>
          <a:off x="4667183" y="1307257"/>
          <a:ext cx="1867012" cy="112020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6 </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Solicitud de información                     </a:t>
          </a:r>
        </a:p>
      </dsp:txBody>
      <dsp:txXfrm>
        <a:off x="4667183" y="1307257"/>
        <a:ext cx="1867012" cy="1120207"/>
      </dsp:txXfrm>
    </dsp:sp>
    <dsp:sp modelId="{AAC3F859-D913-4A90-AF4D-824D2C299E6B}">
      <dsp:nvSpPr>
        <dsp:cNvPr id="0" name=""/>
        <dsp:cNvSpPr/>
      </dsp:nvSpPr>
      <dsp:spPr>
        <a:xfrm>
          <a:off x="559757" y="2614165"/>
          <a:ext cx="1867012" cy="112020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7</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Informe del comité de CS</a:t>
          </a:r>
        </a:p>
      </dsp:txBody>
      <dsp:txXfrm>
        <a:off x="559757" y="2614165"/>
        <a:ext cx="1867012" cy="1120207"/>
      </dsp:txXfrm>
    </dsp:sp>
    <dsp:sp modelId="{66DF252E-A5E8-47E3-AD1E-0B88EF443105}">
      <dsp:nvSpPr>
        <dsp:cNvPr id="0" name=""/>
        <dsp:cNvSpPr/>
      </dsp:nvSpPr>
      <dsp:spPr>
        <a:xfrm>
          <a:off x="2613470" y="2614165"/>
          <a:ext cx="1867012" cy="112020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8</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Cédula de quejas y denuncias</a:t>
          </a:r>
        </a:p>
      </dsp:txBody>
      <dsp:txXfrm>
        <a:off x="2613470" y="2614165"/>
        <a:ext cx="1867012" cy="1120207"/>
      </dsp:txXfrm>
    </dsp:sp>
    <dsp:sp modelId="{850653A5-65C8-4BC4-9A3B-E6D7DA5628C7}">
      <dsp:nvSpPr>
        <dsp:cNvPr id="0" name=""/>
        <dsp:cNvSpPr/>
      </dsp:nvSpPr>
      <dsp:spPr>
        <a:xfrm>
          <a:off x="4667183" y="2614165"/>
          <a:ext cx="1867012" cy="112020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9</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Población beneficiada</a:t>
          </a:r>
        </a:p>
      </dsp:txBody>
      <dsp:txXfrm>
        <a:off x="4667183" y="2614165"/>
        <a:ext cx="1867012" cy="1120207"/>
      </dsp:txXfrm>
    </dsp:sp>
    <dsp:sp modelId="{E3530539-1593-4DBC-B9CC-87DE2EDC2FF6}">
      <dsp:nvSpPr>
        <dsp:cNvPr id="0" name=""/>
        <dsp:cNvSpPr/>
      </dsp:nvSpPr>
      <dsp:spPr>
        <a:xfrm>
          <a:off x="1586613" y="3921074"/>
          <a:ext cx="1867012" cy="112020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10</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Reporte de avance SICS </a:t>
          </a:r>
        </a:p>
      </dsp:txBody>
      <dsp:txXfrm>
        <a:off x="1586613" y="3921074"/>
        <a:ext cx="1867012" cy="1120207"/>
      </dsp:txXfrm>
    </dsp:sp>
    <dsp:sp modelId="{FA682BD2-110E-4156-8AC6-068243CF952F}">
      <dsp:nvSpPr>
        <dsp:cNvPr id="0" name=""/>
        <dsp:cNvSpPr/>
      </dsp:nvSpPr>
      <dsp:spPr>
        <a:xfrm>
          <a:off x="3640327" y="3921074"/>
          <a:ext cx="1867012" cy="112020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Anexo 11</a:t>
          </a:r>
        </a:p>
        <a:p>
          <a:pPr marL="0" lvl="0" indent="0" algn="ctr" defTabSz="666750">
            <a:lnSpc>
              <a:spcPct val="90000"/>
            </a:lnSpc>
            <a:spcBef>
              <a:spcPct val="0"/>
            </a:spcBef>
            <a:spcAft>
              <a:spcPct val="35000"/>
            </a:spcAft>
            <a:buNone/>
          </a:pPr>
          <a:r>
            <a:rPr lang="es-MX" sz="1500" kern="1200" dirty="0">
              <a:solidFill>
                <a:schemeClr val="tx1"/>
              </a:solidFill>
              <a:effectLst>
                <a:outerShdw blurRad="38100" dist="38100" dir="2700000" algn="tl">
                  <a:srgbClr val="000000">
                    <a:alpha val="43137"/>
                  </a:srgbClr>
                </a:outerShdw>
              </a:effectLst>
              <a:latin typeface="+mj-lt"/>
            </a:rPr>
            <a:t>Reporte de página institucional</a:t>
          </a:r>
        </a:p>
      </dsp:txBody>
      <dsp:txXfrm>
        <a:off x="3640327" y="3921074"/>
        <a:ext cx="1867012" cy="11202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28C13-D95A-4090-877B-E66E4BE8DCA8}" type="datetimeFigureOut">
              <a:rPr lang="es-MX" smtClean="0"/>
              <a:t>03/12/2020</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FDE68-52AB-4856-B3A2-B0A7CE8F41BB}" type="slidenum">
              <a:rPr lang="es-MX" smtClean="0"/>
              <a:t>‹#›</a:t>
            </a:fld>
            <a:endParaRPr lang="es-MX"/>
          </a:p>
        </p:txBody>
      </p:sp>
    </p:spTree>
    <p:extLst>
      <p:ext uri="{BB962C8B-B14F-4D97-AF65-F5344CB8AC3E}">
        <p14:creationId xmlns:p14="http://schemas.microsoft.com/office/powerpoint/2010/main" val="384073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10574" y="4518345"/>
            <a:ext cx="5681331" cy="3696976"/>
          </a:xfrm>
          <a:prstGeom prst="rect">
            <a:avLst/>
          </a:prstGeom>
        </p:spPr>
        <p:txBody>
          <a:bodyPr spcFirstLastPara="1" wrap="square" lIns="93132" tIns="46566" rIns="93132" bIns="46566" anchor="t" anchorCtr="0">
            <a:noAutofit/>
          </a:bodyPr>
          <a:lstStyle/>
          <a:p>
            <a:pPr marL="0" indent="0"/>
            <a:endParaRPr/>
          </a:p>
        </p:txBody>
      </p:sp>
      <p:sp>
        <p:nvSpPr>
          <p:cNvPr id="90" name="Google Shape;90;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a:t>
            </a:r>
          </a:p>
        </p:txBody>
      </p:sp>
      <p:sp>
        <p:nvSpPr>
          <p:cNvPr id="4" name="Marcador de número de diapositiva 3"/>
          <p:cNvSpPr>
            <a:spLocks noGrp="1"/>
          </p:cNvSpPr>
          <p:nvPr>
            <p:ph type="sldNum" sz="quarter" idx="10"/>
          </p:nvPr>
        </p:nvSpPr>
        <p:spPr/>
        <p:txBody>
          <a:bodyPr/>
          <a:lstStyle/>
          <a:p>
            <a:fld id="{5092EBB7-1C14-4ABE-9BD9-13D4ED6DAE8B}" type="slidenum">
              <a:rPr lang="es-ES" smtClean="0"/>
              <a:t>12</a:t>
            </a:fld>
            <a:endParaRPr lang="es-ES"/>
          </a:p>
        </p:txBody>
      </p:sp>
    </p:spTree>
    <p:extLst>
      <p:ext uri="{BB962C8B-B14F-4D97-AF65-F5344CB8AC3E}">
        <p14:creationId xmlns:p14="http://schemas.microsoft.com/office/powerpoint/2010/main" val="84884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a:t>
            </a:r>
          </a:p>
        </p:txBody>
      </p:sp>
      <p:sp>
        <p:nvSpPr>
          <p:cNvPr id="4" name="Marcador de número de diapositiva 3"/>
          <p:cNvSpPr>
            <a:spLocks noGrp="1"/>
          </p:cNvSpPr>
          <p:nvPr>
            <p:ph type="sldNum" sz="quarter" idx="10"/>
          </p:nvPr>
        </p:nvSpPr>
        <p:spPr/>
        <p:txBody>
          <a:bodyPr/>
          <a:lstStyle/>
          <a:p>
            <a:fld id="{5092EBB7-1C14-4ABE-9BD9-13D4ED6DAE8B}" type="slidenum">
              <a:rPr lang="es-ES" smtClean="0"/>
              <a:t>13</a:t>
            </a:fld>
            <a:endParaRPr lang="es-ES"/>
          </a:p>
        </p:txBody>
      </p:sp>
    </p:spTree>
    <p:extLst>
      <p:ext uri="{BB962C8B-B14F-4D97-AF65-F5344CB8AC3E}">
        <p14:creationId xmlns:p14="http://schemas.microsoft.com/office/powerpoint/2010/main" val="316501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375390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34995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9119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192648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87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266171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855390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81731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9"/>
        <p:cNvGrpSpPr/>
        <p:nvPr/>
      </p:nvGrpSpPr>
      <p:grpSpPr>
        <a:xfrm>
          <a:off x="0" y="0"/>
          <a:ext cx="0" cy="0"/>
          <a:chOff x="0" y="0"/>
          <a:chExt cx="0" cy="0"/>
        </a:xfrm>
      </p:grpSpPr>
      <p:sp>
        <p:nvSpPr>
          <p:cNvPr id="20" name="Google Shape;20;p6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6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2"/>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14447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objetos" userDrawn="1">
  <p:cSld name="Título y objetos">
    <p:spTree>
      <p:nvGrpSpPr>
        <p:cNvPr id="1" name="Shape 29"/>
        <p:cNvGrpSpPr/>
        <p:nvPr/>
      </p:nvGrpSpPr>
      <p:grpSpPr>
        <a:xfrm>
          <a:off x="0" y="0"/>
          <a:ext cx="0" cy="0"/>
          <a:chOff x="0" y="0"/>
          <a:chExt cx="0" cy="0"/>
        </a:xfrm>
      </p:grpSpPr>
      <p:sp>
        <p:nvSpPr>
          <p:cNvPr id="30" name="Google Shape;30;p6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4"/>
          <p:cNvSpPr txBox="1">
            <a:spLocks noGrp="1"/>
          </p:cNvSpPr>
          <p:nvPr>
            <p:ph type="body" idx="1"/>
          </p:nvPr>
        </p:nvSpPr>
        <p:spPr>
          <a:xfrm>
            <a:off x="1115290" y="149311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4"/>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331400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6095-F8DC-4C80-8D79-72578C46B7A9}"/>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523DB9A4-E2CD-497F-A11E-35A348A28851}"/>
              </a:ext>
            </a:extLst>
          </p:cNvPr>
          <p:cNvSpPr>
            <a:spLocks noGrp="1"/>
          </p:cNvSpPr>
          <p:nvPr>
            <p:ph type="dt" idx="10"/>
          </p:nvPr>
        </p:nvSpPr>
        <p:spPr/>
        <p:txBody>
          <a:bodyPr/>
          <a:lstStyle/>
          <a:p>
            <a:endParaRPr lang="es-MX"/>
          </a:p>
        </p:txBody>
      </p:sp>
      <p:sp>
        <p:nvSpPr>
          <p:cNvPr id="4" name="Footer Placeholder 3">
            <a:extLst>
              <a:ext uri="{FF2B5EF4-FFF2-40B4-BE49-F238E27FC236}">
                <a16:creationId xmlns:a16="http://schemas.microsoft.com/office/drawing/2014/main" id="{B3867D70-96FC-4DD1-A1F2-0F339925F231}"/>
              </a:ext>
            </a:extLst>
          </p:cNvPr>
          <p:cNvSpPr>
            <a:spLocks noGrp="1"/>
          </p:cNvSpPr>
          <p:nvPr>
            <p:ph type="ftr" idx="11"/>
          </p:nvPr>
        </p:nvSpPr>
        <p:spPr/>
        <p:txBody>
          <a:bodyPr/>
          <a:lstStyle/>
          <a:p>
            <a:endParaRPr lang="es-MX"/>
          </a:p>
        </p:txBody>
      </p:sp>
      <p:sp>
        <p:nvSpPr>
          <p:cNvPr id="5" name="Slide Number Placeholder 4">
            <a:extLst>
              <a:ext uri="{FF2B5EF4-FFF2-40B4-BE49-F238E27FC236}">
                <a16:creationId xmlns:a16="http://schemas.microsoft.com/office/drawing/2014/main" id="{702BF150-9692-410B-9A97-108430D8F4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a:t>
            </a:fld>
            <a:endParaRPr lang="es-MX"/>
          </a:p>
        </p:txBody>
      </p:sp>
    </p:spTree>
    <p:extLst>
      <p:ext uri="{BB962C8B-B14F-4D97-AF65-F5344CB8AC3E}">
        <p14:creationId xmlns:p14="http://schemas.microsoft.com/office/powerpoint/2010/main" val="418270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412961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5"/>
        <p:cNvGrpSpPr/>
        <p:nvPr/>
      </p:nvGrpSpPr>
      <p:grpSpPr>
        <a:xfrm>
          <a:off x="0" y="0"/>
          <a:ext cx="0" cy="0"/>
          <a:chOff x="0" y="0"/>
          <a:chExt cx="0" cy="0"/>
        </a:xfrm>
      </p:grpSpPr>
      <p:sp>
        <p:nvSpPr>
          <p:cNvPr id="36" name="Google Shape;36;p65"/>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5"/>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83416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41"/>
        <p:cNvGrpSpPr/>
        <p:nvPr/>
      </p:nvGrpSpPr>
      <p:grpSpPr>
        <a:xfrm>
          <a:off x="0" y="0"/>
          <a:ext cx="0" cy="0"/>
          <a:chOff x="0" y="0"/>
          <a:chExt cx="0" cy="0"/>
        </a:xfrm>
      </p:grpSpPr>
      <p:sp>
        <p:nvSpPr>
          <p:cNvPr id="42" name="Google Shape;42;p6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6"/>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89766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8"/>
        <p:cNvGrpSpPr/>
        <p:nvPr/>
      </p:nvGrpSpPr>
      <p:grpSpPr>
        <a:xfrm>
          <a:off x="0" y="0"/>
          <a:ext cx="0" cy="0"/>
          <a:chOff x="0" y="0"/>
          <a:chExt cx="0" cy="0"/>
        </a:xfrm>
      </p:grpSpPr>
      <p:sp>
        <p:nvSpPr>
          <p:cNvPr id="49" name="Google Shape;49;p6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7"/>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904350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7"/>
        <p:cNvGrpSpPr/>
        <p:nvPr/>
      </p:nvGrpSpPr>
      <p:grpSpPr>
        <a:xfrm>
          <a:off x="0" y="0"/>
          <a:ext cx="0" cy="0"/>
          <a:chOff x="0" y="0"/>
          <a:chExt cx="0" cy="0"/>
        </a:xfrm>
      </p:grpSpPr>
      <p:sp>
        <p:nvSpPr>
          <p:cNvPr id="58" name="Google Shape;58;p6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8"/>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55273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62"/>
        <p:cNvGrpSpPr/>
        <p:nvPr/>
      </p:nvGrpSpPr>
      <p:grpSpPr>
        <a:xfrm>
          <a:off x="0" y="0"/>
          <a:ext cx="0" cy="0"/>
          <a:chOff x="0" y="0"/>
          <a:chExt cx="0" cy="0"/>
        </a:xfrm>
      </p:grpSpPr>
      <p:sp>
        <p:nvSpPr>
          <p:cNvPr id="63" name="Google Shape;63;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9"/>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598112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0"/>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7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0"/>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14756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6"/>
        <p:cNvGrpSpPr/>
        <p:nvPr/>
      </p:nvGrpSpPr>
      <p:grpSpPr>
        <a:xfrm>
          <a:off x="0" y="0"/>
          <a:ext cx="0" cy="0"/>
          <a:chOff x="0" y="0"/>
          <a:chExt cx="0" cy="0"/>
        </a:xfrm>
      </p:grpSpPr>
      <p:sp>
        <p:nvSpPr>
          <p:cNvPr id="77" name="Google Shape;77;p7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1"/>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002393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82"/>
        <p:cNvGrpSpPr/>
        <p:nvPr/>
      </p:nvGrpSpPr>
      <p:grpSpPr>
        <a:xfrm>
          <a:off x="0" y="0"/>
          <a:ext cx="0" cy="0"/>
          <a:chOff x="0" y="0"/>
          <a:chExt cx="0" cy="0"/>
        </a:xfrm>
      </p:grpSpPr>
      <p:sp>
        <p:nvSpPr>
          <p:cNvPr id="83" name="Google Shape;83;p72"/>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2"/>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2"/>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1193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25"/>
        <p:cNvGrpSpPr/>
        <p:nvPr/>
      </p:nvGrpSpPr>
      <p:grpSpPr>
        <a:xfrm>
          <a:off x="0" y="0"/>
          <a:ext cx="0" cy="0"/>
          <a:chOff x="0" y="0"/>
          <a:chExt cx="0" cy="0"/>
        </a:xfrm>
      </p:grpSpPr>
      <p:sp>
        <p:nvSpPr>
          <p:cNvPr id="26" name="Google Shape;26;p6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6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3"/>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055091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03AD-29B6-4807-8912-134BF079F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B9B34FA3-5700-4F67-9C54-E9B39FB6E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87819CD6-A7B8-4F72-ACE3-C8A32B6A46FA}"/>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C7C2E3DB-803D-4DDB-B961-69D20DB9E52B}"/>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5D164797-A169-46A6-8FC8-98A52709A02F}"/>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114702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16BA-4D1F-4025-86D4-C02C6D22FC89}" type="datetimeFigureOut">
              <a:rPr lang="es-MX" smtClean="0"/>
              <a:t>03/12/2020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3584601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4E1F-0049-4E87-A5A7-48282755D227}"/>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831F42F8-2686-4050-8A70-F12C10CCB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EB8E06C-C81D-49FF-A8E0-868511615225}"/>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0F6A5C8D-29B9-47C5-A142-3224684FC15D}"/>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AFC20B66-B4F9-4538-BBB1-11BC7074CB17}"/>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329943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586B-483C-4956-AC88-6E50A0FFAB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B1CDC43C-117E-4CA1-9D35-422D6A441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4C4D30-D70D-49B7-B0E9-4A4FBC379FB4}"/>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EA818AF0-FF44-40E7-9AB4-C07AC23E6021}"/>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597F29BF-2A5D-4F2E-87C1-A4B8D7F4B31D}"/>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2627118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0AAD-3B51-4C80-8BEC-70F722089DC4}"/>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5D87614E-36C1-4EF4-9EFE-CD3C394054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3B3235F8-BF13-48BB-8641-44F5BDABA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87D5F135-754A-4598-808A-7E0CC9984A93}"/>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6" name="Footer Placeholder 5">
            <a:extLst>
              <a:ext uri="{FF2B5EF4-FFF2-40B4-BE49-F238E27FC236}">
                <a16:creationId xmlns:a16="http://schemas.microsoft.com/office/drawing/2014/main" id="{F9FF49A8-20DC-4D3E-AAF3-9EEA0ABA3DED}"/>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90CB1C38-D95A-4D1C-8F14-3B6E6E67343D}"/>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912579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A8C2-C6A2-4A0C-9637-E7D1D041C364}"/>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94568B78-B80B-4272-B29C-B9E81D988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116AF4-46A1-4967-AC4F-527BBA214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66880DE0-50CA-42F6-938E-53B583E30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A53B5-8A77-4CD0-975E-C5F05DC3E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610219E2-7164-486D-A38F-F97A3F21301A}"/>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8" name="Footer Placeholder 7">
            <a:extLst>
              <a:ext uri="{FF2B5EF4-FFF2-40B4-BE49-F238E27FC236}">
                <a16:creationId xmlns:a16="http://schemas.microsoft.com/office/drawing/2014/main" id="{D87D4CFC-F8B6-4174-AC4E-C761B0B869B6}"/>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3DF99E3D-ED3B-4EC2-AB3A-3C71844A8973}"/>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888074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166F-5F1B-464A-93CC-BD09B2AE1DFE}"/>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3E27249E-582D-4CD1-8225-81BE0695F71B}"/>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4" name="Footer Placeholder 3">
            <a:extLst>
              <a:ext uri="{FF2B5EF4-FFF2-40B4-BE49-F238E27FC236}">
                <a16:creationId xmlns:a16="http://schemas.microsoft.com/office/drawing/2014/main" id="{8974B10A-DD46-401F-8F6F-4A42F0BC340A}"/>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CE3C5423-70BE-4B45-9C55-7950351C6FA4}"/>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822939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95A84-85DF-491F-BDDE-6154BE6D376C}"/>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3" name="Footer Placeholder 2">
            <a:extLst>
              <a:ext uri="{FF2B5EF4-FFF2-40B4-BE49-F238E27FC236}">
                <a16:creationId xmlns:a16="http://schemas.microsoft.com/office/drawing/2014/main" id="{FB6DBFEB-D79C-4D1A-8743-108AA1698D45}"/>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0E99D5C1-5461-49E6-8757-8F68013E9D3A}"/>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258633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B0AF-0CA5-4C51-87AB-71575B46B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7F87927C-EDD3-4E25-A28B-745C8C07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EED2883D-3D1D-4084-B41C-897260D17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42CA5-A8B6-432A-99C2-AB3B62538C69}"/>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6" name="Footer Placeholder 5">
            <a:extLst>
              <a:ext uri="{FF2B5EF4-FFF2-40B4-BE49-F238E27FC236}">
                <a16:creationId xmlns:a16="http://schemas.microsoft.com/office/drawing/2014/main" id="{214F787D-E808-4584-99B3-0DE3CB8D686A}"/>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739D781-14E1-4D44-B2A3-D94B1476E2FC}"/>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2211335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20C9-AC4E-4E5F-851C-EB43925C5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D24D39CA-DFA5-4C77-8D6E-C4DF9055F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A2496CFC-CFC7-4F7B-9571-431DB7EAC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55BDF-DAC3-433C-B57D-93EECE5175EE}"/>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6" name="Footer Placeholder 5">
            <a:extLst>
              <a:ext uri="{FF2B5EF4-FFF2-40B4-BE49-F238E27FC236}">
                <a16:creationId xmlns:a16="http://schemas.microsoft.com/office/drawing/2014/main" id="{E05A00B2-3FEC-40AE-9BFE-F7B2F500FE97}"/>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6CE62099-B1A7-46D7-99E0-A6417A362FB0}"/>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2481225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43C4-5E60-487E-B3DF-A5DB5A929DC1}"/>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F098A0DB-6545-4B99-8A0F-7F6B34AF7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4D0EBD0E-BABC-4891-84D7-B2AAD46EE4AB}"/>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714BCFF9-565F-4CA6-972F-5A296EA577E3}"/>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841FD2D2-8FA5-47DD-BC5E-3A8140037A64}"/>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1474681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F9595-F883-4DDA-993D-5AB7586D54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5977B3A9-FB2A-43F3-84CC-0F55E71DE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CF476137-48E3-4786-AFF4-66A47D52796A}"/>
              </a:ext>
            </a:extLst>
          </p:cNvPr>
          <p:cNvSpPr>
            <a:spLocks noGrp="1"/>
          </p:cNvSpPr>
          <p:nvPr>
            <p:ph type="dt" sz="half" idx="10"/>
          </p:nvPr>
        </p:nvSpPr>
        <p:spPr/>
        <p:txBody>
          <a:body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A622EAF2-AC08-4509-B8B9-EB8C08ABE897}"/>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2522E0AF-E8C7-46C5-B4F7-7A7754A4CA03}"/>
              </a:ext>
            </a:extLst>
          </p:cNvPr>
          <p:cNvSpPr>
            <a:spLocks noGrp="1"/>
          </p:cNvSpPr>
          <p:nvPr>
            <p:ph type="sldNum" sz="quarter" idx="12"/>
          </p:nvPr>
        </p:nvSpPr>
        <p:spPr/>
        <p:txBody>
          <a:bodyPr/>
          <a:lstStyle/>
          <a:p>
            <a:fld id="{BAE6E3C3-05B5-47B2-AC47-AACC0087528A}" type="slidenum">
              <a:rPr lang="es-MX" smtClean="0"/>
              <a:t>‹#›</a:t>
            </a:fld>
            <a:endParaRPr lang="es-MX"/>
          </a:p>
        </p:txBody>
      </p:sp>
    </p:spTree>
    <p:extLst>
      <p:ext uri="{BB962C8B-B14F-4D97-AF65-F5344CB8AC3E}">
        <p14:creationId xmlns:p14="http://schemas.microsoft.com/office/powerpoint/2010/main" val="258210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016BA-4D1F-4025-86D4-C02C6D22FC89}" type="datetimeFigureOut">
              <a:rPr lang="es-MX" smtClean="0"/>
              <a:t>03/12/2020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85146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016BA-4D1F-4025-86D4-C02C6D22FC89}" type="datetimeFigureOut">
              <a:rPr lang="es-MX" smtClean="0"/>
              <a:t>03/12/2020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31803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016BA-4D1F-4025-86D4-C02C6D22FC89}" type="datetimeFigureOut">
              <a:rPr lang="es-MX" smtClean="0"/>
              <a:t>03/12/2020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365072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16BA-4D1F-4025-86D4-C02C6D22FC89}" type="datetimeFigureOut">
              <a:rPr lang="es-MX" smtClean="0"/>
              <a:t>03/12/2020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66659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016BA-4D1F-4025-86D4-C02C6D22FC89}" type="datetimeFigureOut">
              <a:rPr lang="es-MX" smtClean="0"/>
              <a:t>03/12/2020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11777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16BA-4D1F-4025-86D4-C02C6D22FC89}" type="datetimeFigureOut">
              <a:rPr lang="es-MX" smtClean="0"/>
              <a:t>03/12/2020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793DCA-E816-4A64-AAC2-EE45C45D67BF}" type="slidenum">
              <a:rPr lang="es-MX" smtClean="0"/>
              <a:t>‹#›</a:t>
            </a:fld>
            <a:endParaRPr lang="es-MX"/>
          </a:p>
        </p:txBody>
      </p:sp>
    </p:spTree>
    <p:extLst>
      <p:ext uri="{BB962C8B-B14F-4D97-AF65-F5344CB8AC3E}">
        <p14:creationId xmlns:p14="http://schemas.microsoft.com/office/powerpoint/2010/main" val="246126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C016BA-4D1F-4025-86D4-C02C6D22FC89}" type="datetimeFigureOut">
              <a:rPr lang="es-MX" smtClean="0"/>
              <a:t>03/12/2020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793DCA-E816-4A64-AAC2-EE45C45D67BF}" type="slidenum">
              <a:rPr lang="es-MX" smtClean="0"/>
              <a:t>‹#›</a:t>
            </a:fld>
            <a:endParaRPr lang="es-MX"/>
          </a:p>
        </p:txBody>
      </p:sp>
    </p:spTree>
    <p:extLst>
      <p:ext uri="{BB962C8B-B14F-4D97-AF65-F5344CB8AC3E}">
        <p14:creationId xmlns:p14="http://schemas.microsoft.com/office/powerpoint/2010/main" val="144190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6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1"/>
          <p:cNvSpPr txBox="1">
            <a:spLocks noGrp="1"/>
          </p:cNvSpPr>
          <p:nvPr>
            <p:ph type="sldNum" idx="12"/>
          </p:nvPr>
        </p:nvSpPr>
        <p:spPr>
          <a:xfrm>
            <a:off x="54102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pic>
        <p:nvPicPr>
          <p:cNvPr id="15" name="Google Shape;15;p61"/>
          <p:cNvPicPr preferRelativeResize="0"/>
          <p:nvPr/>
        </p:nvPicPr>
        <p:blipFill rotWithShape="1">
          <a:blip r:embed="rId14">
            <a:alphaModFix/>
          </a:blip>
          <a:srcRect/>
          <a:stretch/>
        </p:blipFill>
        <p:spPr>
          <a:xfrm>
            <a:off x="360541" y="230906"/>
            <a:ext cx="2724825" cy="983540"/>
          </a:xfrm>
          <a:prstGeom prst="rect">
            <a:avLst/>
          </a:prstGeom>
          <a:noFill/>
          <a:ln>
            <a:noFill/>
          </a:ln>
        </p:spPr>
      </p:pic>
      <p:pic>
        <p:nvPicPr>
          <p:cNvPr id="17" name="Google Shape;17;p61"/>
          <p:cNvPicPr preferRelativeResize="0"/>
          <p:nvPr/>
        </p:nvPicPr>
        <p:blipFill rotWithShape="1">
          <a:blip r:embed="rId15">
            <a:alphaModFix/>
          </a:blip>
          <a:srcRect/>
          <a:stretch/>
        </p:blipFill>
        <p:spPr>
          <a:xfrm>
            <a:off x="9019341" y="5755582"/>
            <a:ext cx="2791659" cy="842765"/>
          </a:xfrm>
          <a:prstGeom prst="rect">
            <a:avLst/>
          </a:prstGeom>
          <a:noFill/>
          <a:ln>
            <a:noFill/>
          </a:ln>
        </p:spPr>
      </p:pic>
      <p:pic>
        <p:nvPicPr>
          <p:cNvPr id="18" name="Google Shape;18;p61"/>
          <p:cNvPicPr preferRelativeResize="0"/>
          <p:nvPr/>
        </p:nvPicPr>
        <p:blipFill rotWithShape="1">
          <a:blip r:embed="rId16">
            <a:alphaModFix/>
          </a:blip>
          <a:srcRect/>
          <a:stretch/>
        </p:blipFill>
        <p:spPr>
          <a:xfrm>
            <a:off x="8935066" y="193668"/>
            <a:ext cx="2875935" cy="1058019"/>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16708A14-E234-4930-9100-E2B51D9FE83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81000" y="5757584"/>
            <a:ext cx="1891145" cy="874298"/>
          </a:xfrm>
          <a:prstGeom prst="rect">
            <a:avLst/>
          </a:prstGeom>
        </p:spPr>
      </p:pic>
    </p:spTree>
    <p:extLst>
      <p:ext uri="{BB962C8B-B14F-4D97-AF65-F5344CB8AC3E}">
        <p14:creationId xmlns:p14="http://schemas.microsoft.com/office/powerpoint/2010/main" val="4157060754"/>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6B87F-1FF3-41E4-844B-2B623B4A4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A629CE32-4BAC-4291-B31D-6177A6FDD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E95BE845-DCC0-4D78-B377-23DDA9AEC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35DB-B80B-4DC3-8DA4-EE52C270F45E}" type="datetimeFigureOut">
              <a:rPr lang="es-MX" smtClean="0"/>
              <a:t>03/12/2020</a:t>
            </a:fld>
            <a:endParaRPr lang="es-MX"/>
          </a:p>
        </p:txBody>
      </p:sp>
      <p:sp>
        <p:nvSpPr>
          <p:cNvPr id="5" name="Footer Placeholder 4">
            <a:extLst>
              <a:ext uri="{FF2B5EF4-FFF2-40B4-BE49-F238E27FC236}">
                <a16:creationId xmlns:a16="http://schemas.microsoft.com/office/drawing/2014/main" id="{ADD9FDB9-08D0-4037-B20A-F60F5D17A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F5B33734-8244-4749-BDAF-DE74B2B9B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6E3C3-05B5-47B2-AC47-AACC0087528A}" type="slidenum">
              <a:rPr lang="es-MX" smtClean="0"/>
              <a:t>‹#›</a:t>
            </a:fld>
            <a:endParaRPr lang="es-MX"/>
          </a:p>
        </p:txBody>
      </p:sp>
      <p:pic>
        <p:nvPicPr>
          <p:cNvPr id="8" name="Picture 7" descr="A close up of a newspaper&#10;&#10;Description automatically generated">
            <a:extLst>
              <a:ext uri="{FF2B5EF4-FFF2-40B4-BE49-F238E27FC236}">
                <a16:creationId xmlns:a16="http://schemas.microsoft.com/office/drawing/2014/main" id="{0DED475F-DD27-46B8-9EDC-B62A111A75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9657" y="5444988"/>
            <a:ext cx="1990143" cy="1276487"/>
          </a:xfrm>
          <a:prstGeom prst="rect">
            <a:avLst/>
          </a:prstGeom>
        </p:spPr>
      </p:pic>
    </p:spTree>
    <p:extLst>
      <p:ext uri="{BB962C8B-B14F-4D97-AF65-F5344CB8AC3E}">
        <p14:creationId xmlns:p14="http://schemas.microsoft.com/office/powerpoint/2010/main" val="31429313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hyperlink" Target="https://sidec.funcionpublica.gob.mx/#!/"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mailto:sergio.barcelata@nube.sep.gob.mx" TargetMode="External"/><Relationship Id="rId2" Type="http://schemas.openxmlformats.org/officeDocument/2006/relationships/hyperlink" Target="mailto:quejas_denuncias.prodep@nube.sep.gob.mx" TargetMode="External"/><Relationship Id="rId1" Type="http://schemas.openxmlformats.org/officeDocument/2006/relationships/slideLayout" Target="../slideLayouts/slideLayout17.xml"/><Relationship Id="rId4" Type="http://schemas.openxmlformats.org/officeDocument/2006/relationships/hyperlink" Target="mailto:rosalba.hernandez@nube.sep.gob.m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D0DF7A1E-B237-454E-9043-E836780D75E2}"/>
              </a:ext>
            </a:extLst>
          </p:cNvPr>
          <p:cNvPicPr>
            <a:picLocks noChangeAspect="1"/>
          </p:cNvPicPr>
          <p:nvPr/>
        </p:nvPicPr>
        <p:blipFill rotWithShape="1">
          <a:blip r:embed="rId3">
            <a:extLst>
              <a:ext uri="{28A0092B-C50C-407E-A947-70E740481C1C}">
                <a14:useLocalDpi xmlns:a14="http://schemas.microsoft.com/office/drawing/2010/main" val="0"/>
              </a:ext>
            </a:extLst>
          </a:blip>
          <a:srcRect t="12862" b="15410"/>
          <a:stretch/>
        </p:blipFill>
        <p:spPr>
          <a:xfrm>
            <a:off x="3558774" y="3942243"/>
            <a:ext cx="4849368" cy="2686930"/>
          </a:xfrm>
          <a:prstGeom prst="rect">
            <a:avLst/>
          </a:prstGeom>
        </p:spPr>
      </p:pic>
      <p:sp>
        <p:nvSpPr>
          <p:cNvPr id="2" name="TextBox 1">
            <a:extLst>
              <a:ext uri="{FF2B5EF4-FFF2-40B4-BE49-F238E27FC236}">
                <a16:creationId xmlns:a16="http://schemas.microsoft.com/office/drawing/2014/main" id="{F76E0469-8709-4B08-AFF6-BE3803E695AC}"/>
              </a:ext>
            </a:extLst>
          </p:cNvPr>
          <p:cNvSpPr txBox="1"/>
          <p:nvPr/>
        </p:nvSpPr>
        <p:spPr>
          <a:xfrm>
            <a:off x="1538067" y="1196035"/>
            <a:ext cx="8890782" cy="2492990"/>
          </a:xfrm>
          <a:prstGeom prst="rect">
            <a:avLst/>
          </a:prstGeom>
          <a:noFill/>
        </p:spPr>
        <p:txBody>
          <a:bodyPr wrap="square" rtlCol="0">
            <a:spAutoFit/>
          </a:bodyPr>
          <a:lstStyle/>
          <a:p>
            <a:pPr algn="ctr"/>
            <a:r>
              <a:rPr lang="es-MX" sz="3200" b="1" dirty="0"/>
              <a:t>CAPACITACIÓN INTERNA DE CONTRALORÍA SOCIAL</a:t>
            </a:r>
          </a:p>
          <a:p>
            <a:pPr algn="ctr"/>
            <a:endParaRPr lang="es-MX" sz="3200" b="1" dirty="0"/>
          </a:p>
          <a:p>
            <a:pPr algn="ctr"/>
            <a:r>
              <a:rPr lang="es-MX" sz="2000" b="1" dirty="0"/>
              <a:t>PROGRAMA PARA EL DESARROLLO PROFESIONAL DOCENTE PARA EL TIPO SUPERIOR </a:t>
            </a:r>
          </a:p>
          <a:p>
            <a:pPr algn="ctr"/>
            <a:r>
              <a:rPr lang="es-MX" sz="2000" b="1" dirty="0"/>
              <a:t>PRODEP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CD21-537F-4E77-BAA3-81FC3C95FB3D}"/>
              </a:ext>
            </a:extLst>
          </p:cNvPr>
          <p:cNvSpPr>
            <a:spLocks noGrp="1"/>
          </p:cNvSpPr>
          <p:nvPr>
            <p:ph type="title"/>
          </p:nvPr>
        </p:nvSpPr>
        <p:spPr/>
        <p:txBody>
          <a:bodyPr/>
          <a:lstStyle/>
          <a:p>
            <a:pPr algn="ctr"/>
            <a:r>
              <a:rPr lang="es-MX" b="1" i="1" dirty="0"/>
              <a:t>Comité de </a:t>
            </a:r>
            <a:br>
              <a:rPr lang="es-MX" b="1" i="1" dirty="0"/>
            </a:br>
            <a:r>
              <a:rPr lang="es-MX" b="1" i="1" dirty="0"/>
              <a:t>Contraloría Social (CCS)</a:t>
            </a:r>
            <a:r>
              <a:rPr lang="es-MX" dirty="0"/>
              <a:t> </a:t>
            </a:r>
          </a:p>
        </p:txBody>
      </p:sp>
      <p:sp>
        <p:nvSpPr>
          <p:cNvPr id="3" name="Text Placeholder 2">
            <a:extLst>
              <a:ext uri="{FF2B5EF4-FFF2-40B4-BE49-F238E27FC236}">
                <a16:creationId xmlns:a16="http://schemas.microsoft.com/office/drawing/2014/main" id="{5E8AE512-3FD8-4898-B285-0C51392E8FF4}"/>
              </a:ext>
            </a:extLst>
          </p:cNvPr>
          <p:cNvSpPr>
            <a:spLocks noGrp="1"/>
          </p:cNvSpPr>
          <p:nvPr>
            <p:ph type="body" idx="1"/>
          </p:nvPr>
        </p:nvSpPr>
        <p:spPr/>
        <p:txBody>
          <a:bodyPr/>
          <a:lstStyle/>
          <a:p>
            <a:pPr marL="114300" indent="0" algn="just">
              <a:buNone/>
            </a:pPr>
            <a:r>
              <a:rPr lang="es-MX" dirty="0"/>
              <a:t>Es la organización social constituida por los beneficiarios del programa de desarrollo social a cargo de las dependencias y entidades de la Administración Pública Federal, para el seguimiento, supervisión y vigilancia de la ejecución de dicho Programa, con relación al cumplimiento de las metas y acciones comprometidas en éstos, así como para apoyar en el ejercicio de transparencia y rendición de cuentas de los recursos asignados. </a:t>
            </a:r>
          </a:p>
        </p:txBody>
      </p:sp>
      <p:sp>
        <p:nvSpPr>
          <p:cNvPr id="4" name="Slide Number Placeholder 3">
            <a:extLst>
              <a:ext uri="{FF2B5EF4-FFF2-40B4-BE49-F238E27FC236}">
                <a16:creationId xmlns:a16="http://schemas.microsoft.com/office/drawing/2014/main" id="{6D09BBC0-3D02-4827-AF65-68AB71A129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Tree>
    <p:extLst>
      <p:ext uri="{BB962C8B-B14F-4D97-AF65-F5344CB8AC3E}">
        <p14:creationId xmlns:p14="http://schemas.microsoft.com/office/powerpoint/2010/main" val="17156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a 19">
            <a:extLst>
              <a:ext uri="{FF2B5EF4-FFF2-40B4-BE49-F238E27FC236}">
                <a16:creationId xmlns:a16="http://schemas.microsoft.com/office/drawing/2014/main" id="{C8A7D194-CDF0-4EE4-9CE9-6DEA94A24D5C}"/>
              </a:ext>
            </a:extLst>
          </p:cNvPr>
          <p:cNvGraphicFramePr/>
          <p:nvPr>
            <p:extLst>
              <p:ext uri="{D42A27DB-BD31-4B8C-83A1-F6EECF244321}">
                <p14:modId xmlns:p14="http://schemas.microsoft.com/office/powerpoint/2010/main" val="451561732"/>
              </p:ext>
            </p:extLst>
          </p:nvPr>
        </p:nvGraphicFramePr>
        <p:xfrm>
          <a:off x="1596000" y="427878"/>
          <a:ext cx="9000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ítulo 1">
            <a:extLst>
              <a:ext uri="{FF2B5EF4-FFF2-40B4-BE49-F238E27FC236}">
                <a16:creationId xmlns:a16="http://schemas.microsoft.com/office/drawing/2014/main" id="{979CBF88-7628-4423-8CAD-AB09B324922F}"/>
              </a:ext>
            </a:extLst>
          </p:cNvPr>
          <p:cNvSpPr txBox="1">
            <a:spLocks/>
          </p:cNvSpPr>
          <p:nvPr/>
        </p:nvSpPr>
        <p:spPr>
          <a:xfrm>
            <a:off x="0" y="240739"/>
            <a:ext cx="11930259" cy="1021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A11D3F"/>
                </a:solidFill>
                <a:latin typeface="Montserrat" panose="00000500000000000000" pitchFamily="2" charset="0"/>
                <a:cs typeface="Times New Roman" panose="02020603050405020304" pitchFamily="18" charset="0"/>
              </a:rPr>
              <a:t>    </a:t>
            </a:r>
            <a:r>
              <a:rPr lang="es-MX" sz="2400" b="1" dirty="0">
                <a:solidFill>
                  <a:schemeClr val="accent6"/>
                </a:solidFill>
                <a:latin typeface="Montserrat" panose="00000500000000000000" pitchFamily="2" charset="0"/>
                <a:cs typeface="Times New Roman" panose="02020603050405020304" pitchFamily="18" charset="0"/>
              </a:rPr>
              <a:t>¿Quiénes Participan?</a:t>
            </a:r>
          </a:p>
        </p:txBody>
      </p:sp>
      <p:sp>
        <p:nvSpPr>
          <p:cNvPr id="23" name="CuadroTexto 22">
            <a:extLst>
              <a:ext uri="{FF2B5EF4-FFF2-40B4-BE49-F238E27FC236}">
                <a16:creationId xmlns:a16="http://schemas.microsoft.com/office/drawing/2014/main" id="{D97F769E-68FD-44CC-8C05-44A0B8ABC82F}"/>
              </a:ext>
            </a:extLst>
          </p:cNvPr>
          <p:cNvSpPr txBox="1"/>
          <p:nvPr/>
        </p:nvSpPr>
        <p:spPr>
          <a:xfrm>
            <a:off x="2628314" y="5295017"/>
            <a:ext cx="6935372" cy="923330"/>
          </a:xfrm>
          <a:prstGeom prst="rect">
            <a:avLst/>
          </a:prstGeom>
          <a:noFill/>
        </p:spPr>
        <p:txBody>
          <a:bodyPr wrap="square" rtlCol="0">
            <a:spAutoFit/>
          </a:bodyPr>
          <a:lstStyle/>
          <a:p>
            <a:pPr algn="ctr"/>
            <a:r>
              <a:rPr lang="es-MX" dirty="0">
                <a:effectLst>
                  <a:outerShdw blurRad="38100" dist="38100" dir="2700000" algn="tl">
                    <a:srgbClr val="000000">
                      <a:alpha val="43137"/>
                    </a:srgbClr>
                  </a:outerShdw>
                </a:effectLst>
                <a:latin typeface="Montserrat" panose="00000500000000000000" pitchFamily="2" charset="0"/>
              </a:rPr>
              <a:t>Las personas son el punto crucial de la Contraloría Social, pues son quienes operan e implementan las acciones de vigilancia y reportan irregularidades ante las dependencias correspondientes.</a:t>
            </a:r>
          </a:p>
        </p:txBody>
      </p:sp>
    </p:spTree>
    <p:extLst>
      <p:ext uri="{BB962C8B-B14F-4D97-AF65-F5344CB8AC3E}">
        <p14:creationId xmlns:p14="http://schemas.microsoft.com/office/powerpoint/2010/main" val="280836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34141" y="177213"/>
            <a:ext cx="12192000" cy="1021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A11D3F"/>
                </a:solidFill>
                <a:latin typeface="Montserrat" panose="00000500000000000000" pitchFamily="2" charset="0"/>
                <a:cs typeface="Times New Roman" panose="02020603050405020304" pitchFamily="18" charset="0"/>
              </a:rPr>
              <a:t>    </a:t>
            </a:r>
            <a:r>
              <a:rPr lang="es-MX" sz="2400" b="1" dirty="0">
                <a:solidFill>
                  <a:schemeClr val="accent6"/>
                </a:solidFill>
                <a:latin typeface="Montserrat" panose="00000500000000000000" pitchFamily="2" charset="0"/>
                <a:cs typeface="Times New Roman" panose="02020603050405020304" pitchFamily="18" charset="0"/>
              </a:rPr>
              <a:t>Comités de</a:t>
            </a:r>
          </a:p>
          <a:p>
            <a:pPr algn="ctr"/>
            <a:r>
              <a:rPr lang="es-MX" sz="2400" b="1" dirty="0">
                <a:solidFill>
                  <a:schemeClr val="accent6"/>
                </a:solidFill>
                <a:latin typeface="Montserrat" panose="00000500000000000000" pitchFamily="2" charset="0"/>
                <a:cs typeface="Times New Roman" panose="02020603050405020304" pitchFamily="18" charset="0"/>
              </a:rPr>
              <a:t>    Contraloría Social</a:t>
            </a:r>
          </a:p>
        </p:txBody>
      </p:sp>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3" name="CuadroTexto 2">
            <a:extLst>
              <a:ext uri="{FF2B5EF4-FFF2-40B4-BE49-F238E27FC236}">
                <a16:creationId xmlns:a16="http://schemas.microsoft.com/office/drawing/2014/main" id="{EFCC1653-078A-4F83-AA15-89B17A63FCAF}"/>
              </a:ext>
            </a:extLst>
          </p:cNvPr>
          <p:cNvSpPr txBox="1"/>
          <p:nvPr/>
        </p:nvSpPr>
        <p:spPr>
          <a:xfrm>
            <a:off x="4608296" y="1509875"/>
            <a:ext cx="2247900" cy="461665"/>
          </a:xfrm>
          <a:prstGeom prst="rect">
            <a:avLst/>
          </a:prstGeom>
          <a:solidFill>
            <a:srgbClr val="56293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sz="2400" b="1" dirty="0">
                <a:ln>
                  <a:solidFill>
                    <a:schemeClr val="bg1"/>
                  </a:solidFill>
                </a:ln>
                <a:solidFill>
                  <a:schemeClr val="bg1"/>
                </a:solidFill>
                <a:latin typeface="Montserrat Light" panose="00000400000000000000" pitchFamily="2" charset="0"/>
              </a:rPr>
              <a:t>Beneficio</a:t>
            </a:r>
          </a:p>
        </p:txBody>
      </p:sp>
      <p:sp>
        <p:nvSpPr>
          <p:cNvPr id="15" name="CuadroTexto 14">
            <a:extLst>
              <a:ext uri="{FF2B5EF4-FFF2-40B4-BE49-F238E27FC236}">
                <a16:creationId xmlns:a16="http://schemas.microsoft.com/office/drawing/2014/main" id="{48558A65-A2EA-44C7-AD9E-2C14D88174C2}"/>
              </a:ext>
            </a:extLst>
          </p:cNvPr>
          <p:cNvSpPr txBox="1"/>
          <p:nvPr/>
        </p:nvSpPr>
        <p:spPr>
          <a:xfrm>
            <a:off x="7110853" y="2667811"/>
            <a:ext cx="3700800" cy="830997"/>
          </a:xfrm>
          <a:prstGeom prst="rect">
            <a:avLst/>
          </a:prstGeom>
          <a:solidFill>
            <a:srgbClr val="A2224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sz="2400" b="1" dirty="0">
                <a:ln>
                  <a:solidFill>
                    <a:schemeClr val="bg1"/>
                  </a:solidFill>
                </a:ln>
                <a:solidFill>
                  <a:schemeClr val="bg1"/>
                </a:solidFill>
                <a:latin typeface="Montserrat Light" panose="00000400000000000000" pitchFamily="2" charset="0"/>
              </a:rPr>
              <a:t>Población beneficiaria indirecta</a:t>
            </a:r>
          </a:p>
        </p:txBody>
      </p:sp>
      <p:sp>
        <p:nvSpPr>
          <p:cNvPr id="16" name="CuadroTexto 15">
            <a:extLst>
              <a:ext uri="{FF2B5EF4-FFF2-40B4-BE49-F238E27FC236}">
                <a16:creationId xmlns:a16="http://schemas.microsoft.com/office/drawing/2014/main" id="{F64B31E4-3BC6-4CB9-AFAC-52DDE4C893D1}"/>
              </a:ext>
            </a:extLst>
          </p:cNvPr>
          <p:cNvSpPr txBox="1"/>
          <p:nvPr/>
        </p:nvSpPr>
        <p:spPr>
          <a:xfrm>
            <a:off x="787036" y="2630266"/>
            <a:ext cx="3700143" cy="830997"/>
          </a:xfrm>
          <a:prstGeom prst="rect">
            <a:avLst/>
          </a:prstGeom>
          <a:solidFill>
            <a:srgbClr val="A2224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sz="2400" b="1" dirty="0">
                <a:ln>
                  <a:solidFill>
                    <a:schemeClr val="bg1"/>
                  </a:solidFill>
                </a:ln>
                <a:solidFill>
                  <a:schemeClr val="bg1"/>
                </a:solidFill>
                <a:latin typeface="Montserrat Light" panose="00000400000000000000" pitchFamily="2" charset="0"/>
              </a:rPr>
              <a:t>Población beneficiaria directa</a:t>
            </a:r>
          </a:p>
        </p:txBody>
      </p:sp>
      <p:sp>
        <p:nvSpPr>
          <p:cNvPr id="7" name="Flecha: doblada 6">
            <a:extLst>
              <a:ext uri="{FF2B5EF4-FFF2-40B4-BE49-F238E27FC236}">
                <a16:creationId xmlns:a16="http://schemas.microsoft.com/office/drawing/2014/main" id="{2F12A3ED-E3FE-4723-8BD5-1EB6C6A4FA13}"/>
              </a:ext>
            </a:extLst>
          </p:cNvPr>
          <p:cNvSpPr/>
          <p:nvPr/>
        </p:nvSpPr>
        <p:spPr>
          <a:xfrm rot="5400000">
            <a:off x="7718926" y="1397086"/>
            <a:ext cx="830999" cy="1253096"/>
          </a:xfrm>
          <a:prstGeom prst="bentArrow">
            <a:avLst/>
          </a:prstGeom>
          <a:solidFill>
            <a:srgbClr val="BC955B"/>
          </a:solidFill>
          <a:ln>
            <a:solidFill>
              <a:srgbClr val="BC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Flecha: doblada 17">
            <a:extLst>
              <a:ext uri="{FF2B5EF4-FFF2-40B4-BE49-F238E27FC236}">
                <a16:creationId xmlns:a16="http://schemas.microsoft.com/office/drawing/2014/main" id="{77F2B121-251A-4BF5-BEA4-5713976D7B41}"/>
              </a:ext>
            </a:extLst>
          </p:cNvPr>
          <p:cNvSpPr/>
          <p:nvPr/>
        </p:nvSpPr>
        <p:spPr>
          <a:xfrm rot="5400000" flipV="1">
            <a:off x="2980200" y="1338072"/>
            <a:ext cx="831600" cy="1252800"/>
          </a:xfrm>
          <a:prstGeom prst="bentArrow">
            <a:avLst/>
          </a:prstGeom>
          <a:solidFill>
            <a:srgbClr val="BC955B"/>
          </a:solidFill>
          <a:ln>
            <a:solidFill>
              <a:srgbClr val="BC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a la izquierda, derecha y arriba 8">
            <a:extLst>
              <a:ext uri="{FF2B5EF4-FFF2-40B4-BE49-F238E27FC236}">
                <a16:creationId xmlns:a16="http://schemas.microsoft.com/office/drawing/2014/main" id="{7524A03E-D69C-41D6-A9B4-5D41D1D25715}"/>
              </a:ext>
            </a:extLst>
          </p:cNvPr>
          <p:cNvSpPr/>
          <p:nvPr/>
        </p:nvSpPr>
        <p:spPr>
          <a:xfrm rot="10800000">
            <a:off x="4833593" y="2867061"/>
            <a:ext cx="2057400" cy="1251264"/>
          </a:xfrm>
          <a:prstGeom prst="leftRightUpArrow">
            <a:avLst>
              <a:gd name="adj1" fmla="val 11284"/>
              <a:gd name="adj2" fmla="val 16731"/>
              <a:gd name="adj3" fmla="val 22104"/>
            </a:avLst>
          </a:prstGeom>
          <a:solidFill>
            <a:srgbClr val="BC955B"/>
          </a:solidFill>
          <a:ln>
            <a:solidFill>
              <a:srgbClr val="BC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2" name="Grupo 21">
            <a:extLst>
              <a:ext uri="{FF2B5EF4-FFF2-40B4-BE49-F238E27FC236}">
                <a16:creationId xmlns:a16="http://schemas.microsoft.com/office/drawing/2014/main" id="{5FF48A65-D6F0-4DFF-A25B-60297BF5AB69}"/>
              </a:ext>
            </a:extLst>
          </p:cNvPr>
          <p:cNvGrpSpPr/>
          <p:nvPr/>
        </p:nvGrpSpPr>
        <p:grpSpPr>
          <a:xfrm>
            <a:off x="5024093" y="4033810"/>
            <a:ext cx="1676400" cy="1894091"/>
            <a:chOff x="5219700" y="4631413"/>
            <a:chExt cx="1130299" cy="1323058"/>
          </a:xfrm>
        </p:grpSpPr>
        <p:pic>
          <p:nvPicPr>
            <p:cNvPr id="21" name="Imagen 20">
              <a:extLst>
                <a:ext uri="{FF2B5EF4-FFF2-40B4-BE49-F238E27FC236}">
                  <a16:creationId xmlns:a16="http://schemas.microsoft.com/office/drawing/2014/main" id="{8B2AE79F-6D1D-4068-B2C8-9F1CA3C3D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50" y="4631413"/>
              <a:ext cx="914400" cy="914400"/>
            </a:xfrm>
            <a:prstGeom prst="rect">
              <a:avLst/>
            </a:prstGeom>
          </p:spPr>
        </p:pic>
        <p:pic>
          <p:nvPicPr>
            <p:cNvPr id="19" name="Imagen 18">
              <a:extLst>
                <a:ext uri="{FF2B5EF4-FFF2-40B4-BE49-F238E27FC236}">
                  <a16:creationId xmlns:a16="http://schemas.microsoft.com/office/drawing/2014/main" id="{B08D6E54-3548-43E7-B2C8-EC7D691D9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5040071"/>
              <a:ext cx="1130299" cy="914400"/>
            </a:xfrm>
            <a:prstGeom prst="rect">
              <a:avLst/>
            </a:prstGeom>
          </p:spPr>
        </p:pic>
      </p:grpSp>
      <p:sp>
        <p:nvSpPr>
          <p:cNvPr id="23" name="CuadroTexto 22">
            <a:extLst>
              <a:ext uri="{FF2B5EF4-FFF2-40B4-BE49-F238E27FC236}">
                <a16:creationId xmlns:a16="http://schemas.microsoft.com/office/drawing/2014/main" id="{1F97871B-0462-49ED-B28C-4712A721771C}"/>
              </a:ext>
            </a:extLst>
          </p:cNvPr>
          <p:cNvSpPr txBox="1"/>
          <p:nvPr/>
        </p:nvSpPr>
        <p:spPr>
          <a:xfrm>
            <a:off x="3769445" y="5793103"/>
            <a:ext cx="4030848" cy="954107"/>
          </a:xfrm>
          <a:prstGeom prst="rect">
            <a:avLst/>
          </a:prstGeom>
          <a:noFill/>
        </p:spPr>
        <p:txBody>
          <a:bodyPr wrap="square" rtlCol="0">
            <a:spAutoFit/>
          </a:bodyPr>
          <a:lstStyle/>
          <a:p>
            <a:pPr algn="ctr"/>
            <a:r>
              <a:rPr lang="es-MX" sz="2800" b="1" dirty="0">
                <a:latin typeface="Montserrat" panose="00000500000000000000" pitchFamily="2" charset="0"/>
              </a:rPr>
              <a:t>Comités de Contraloría Social</a:t>
            </a:r>
          </a:p>
        </p:txBody>
      </p:sp>
    </p:spTree>
    <p:extLst>
      <p:ext uri="{BB962C8B-B14F-4D97-AF65-F5344CB8AC3E}">
        <p14:creationId xmlns:p14="http://schemas.microsoft.com/office/powerpoint/2010/main" val="416054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7756" y="478067"/>
            <a:ext cx="12192000" cy="1021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A11D3F"/>
                </a:solidFill>
                <a:latin typeface="Montserrat" panose="00000500000000000000" pitchFamily="2" charset="0"/>
                <a:cs typeface="Times New Roman" panose="02020603050405020304" pitchFamily="18" charset="0"/>
              </a:rPr>
              <a:t>    </a:t>
            </a:r>
            <a:r>
              <a:rPr lang="es-MX" sz="2400" b="1" dirty="0">
                <a:solidFill>
                  <a:schemeClr val="accent6"/>
                </a:solidFill>
                <a:latin typeface="Montserrat" panose="00000500000000000000" pitchFamily="2" charset="0"/>
                <a:cs typeface="Times New Roman" panose="02020603050405020304" pitchFamily="18" charset="0"/>
              </a:rPr>
              <a:t>Comités de Contraloría Social</a:t>
            </a:r>
          </a:p>
        </p:txBody>
      </p:sp>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graphicFrame>
        <p:nvGraphicFramePr>
          <p:cNvPr id="11" name="Diagrama 10"/>
          <p:cNvGraphicFramePr/>
          <p:nvPr>
            <p:extLst>
              <p:ext uri="{D42A27DB-BD31-4B8C-83A1-F6EECF244321}">
                <p14:modId xmlns:p14="http://schemas.microsoft.com/office/powerpoint/2010/main" val="3372995049"/>
              </p:ext>
            </p:extLst>
          </p:nvPr>
        </p:nvGraphicFramePr>
        <p:xfrm>
          <a:off x="696000" y="1225829"/>
          <a:ext cx="10800000"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upo 21">
            <a:extLst>
              <a:ext uri="{FF2B5EF4-FFF2-40B4-BE49-F238E27FC236}">
                <a16:creationId xmlns:a16="http://schemas.microsoft.com/office/drawing/2014/main" id="{5FF48A65-D6F0-4DFF-A25B-60297BF5AB69}"/>
              </a:ext>
            </a:extLst>
          </p:cNvPr>
          <p:cNvGrpSpPr/>
          <p:nvPr/>
        </p:nvGrpSpPr>
        <p:grpSpPr>
          <a:xfrm>
            <a:off x="5443186" y="2913484"/>
            <a:ext cx="1676400" cy="1894091"/>
            <a:chOff x="5219700" y="4631413"/>
            <a:chExt cx="1130299" cy="1323058"/>
          </a:xfrm>
          <a:noFill/>
        </p:grpSpPr>
        <p:pic>
          <p:nvPicPr>
            <p:cNvPr id="21" name="Imagen 20">
              <a:extLst>
                <a:ext uri="{FF2B5EF4-FFF2-40B4-BE49-F238E27FC236}">
                  <a16:creationId xmlns:a16="http://schemas.microsoft.com/office/drawing/2014/main" id="{8B2AE79F-6D1D-4068-B2C8-9F1CA3C3DF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5650" y="4631413"/>
              <a:ext cx="914400" cy="914400"/>
            </a:xfrm>
            <a:prstGeom prst="rect">
              <a:avLst/>
            </a:prstGeom>
            <a:grpFill/>
          </p:spPr>
        </p:pic>
        <p:pic>
          <p:nvPicPr>
            <p:cNvPr id="19" name="Imagen 18">
              <a:extLst>
                <a:ext uri="{FF2B5EF4-FFF2-40B4-BE49-F238E27FC236}">
                  <a16:creationId xmlns:a16="http://schemas.microsoft.com/office/drawing/2014/main" id="{B08D6E54-3548-43E7-B2C8-EC7D691D9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700" y="5040071"/>
              <a:ext cx="1130299" cy="914400"/>
            </a:xfrm>
            <a:prstGeom prst="rect">
              <a:avLst/>
            </a:prstGeom>
            <a:grpFill/>
          </p:spPr>
        </p:pic>
      </p:grpSp>
      <p:sp>
        <p:nvSpPr>
          <p:cNvPr id="2" name="Flecha: hacia abajo 1">
            <a:extLst>
              <a:ext uri="{FF2B5EF4-FFF2-40B4-BE49-F238E27FC236}">
                <a16:creationId xmlns:a16="http://schemas.microsoft.com/office/drawing/2014/main" id="{86670EFF-F9EA-4188-94F2-2D54125ED716}"/>
              </a:ext>
            </a:extLst>
          </p:cNvPr>
          <p:cNvSpPr/>
          <p:nvPr/>
        </p:nvSpPr>
        <p:spPr>
          <a:xfrm rot="10800000">
            <a:off x="6174249" y="2537779"/>
            <a:ext cx="201605" cy="373462"/>
          </a:xfrm>
          <a:prstGeom prst="downArrow">
            <a:avLst/>
          </a:prstGeom>
          <a:solidFill>
            <a:srgbClr val="A22243"/>
          </a:solidFill>
          <a:ln>
            <a:solidFill>
              <a:srgbClr val="A22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hacia abajo 14">
            <a:extLst>
              <a:ext uri="{FF2B5EF4-FFF2-40B4-BE49-F238E27FC236}">
                <a16:creationId xmlns:a16="http://schemas.microsoft.com/office/drawing/2014/main" id="{4BFED052-AE5D-42CB-BD91-F194F821E3BC}"/>
              </a:ext>
            </a:extLst>
          </p:cNvPr>
          <p:cNvSpPr/>
          <p:nvPr/>
        </p:nvSpPr>
        <p:spPr>
          <a:xfrm rot="14787506">
            <a:off x="7435507" y="3311788"/>
            <a:ext cx="223432" cy="373462"/>
          </a:xfrm>
          <a:prstGeom prst="downArrow">
            <a:avLst/>
          </a:prstGeom>
          <a:solidFill>
            <a:srgbClr val="A22243"/>
          </a:solidFill>
          <a:ln>
            <a:solidFill>
              <a:srgbClr val="A22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hacia abajo 15">
            <a:extLst>
              <a:ext uri="{FF2B5EF4-FFF2-40B4-BE49-F238E27FC236}">
                <a16:creationId xmlns:a16="http://schemas.microsoft.com/office/drawing/2014/main" id="{00E979D6-994F-4750-A448-75064AD285C0}"/>
              </a:ext>
            </a:extLst>
          </p:cNvPr>
          <p:cNvSpPr/>
          <p:nvPr/>
        </p:nvSpPr>
        <p:spPr>
          <a:xfrm rot="7711044">
            <a:off x="4864073" y="3311787"/>
            <a:ext cx="223432" cy="373462"/>
          </a:xfrm>
          <a:prstGeom prst="downArrow">
            <a:avLst/>
          </a:prstGeom>
          <a:solidFill>
            <a:srgbClr val="A22243"/>
          </a:solidFill>
          <a:ln>
            <a:solidFill>
              <a:srgbClr val="A22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hacia abajo 16">
            <a:extLst>
              <a:ext uri="{FF2B5EF4-FFF2-40B4-BE49-F238E27FC236}">
                <a16:creationId xmlns:a16="http://schemas.microsoft.com/office/drawing/2014/main" id="{335EDF78-881D-41C5-89F6-170C94CAEEF4}"/>
              </a:ext>
            </a:extLst>
          </p:cNvPr>
          <p:cNvSpPr/>
          <p:nvPr/>
        </p:nvSpPr>
        <p:spPr>
          <a:xfrm rot="3611869">
            <a:off x="4920796" y="4622369"/>
            <a:ext cx="223432" cy="373462"/>
          </a:xfrm>
          <a:prstGeom prst="downArrow">
            <a:avLst/>
          </a:prstGeom>
          <a:solidFill>
            <a:srgbClr val="A22243"/>
          </a:solidFill>
          <a:ln>
            <a:solidFill>
              <a:srgbClr val="A22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hacia abajo 17">
            <a:extLst>
              <a:ext uri="{FF2B5EF4-FFF2-40B4-BE49-F238E27FC236}">
                <a16:creationId xmlns:a16="http://schemas.microsoft.com/office/drawing/2014/main" id="{4AEBE6E7-D775-40F6-A517-745C85F2EB28}"/>
              </a:ext>
            </a:extLst>
          </p:cNvPr>
          <p:cNvSpPr/>
          <p:nvPr/>
        </p:nvSpPr>
        <p:spPr>
          <a:xfrm rot="17641311">
            <a:off x="7434416" y="4620843"/>
            <a:ext cx="223432" cy="373462"/>
          </a:xfrm>
          <a:prstGeom prst="downArrow">
            <a:avLst/>
          </a:prstGeom>
          <a:solidFill>
            <a:srgbClr val="A22243"/>
          </a:solidFill>
          <a:ln>
            <a:solidFill>
              <a:srgbClr val="A22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829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12" name="CuadroTexto 11">
            <a:extLst>
              <a:ext uri="{FF2B5EF4-FFF2-40B4-BE49-F238E27FC236}">
                <a16:creationId xmlns:a16="http://schemas.microsoft.com/office/drawing/2014/main" id="{704203CF-58BB-4A41-9177-9AFE529F4CF9}"/>
              </a:ext>
            </a:extLst>
          </p:cNvPr>
          <p:cNvSpPr txBox="1"/>
          <p:nvPr/>
        </p:nvSpPr>
        <p:spPr>
          <a:xfrm>
            <a:off x="1125343" y="1068860"/>
            <a:ext cx="9695283" cy="424732"/>
          </a:xfrm>
          <a:prstGeom prst="rect">
            <a:avLst/>
          </a:prstGeom>
        </p:spPr>
        <p:txBody>
          <a:bodyPr vert="horz" lIns="91440" tIns="45720" rIns="91440" bIns="45720" rtlCol="0" anchor="ctr">
            <a:noAutofit/>
          </a:bodyPr>
          <a:lstStyle>
            <a:defPPr>
              <a:defRPr lang="es-MX"/>
            </a:defPPr>
            <a:lvl1pPr algn="ctr">
              <a:lnSpc>
                <a:spcPct val="90000"/>
              </a:lnSpc>
              <a:spcBef>
                <a:spcPct val="0"/>
              </a:spcBef>
              <a:buNone/>
              <a:defRPr sz="2400" b="1">
                <a:solidFill>
                  <a:srgbClr val="A11D3F"/>
                </a:solidFill>
                <a:latin typeface="Montserrat" panose="00000500000000000000" pitchFamily="2" charset="0"/>
                <a:ea typeface="+mj-ea"/>
                <a:cs typeface="Times New Roman" panose="02020603050405020304" pitchFamily="18" charset="0"/>
              </a:defRPr>
            </a:lvl1pPr>
          </a:lstStyle>
          <a:p>
            <a:r>
              <a:rPr lang="es-MX" dirty="0"/>
              <a:t>¿Qué SÍ es y qué NO es Contraloría Social?</a:t>
            </a:r>
            <a:endParaRPr lang="en-US" dirty="0"/>
          </a:p>
        </p:txBody>
      </p:sp>
      <p:sp>
        <p:nvSpPr>
          <p:cNvPr id="16" name="object 18">
            <a:extLst>
              <a:ext uri="{FF2B5EF4-FFF2-40B4-BE49-F238E27FC236}">
                <a16:creationId xmlns:a16="http://schemas.microsoft.com/office/drawing/2014/main" id="{9E820B7D-44EA-47AE-A4CF-FC25A71D3A7F}"/>
              </a:ext>
            </a:extLst>
          </p:cNvPr>
          <p:cNvSpPr/>
          <p:nvPr/>
        </p:nvSpPr>
        <p:spPr>
          <a:xfrm>
            <a:off x="3644340" y="5282388"/>
            <a:ext cx="744395" cy="1159668"/>
          </a:xfrm>
          <a:prstGeom prst="rect">
            <a:avLst/>
          </a:prstGeom>
          <a:blipFill>
            <a:blip r:embed="rId2" cstate="print"/>
            <a:stretch>
              <a:fillRect/>
            </a:stretch>
          </a:blip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23438"/>
            <a:endParaRPr sz="1227">
              <a:solidFill>
                <a:prstClr val="black"/>
              </a:solidFill>
              <a:latin typeface="Calibri"/>
            </a:endParaRPr>
          </a:p>
        </p:txBody>
      </p:sp>
      <p:sp>
        <p:nvSpPr>
          <p:cNvPr id="17" name="object 19">
            <a:extLst>
              <a:ext uri="{FF2B5EF4-FFF2-40B4-BE49-F238E27FC236}">
                <a16:creationId xmlns:a16="http://schemas.microsoft.com/office/drawing/2014/main" id="{664520B4-B0B6-4D04-A712-FCB092EF4BCC}"/>
              </a:ext>
            </a:extLst>
          </p:cNvPr>
          <p:cNvSpPr/>
          <p:nvPr/>
        </p:nvSpPr>
        <p:spPr>
          <a:xfrm>
            <a:off x="3644340" y="5282388"/>
            <a:ext cx="744395" cy="1159668"/>
          </a:xfrm>
          <a:prstGeom prst="rect">
            <a:avLst/>
          </a:prstGeom>
          <a:blipFill>
            <a:blip r:embed="rId3" cstate="print"/>
            <a:stretch>
              <a:fillRect/>
            </a:stretch>
          </a:blip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23438"/>
            <a:endParaRPr sz="1227">
              <a:solidFill>
                <a:prstClr val="black"/>
              </a:solidFill>
              <a:latin typeface="Calibri"/>
            </a:endParaRPr>
          </a:p>
        </p:txBody>
      </p:sp>
      <p:graphicFrame>
        <p:nvGraphicFramePr>
          <p:cNvPr id="2" name="Diagrama 1"/>
          <p:cNvGraphicFramePr/>
          <p:nvPr>
            <p:extLst>
              <p:ext uri="{D42A27DB-BD31-4B8C-83A1-F6EECF244321}">
                <p14:modId xmlns:p14="http://schemas.microsoft.com/office/powerpoint/2010/main" val="2684448258"/>
              </p:ext>
            </p:extLst>
          </p:nvPr>
        </p:nvGraphicFramePr>
        <p:xfrm>
          <a:off x="336000" y="1493592"/>
          <a:ext cx="11520000" cy="540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47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B26F7-E8FB-436A-966C-20EFF3E8E322}"/>
              </a:ext>
            </a:extLst>
          </p:cNvPr>
          <p:cNvSpPr txBox="1"/>
          <p:nvPr/>
        </p:nvSpPr>
        <p:spPr>
          <a:xfrm>
            <a:off x="3882684" y="481817"/>
            <a:ext cx="4164036" cy="923330"/>
          </a:xfrm>
          <a:prstGeom prst="rect">
            <a:avLst/>
          </a:prstGeom>
          <a:noFill/>
        </p:spPr>
        <p:txBody>
          <a:bodyPr wrap="square" rtlCol="0">
            <a:spAutoFit/>
          </a:bodyPr>
          <a:lstStyle/>
          <a:p>
            <a:pPr algn="ctr"/>
            <a:r>
              <a:rPr lang="es-MX" b="1" dirty="0"/>
              <a:t>FUNCIONES DE LOS INTEGRANTES DEL CCS.</a:t>
            </a:r>
          </a:p>
          <a:p>
            <a:endParaRPr lang="es-MX" dirty="0"/>
          </a:p>
        </p:txBody>
      </p:sp>
      <p:graphicFrame>
        <p:nvGraphicFramePr>
          <p:cNvPr id="8" name="Tabla 4">
            <a:extLst>
              <a:ext uri="{FF2B5EF4-FFF2-40B4-BE49-F238E27FC236}">
                <a16:creationId xmlns:a16="http://schemas.microsoft.com/office/drawing/2014/main" id="{6D101691-E357-483A-8D00-582ED3CF6E58}"/>
              </a:ext>
            </a:extLst>
          </p:cNvPr>
          <p:cNvGraphicFramePr>
            <a:graphicFrameLocks noGrp="1"/>
          </p:cNvGraphicFramePr>
          <p:nvPr>
            <p:extLst>
              <p:ext uri="{D42A27DB-BD31-4B8C-83A1-F6EECF244321}">
                <p14:modId xmlns:p14="http://schemas.microsoft.com/office/powerpoint/2010/main" val="2166697780"/>
              </p:ext>
            </p:extLst>
          </p:nvPr>
        </p:nvGraphicFramePr>
        <p:xfrm>
          <a:off x="604912" y="1494426"/>
          <a:ext cx="10803986" cy="3386386"/>
        </p:xfrm>
        <a:graphic>
          <a:graphicData uri="http://schemas.openxmlformats.org/drawingml/2006/table">
            <a:tbl>
              <a:tblPr firstRow="1" firstCol="1" lastRow="1" lastCol="1" bandRow="1" bandCol="1">
                <a:tableStyleId>{616DA210-FB5B-4158-B5E0-FEB733F419BA}</a:tableStyleId>
              </a:tblPr>
              <a:tblGrid>
                <a:gridCol w="10803986">
                  <a:extLst>
                    <a:ext uri="{9D8B030D-6E8A-4147-A177-3AD203B41FA5}">
                      <a16:colId xmlns:a16="http://schemas.microsoft.com/office/drawing/2014/main" val="20000"/>
                    </a:ext>
                  </a:extLst>
                </a:gridCol>
              </a:tblGrid>
              <a:tr h="3386386">
                <a:tc>
                  <a:txBody>
                    <a:bodyPr/>
                    <a:lstStyle/>
                    <a:p>
                      <a:pPr algn="just">
                        <a:lnSpc>
                          <a:spcPct val="115000"/>
                        </a:lnSpc>
                        <a:spcAft>
                          <a:spcPts val="0"/>
                        </a:spcAft>
                      </a:pPr>
                      <a:r>
                        <a:rPr lang="es-MX" sz="1600" b="1" dirty="0">
                          <a:effectLst/>
                          <a:latin typeface="+mn-lt"/>
                        </a:rPr>
                        <a:t>Funciones: </a:t>
                      </a:r>
                      <a:r>
                        <a:rPr lang="es-MX" sz="1600" b="0" dirty="0">
                          <a:effectLst/>
                          <a:latin typeface="+mn-lt"/>
                        </a:rPr>
                        <a:t>El Comité tiene la encomienda de realizar las siguientes actividades: </a:t>
                      </a:r>
                    </a:p>
                    <a:p>
                      <a:pPr algn="just">
                        <a:lnSpc>
                          <a:spcPct val="115000"/>
                        </a:lnSpc>
                        <a:spcAft>
                          <a:spcPts val="0"/>
                        </a:spcAft>
                      </a:pPr>
                      <a:r>
                        <a:rPr lang="es-MX" sz="1600" b="0" dirty="0">
                          <a:effectLst/>
                          <a:latin typeface="+mn-lt"/>
                        </a:rPr>
                        <a:t> </a:t>
                      </a:r>
                    </a:p>
                    <a:p>
                      <a:pPr marL="285750" indent="-285750" algn="just">
                        <a:lnSpc>
                          <a:spcPct val="115000"/>
                        </a:lnSpc>
                        <a:spcAft>
                          <a:spcPts val="0"/>
                        </a:spcAft>
                        <a:buFont typeface="Wingdings" panose="05000000000000000000" pitchFamily="2" charset="2"/>
                        <a:buChar char="v"/>
                      </a:pPr>
                      <a:r>
                        <a:rPr lang="es-MX" sz="1600" b="0" dirty="0">
                          <a:effectLst/>
                          <a:latin typeface="+mn-lt"/>
                        </a:rPr>
                        <a:t>Solicitar la información pública relacionada con la operación del programa.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se difunda información suficiente, veraz y oportuna sobre la operación del programa federal.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el ejercicio de los recursos públicos para las obras, apoyos o servicios sea oportuno transparente y con apego a lo establecido en las reglas de operación.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se difunda el padrón de beneficiarios.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los beneficiarios del programa federal cumplan con los requisitos para tener ese carácter.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se cumpla con los periodos de ejecución de las obras o de la entrega de los apoyos o servicios. </a:t>
                      </a:r>
                    </a:p>
                    <a:p>
                      <a:pPr>
                        <a:lnSpc>
                          <a:spcPct val="115000"/>
                        </a:lnSpc>
                        <a:spcAft>
                          <a:spcPts val="0"/>
                        </a:spcAft>
                      </a:pPr>
                      <a:r>
                        <a:rPr lang="es-ES" sz="500" b="0" dirty="0">
                          <a:effectLst/>
                          <a:latin typeface="+mn-lt"/>
                        </a:rPr>
                        <a:t> </a:t>
                      </a:r>
                      <a:endParaRPr lang="es-MX" sz="400" b="0" dirty="0">
                        <a:effectLst/>
                        <a:latin typeface="+mn-lt"/>
                      </a:endParaRPr>
                    </a:p>
                    <a:p>
                      <a:pPr>
                        <a:lnSpc>
                          <a:spcPct val="115000"/>
                        </a:lnSpc>
                        <a:spcAft>
                          <a:spcPts val="0"/>
                        </a:spcAft>
                      </a:pPr>
                      <a:r>
                        <a:rPr lang="es-ES" sz="500" b="0" dirty="0">
                          <a:effectLst/>
                          <a:latin typeface="+mn-lt"/>
                        </a:rPr>
                        <a:t> </a:t>
                      </a:r>
                      <a:endParaRPr lang="es-MX" sz="400" b="0" dirty="0">
                        <a:effectLst/>
                        <a:latin typeface="+mn-lt"/>
                        <a:ea typeface="Calibri" panose="020F0502020204030204" pitchFamily="34" charset="0"/>
                        <a:cs typeface="Times New Roman" panose="02020603050405020304" pitchFamily="18" charset="0"/>
                      </a:endParaRPr>
                    </a:p>
                  </a:txBody>
                  <a:tcPr marL="27171" marR="27171"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830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4">
            <a:extLst>
              <a:ext uri="{FF2B5EF4-FFF2-40B4-BE49-F238E27FC236}">
                <a16:creationId xmlns:a16="http://schemas.microsoft.com/office/drawing/2014/main" id="{6D101691-E357-483A-8D00-582ED3CF6E58}"/>
              </a:ext>
            </a:extLst>
          </p:cNvPr>
          <p:cNvGraphicFramePr>
            <a:graphicFrameLocks noGrp="1"/>
          </p:cNvGraphicFramePr>
          <p:nvPr>
            <p:extLst>
              <p:ext uri="{D42A27DB-BD31-4B8C-83A1-F6EECF244321}">
                <p14:modId xmlns:p14="http://schemas.microsoft.com/office/powerpoint/2010/main" val="224620876"/>
              </p:ext>
            </p:extLst>
          </p:nvPr>
        </p:nvGraphicFramePr>
        <p:xfrm>
          <a:off x="694007" y="1578832"/>
          <a:ext cx="10803986" cy="3921636"/>
        </p:xfrm>
        <a:graphic>
          <a:graphicData uri="http://schemas.openxmlformats.org/drawingml/2006/table">
            <a:tbl>
              <a:tblPr firstRow="1" firstCol="1" lastRow="1" lastCol="1" bandRow="1" bandCol="1">
                <a:tableStyleId>{616DA210-FB5B-4158-B5E0-FEB733F419BA}</a:tableStyleId>
              </a:tblPr>
              <a:tblGrid>
                <a:gridCol w="10803986">
                  <a:extLst>
                    <a:ext uri="{9D8B030D-6E8A-4147-A177-3AD203B41FA5}">
                      <a16:colId xmlns:a16="http://schemas.microsoft.com/office/drawing/2014/main" val="20000"/>
                    </a:ext>
                  </a:extLst>
                </a:gridCol>
              </a:tblGrid>
              <a:tr h="3921636">
                <a:tc>
                  <a:txBody>
                    <a:bodyPr/>
                    <a:lstStyle/>
                    <a:p>
                      <a:pPr algn="just">
                        <a:lnSpc>
                          <a:spcPct val="115000"/>
                        </a:lnSpc>
                        <a:spcAft>
                          <a:spcPts val="0"/>
                        </a:spcAft>
                      </a:pPr>
                      <a:r>
                        <a:rPr lang="es-MX" sz="800" dirty="0">
                          <a:effectLst/>
                        </a:rPr>
                        <a:t>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exista documentación comprobatoria del ejercicio de los recursos públicos y de la entrega de las obras, apoyos o servicios.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el programa federal no se utilice con fines políticos, electorales, de lucro u otros distintos al objeto del programa federal.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el programa federal no sea aplicado afectando la igualdad entre mujeres y hombres. </a:t>
                      </a:r>
                    </a:p>
                    <a:p>
                      <a:pPr marL="285750" indent="-285750" algn="just">
                        <a:lnSpc>
                          <a:spcPct val="115000"/>
                        </a:lnSpc>
                        <a:spcAft>
                          <a:spcPts val="0"/>
                        </a:spcAft>
                        <a:buFont typeface="Wingdings" panose="05000000000000000000" pitchFamily="2" charset="2"/>
                        <a:buChar char="v"/>
                      </a:pPr>
                      <a:r>
                        <a:rPr lang="es-MX" sz="1600" b="0" dirty="0">
                          <a:effectLst/>
                          <a:latin typeface="+mn-lt"/>
                        </a:rPr>
                        <a:t>Vigilar que las autoridades competentes den atención a las quejas y denuncias relacionadas con el programa federal. </a:t>
                      </a:r>
                    </a:p>
                    <a:p>
                      <a:pPr marL="285750" indent="-285750" algn="just">
                        <a:lnSpc>
                          <a:spcPct val="115000"/>
                        </a:lnSpc>
                        <a:spcAft>
                          <a:spcPts val="0"/>
                        </a:spcAft>
                        <a:buFont typeface="Wingdings" panose="05000000000000000000" pitchFamily="2" charset="2"/>
                        <a:buChar char="v"/>
                      </a:pPr>
                      <a:r>
                        <a:rPr lang="es-MX" sz="1600" b="0" dirty="0">
                          <a:effectLst/>
                          <a:latin typeface="+mn-lt"/>
                        </a:rPr>
                        <a:t>Registrar en los informes los resultados de las actividades de contraloría social realizadas, así como dar seguimiento, en su caso, a los mismos (antes cédulas). </a:t>
                      </a:r>
                    </a:p>
                    <a:p>
                      <a:pPr marL="285750" indent="-285750" algn="just">
                        <a:lnSpc>
                          <a:spcPct val="115000"/>
                        </a:lnSpc>
                        <a:spcAft>
                          <a:spcPts val="0"/>
                        </a:spcAft>
                        <a:buFont typeface="Wingdings" panose="05000000000000000000" pitchFamily="2" charset="2"/>
                        <a:buChar char="v"/>
                      </a:pPr>
                      <a:r>
                        <a:rPr lang="es-MX" sz="1600" b="0" dirty="0">
                          <a:effectLst/>
                          <a:latin typeface="+mn-lt"/>
                        </a:rPr>
                        <a:t>Recibir las quejas y denuncias sobre la aplicación y ejecución de los programas federales. </a:t>
                      </a:r>
                    </a:p>
                    <a:p>
                      <a:pPr marL="285750" indent="-285750" algn="just">
                        <a:lnSpc>
                          <a:spcPct val="115000"/>
                        </a:lnSpc>
                        <a:spcAft>
                          <a:spcPts val="0"/>
                        </a:spcAft>
                        <a:buFont typeface="Wingdings" panose="05000000000000000000" pitchFamily="2" charset="2"/>
                        <a:buChar char="v"/>
                      </a:pPr>
                      <a:r>
                        <a:rPr lang="es-MX" sz="1600" b="0" dirty="0">
                          <a:effectLst/>
                          <a:latin typeface="+mn-lt"/>
                        </a:rPr>
                        <a:t>Recibir las quejas y denuncias que puedan dar lugar al financiamiento de responsabilidades administrativas, civiles o penales relacionadas con los programas federales, así como turnarlas a las autoridades competentes para su atención. </a:t>
                      </a:r>
                    </a:p>
                  </a:txBody>
                  <a:tcPr marL="27171" marR="27171" marT="0" marB="0"/>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CE0B3DF-5D3B-4295-A1C8-7521F844162E}"/>
              </a:ext>
            </a:extLst>
          </p:cNvPr>
          <p:cNvSpPr txBox="1"/>
          <p:nvPr/>
        </p:nvSpPr>
        <p:spPr>
          <a:xfrm>
            <a:off x="4013982" y="434202"/>
            <a:ext cx="4164036" cy="923330"/>
          </a:xfrm>
          <a:prstGeom prst="rect">
            <a:avLst/>
          </a:prstGeom>
          <a:noFill/>
        </p:spPr>
        <p:txBody>
          <a:bodyPr wrap="square" rtlCol="0">
            <a:spAutoFit/>
          </a:bodyPr>
          <a:lstStyle/>
          <a:p>
            <a:pPr algn="ctr"/>
            <a:r>
              <a:rPr lang="es-MX" b="1" dirty="0"/>
              <a:t>FUNCIONES DE LOS INTEGRANTES DEL CCS.</a:t>
            </a:r>
          </a:p>
          <a:p>
            <a:endParaRPr lang="es-MX" dirty="0"/>
          </a:p>
        </p:txBody>
      </p:sp>
    </p:spTree>
    <p:extLst>
      <p:ext uri="{BB962C8B-B14F-4D97-AF65-F5344CB8AC3E}">
        <p14:creationId xmlns:p14="http://schemas.microsoft.com/office/powerpoint/2010/main" val="159244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AC44-A892-4836-9071-AA6D1740749A}"/>
              </a:ext>
            </a:extLst>
          </p:cNvPr>
          <p:cNvSpPr>
            <a:spLocks noGrp="1"/>
          </p:cNvSpPr>
          <p:nvPr>
            <p:ph type="title"/>
          </p:nvPr>
        </p:nvSpPr>
        <p:spPr>
          <a:xfrm>
            <a:off x="838200" y="365129"/>
            <a:ext cx="10515600" cy="1246105"/>
          </a:xfrm>
        </p:spPr>
        <p:txBody>
          <a:bodyPr>
            <a:normAutofit/>
          </a:bodyPr>
          <a:lstStyle/>
          <a:p>
            <a:pPr algn="ctr"/>
            <a:r>
              <a:rPr lang="es-MX" sz="4000" dirty="0"/>
              <a:t>Beneficiarios del programa</a:t>
            </a:r>
            <a:br>
              <a:rPr lang="es-MX" dirty="0"/>
            </a:br>
            <a:endParaRPr lang="es-MX" dirty="0"/>
          </a:p>
        </p:txBody>
      </p:sp>
      <p:sp>
        <p:nvSpPr>
          <p:cNvPr id="4" name="Slide Number Placeholder 3">
            <a:extLst>
              <a:ext uri="{FF2B5EF4-FFF2-40B4-BE49-F238E27FC236}">
                <a16:creationId xmlns:a16="http://schemas.microsoft.com/office/drawing/2014/main" id="{B3035C99-9496-4368-A4FC-3B6BF43E3C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
        <p:nvSpPr>
          <p:cNvPr id="5" name="TextBox 4">
            <a:extLst>
              <a:ext uri="{FF2B5EF4-FFF2-40B4-BE49-F238E27FC236}">
                <a16:creationId xmlns:a16="http://schemas.microsoft.com/office/drawing/2014/main" id="{1A721BBA-0941-41FE-ACA0-8E01328E7831}"/>
              </a:ext>
            </a:extLst>
          </p:cNvPr>
          <p:cNvSpPr txBox="1"/>
          <p:nvPr/>
        </p:nvSpPr>
        <p:spPr>
          <a:xfrm>
            <a:off x="431409" y="2011680"/>
            <a:ext cx="4881489" cy="2031325"/>
          </a:xfrm>
          <a:prstGeom prst="rect">
            <a:avLst/>
          </a:prstGeom>
          <a:noFill/>
        </p:spPr>
        <p:txBody>
          <a:bodyPr wrap="square" rtlCol="0">
            <a:spAutoFit/>
          </a:bodyPr>
          <a:lstStyle/>
          <a:p>
            <a:pPr algn="ctr"/>
            <a:r>
              <a:rPr lang="es-MX" dirty="0"/>
              <a:t>La población objetivo la conforman 180 IES, 118 UUTT y 62 UUPP, que son las que cumplieron los requisitos de las Reglas de Operación del Programa (ROP), publicadas en el Diario Oficial del 27 de diciembre de 2018. 	</a:t>
            </a:r>
          </a:p>
          <a:p>
            <a:endParaRPr lang="es-MX" dirty="0"/>
          </a:p>
        </p:txBody>
      </p:sp>
      <p:sp>
        <p:nvSpPr>
          <p:cNvPr id="6" name="TextBox 5">
            <a:extLst>
              <a:ext uri="{FF2B5EF4-FFF2-40B4-BE49-F238E27FC236}">
                <a16:creationId xmlns:a16="http://schemas.microsoft.com/office/drawing/2014/main" id="{EEC75CB8-3A22-4EDB-9B03-47D57BD6BA52}"/>
              </a:ext>
            </a:extLst>
          </p:cNvPr>
          <p:cNvSpPr txBox="1"/>
          <p:nvPr/>
        </p:nvSpPr>
        <p:spPr>
          <a:xfrm>
            <a:off x="6781800" y="1954512"/>
            <a:ext cx="4881489" cy="1754326"/>
          </a:xfrm>
          <a:prstGeom prst="rect">
            <a:avLst/>
          </a:prstGeom>
          <a:noFill/>
        </p:spPr>
        <p:txBody>
          <a:bodyPr wrap="square" rtlCol="0">
            <a:spAutoFit/>
          </a:bodyPr>
          <a:lstStyle/>
          <a:p>
            <a:pPr algn="ctr"/>
            <a:r>
              <a:rPr lang="es-MX"/>
              <a:t>Las UUTT y UUPP con evaluación favorable y que cumplieron con las obligaciones establecidas en las ROP vigentes, solamente fueron 90 UUTT y UUPP, siendo 57 UUTT y 33 UUPP. 	</a:t>
            </a:r>
          </a:p>
          <a:p>
            <a:pPr algn="ctr"/>
            <a:endParaRPr lang="es-MX" dirty="0"/>
          </a:p>
        </p:txBody>
      </p:sp>
      <p:sp>
        <p:nvSpPr>
          <p:cNvPr id="7" name="TextBox 6">
            <a:extLst>
              <a:ext uri="{FF2B5EF4-FFF2-40B4-BE49-F238E27FC236}">
                <a16:creationId xmlns:a16="http://schemas.microsoft.com/office/drawing/2014/main" id="{B778C6F4-EF92-4C39-A168-B1DA72F9820D}"/>
              </a:ext>
            </a:extLst>
          </p:cNvPr>
          <p:cNvSpPr txBox="1"/>
          <p:nvPr/>
        </p:nvSpPr>
        <p:spPr>
          <a:xfrm>
            <a:off x="4344865" y="4443451"/>
            <a:ext cx="3742006" cy="1477328"/>
          </a:xfrm>
          <a:prstGeom prst="rect">
            <a:avLst/>
          </a:prstGeom>
          <a:noFill/>
        </p:spPr>
        <p:txBody>
          <a:bodyPr wrap="square" rtlCol="0">
            <a:spAutoFit/>
          </a:bodyPr>
          <a:lstStyle/>
          <a:p>
            <a:pPr algn="ctr"/>
            <a:r>
              <a:rPr lang="es-MX" dirty="0"/>
              <a:t>Docentes y cuerpos académicos de las Instancias Ejecutoras (IES), que resultaron apoyadas a través del PRODEP. 	</a:t>
            </a:r>
          </a:p>
          <a:p>
            <a:endParaRPr lang="es-MX" dirty="0"/>
          </a:p>
        </p:txBody>
      </p:sp>
      <p:sp>
        <p:nvSpPr>
          <p:cNvPr id="8" name="Rectangle 7">
            <a:extLst>
              <a:ext uri="{FF2B5EF4-FFF2-40B4-BE49-F238E27FC236}">
                <a16:creationId xmlns:a16="http://schemas.microsoft.com/office/drawing/2014/main" id="{FE86B486-3BEC-4196-AA0D-82136E0AAA21}"/>
              </a:ext>
            </a:extLst>
          </p:cNvPr>
          <p:cNvSpPr/>
          <p:nvPr/>
        </p:nvSpPr>
        <p:spPr>
          <a:xfrm>
            <a:off x="1416147" y="1216827"/>
            <a:ext cx="2114844" cy="1077218"/>
          </a:xfrm>
          <a:prstGeom prst="rect">
            <a:avLst/>
          </a:prstGeom>
        </p:spPr>
        <p:txBody>
          <a:bodyPr wrap="square">
            <a:spAutoFit/>
          </a:bodyPr>
          <a:lstStyle/>
          <a:p>
            <a:endParaRPr lang="es-MX" sz="2800" dirty="0">
              <a:latin typeface="Calibri" panose="020F0502020204030204" pitchFamily="34" charset="0"/>
            </a:endParaRPr>
          </a:p>
          <a:p>
            <a:r>
              <a:rPr lang="es-MX" b="1" dirty="0">
                <a:solidFill>
                  <a:srgbClr val="000000"/>
                </a:solidFill>
                <a:latin typeface="Calibri" panose="020F0502020204030204" pitchFamily="34" charset="0"/>
              </a:rPr>
              <a:t>Población objetivo. </a:t>
            </a:r>
            <a:endParaRPr lang="es-MX" dirty="0">
              <a:solidFill>
                <a:srgbClr val="000000"/>
              </a:solidFill>
              <a:latin typeface="Calibri" panose="020F0502020204030204" pitchFamily="34" charset="0"/>
            </a:endParaRPr>
          </a:p>
          <a:p>
            <a:r>
              <a:rPr lang="es-MX" dirty="0">
                <a:solidFill>
                  <a:srgbClr val="000000"/>
                </a:solidFill>
                <a:latin typeface="Calibri" panose="020F0502020204030204" pitchFamily="34" charset="0"/>
              </a:rPr>
              <a:t>	</a:t>
            </a:r>
          </a:p>
        </p:txBody>
      </p:sp>
      <p:sp>
        <p:nvSpPr>
          <p:cNvPr id="9" name="Rectangle 8">
            <a:extLst>
              <a:ext uri="{FF2B5EF4-FFF2-40B4-BE49-F238E27FC236}">
                <a16:creationId xmlns:a16="http://schemas.microsoft.com/office/drawing/2014/main" id="{27DF900D-9481-4281-9BED-E4A5343C1C58}"/>
              </a:ext>
            </a:extLst>
          </p:cNvPr>
          <p:cNvSpPr/>
          <p:nvPr/>
        </p:nvSpPr>
        <p:spPr>
          <a:xfrm>
            <a:off x="4061460" y="3710012"/>
            <a:ext cx="4308817" cy="923330"/>
          </a:xfrm>
          <a:prstGeom prst="rect">
            <a:avLst/>
          </a:prstGeom>
        </p:spPr>
        <p:txBody>
          <a:bodyPr wrap="square">
            <a:spAutoFit/>
          </a:bodyPr>
          <a:lstStyle/>
          <a:p>
            <a:endParaRPr lang="es-MX" dirty="0"/>
          </a:p>
          <a:p>
            <a:r>
              <a:rPr lang="es-MX" b="1" dirty="0"/>
              <a:t>Beneficiarios de la Contraloría Social. </a:t>
            </a:r>
            <a:endParaRPr lang="es-MX" dirty="0"/>
          </a:p>
          <a:p>
            <a:r>
              <a:rPr lang="es-MX" dirty="0"/>
              <a:t>	</a:t>
            </a:r>
          </a:p>
        </p:txBody>
      </p:sp>
      <p:sp>
        <p:nvSpPr>
          <p:cNvPr id="11" name="Rectangle 10">
            <a:extLst>
              <a:ext uri="{FF2B5EF4-FFF2-40B4-BE49-F238E27FC236}">
                <a16:creationId xmlns:a16="http://schemas.microsoft.com/office/drawing/2014/main" id="{EFB8F33A-0707-41A3-A275-4E740F64A663}"/>
              </a:ext>
            </a:extLst>
          </p:cNvPr>
          <p:cNvSpPr/>
          <p:nvPr/>
        </p:nvSpPr>
        <p:spPr>
          <a:xfrm>
            <a:off x="8855612" y="1072625"/>
            <a:ext cx="1441939" cy="1077218"/>
          </a:xfrm>
          <a:prstGeom prst="rect">
            <a:avLst/>
          </a:prstGeom>
        </p:spPr>
        <p:txBody>
          <a:bodyPr wrap="square">
            <a:spAutoFit/>
          </a:bodyPr>
          <a:lstStyle/>
          <a:p>
            <a:endParaRPr lang="es-MX" sz="2800" dirty="0">
              <a:latin typeface="Calibri" panose="020F0502020204030204" pitchFamily="34" charset="0"/>
            </a:endParaRPr>
          </a:p>
          <a:p>
            <a:r>
              <a:rPr lang="es-MX" b="1" dirty="0">
                <a:solidFill>
                  <a:srgbClr val="000000"/>
                </a:solidFill>
                <a:latin typeface="Calibri" panose="020F0502020204030204" pitchFamily="34" charset="0"/>
              </a:rPr>
              <a:t>Beneficiarias </a:t>
            </a:r>
            <a:endParaRPr lang="es-MX" dirty="0">
              <a:solidFill>
                <a:srgbClr val="000000"/>
              </a:solidFill>
              <a:latin typeface="Calibri" panose="020F0502020204030204" pitchFamily="34" charset="0"/>
            </a:endParaRPr>
          </a:p>
          <a:p>
            <a:r>
              <a:rPr lang="es-MX"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59502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31D7-75CF-4A2A-BC01-A08B9384E0DD}"/>
              </a:ext>
            </a:extLst>
          </p:cNvPr>
          <p:cNvSpPr>
            <a:spLocks noGrp="1"/>
          </p:cNvSpPr>
          <p:nvPr>
            <p:ph type="title"/>
          </p:nvPr>
        </p:nvSpPr>
        <p:spPr/>
        <p:txBody>
          <a:bodyPr/>
          <a:lstStyle/>
          <a:p>
            <a:endParaRPr lang="es-MX"/>
          </a:p>
        </p:txBody>
      </p:sp>
      <p:sp>
        <p:nvSpPr>
          <p:cNvPr id="3" name="Text Placeholder 2">
            <a:extLst>
              <a:ext uri="{FF2B5EF4-FFF2-40B4-BE49-F238E27FC236}">
                <a16:creationId xmlns:a16="http://schemas.microsoft.com/office/drawing/2014/main" id="{0E6B66DD-6D00-4D3C-AD79-0C9EB4ABF514}"/>
              </a:ext>
            </a:extLst>
          </p:cNvPr>
          <p:cNvSpPr>
            <a:spLocks noGrp="1"/>
          </p:cNvSpPr>
          <p:nvPr>
            <p:ph type="body" idx="1"/>
          </p:nvPr>
        </p:nvSpPr>
        <p:spPr/>
        <p:txBody>
          <a:bodyPr/>
          <a:lstStyle/>
          <a:p>
            <a:endParaRPr lang="es-MX"/>
          </a:p>
        </p:txBody>
      </p:sp>
      <p:sp>
        <p:nvSpPr>
          <p:cNvPr id="4" name="Slide Number Placeholder 3">
            <a:extLst>
              <a:ext uri="{FF2B5EF4-FFF2-40B4-BE49-F238E27FC236}">
                <a16:creationId xmlns:a16="http://schemas.microsoft.com/office/drawing/2014/main" id="{121D7825-7C82-43B8-9F1D-2AF03A0F04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pic>
        <p:nvPicPr>
          <p:cNvPr id="5" name="Picture 4">
            <a:extLst>
              <a:ext uri="{FF2B5EF4-FFF2-40B4-BE49-F238E27FC236}">
                <a16:creationId xmlns:a16="http://schemas.microsoft.com/office/drawing/2014/main" id="{FB384798-8516-48C8-A269-44F1BD14492E}"/>
              </a:ext>
            </a:extLst>
          </p:cNvPr>
          <p:cNvPicPr>
            <a:picLocks noChangeAspect="1"/>
          </p:cNvPicPr>
          <p:nvPr/>
        </p:nvPicPr>
        <p:blipFill rotWithShape="1">
          <a:blip r:embed="rId2"/>
          <a:srcRect l="4927" r="4674"/>
          <a:stretch/>
        </p:blipFill>
        <p:spPr>
          <a:xfrm>
            <a:off x="211014" y="135425"/>
            <a:ext cx="5591446" cy="6586054"/>
          </a:xfrm>
          <a:prstGeom prst="rect">
            <a:avLst/>
          </a:prstGeom>
        </p:spPr>
      </p:pic>
      <p:pic>
        <p:nvPicPr>
          <p:cNvPr id="6" name="Picture 5">
            <a:extLst>
              <a:ext uri="{FF2B5EF4-FFF2-40B4-BE49-F238E27FC236}">
                <a16:creationId xmlns:a16="http://schemas.microsoft.com/office/drawing/2014/main" id="{74D087B6-3F4D-4F97-9132-C09D16C21136}"/>
              </a:ext>
            </a:extLst>
          </p:cNvPr>
          <p:cNvPicPr>
            <a:picLocks noChangeAspect="1"/>
          </p:cNvPicPr>
          <p:nvPr/>
        </p:nvPicPr>
        <p:blipFill>
          <a:blip r:embed="rId3"/>
          <a:stretch>
            <a:fillRect/>
          </a:stretch>
        </p:blipFill>
        <p:spPr>
          <a:xfrm>
            <a:off x="6372666" y="24166"/>
            <a:ext cx="5608320" cy="6697313"/>
          </a:xfrm>
          <a:prstGeom prst="rect">
            <a:avLst/>
          </a:prstGeom>
        </p:spPr>
      </p:pic>
    </p:spTree>
    <p:extLst>
      <p:ext uri="{BB962C8B-B14F-4D97-AF65-F5344CB8AC3E}">
        <p14:creationId xmlns:p14="http://schemas.microsoft.com/office/powerpoint/2010/main" val="1007788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1D7825-7C82-43B8-9F1D-2AF03A0F04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pic>
        <p:nvPicPr>
          <p:cNvPr id="7" name="Picture 6">
            <a:extLst>
              <a:ext uri="{FF2B5EF4-FFF2-40B4-BE49-F238E27FC236}">
                <a16:creationId xmlns:a16="http://schemas.microsoft.com/office/drawing/2014/main" id="{A384B76C-57D4-4A0E-9ADC-553DAFD51669}"/>
              </a:ext>
            </a:extLst>
          </p:cNvPr>
          <p:cNvPicPr>
            <a:picLocks noChangeAspect="1"/>
          </p:cNvPicPr>
          <p:nvPr/>
        </p:nvPicPr>
        <p:blipFill>
          <a:blip r:embed="rId2"/>
          <a:stretch>
            <a:fillRect/>
          </a:stretch>
        </p:blipFill>
        <p:spPr>
          <a:xfrm>
            <a:off x="171966" y="94174"/>
            <a:ext cx="4990068" cy="6669652"/>
          </a:xfrm>
          <a:prstGeom prst="rect">
            <a:avLst/>
          </a:prstGeom>
        </p:spPr>
      </p:pic>
      <p:pic>
        <p:nvPicPr>
          <p:cNvPr id="8" name="Picture 7">
            <a:extLst>
              <a:ext uri="{FF2B5EF4-FFF2-40B4-BE49-F238E27FC236}">
                <a16:creationId xmlns:a16="http://schemas.microsoft.com/office/drawing/2014/main" id="{E139CEAF-5F15-4C12-A6D5-EEA4BDFBAB61}"/>
              </a:ext>
            </a:extLst>
          </p:cNvPr>
          <p:cNvPicPr>
            <a:picLocks noChangeAspect="1"/>
          </p:cNvPicPr>
          <p:nvPr/>
        </p:nvPicPr>
        <p:blipFill rotWithShape="1">
          <a:blip r:embed="rId3"/>
          <a:srcRect b="93497"/>
          <a:stretch/>
        </p:blipFill>
        <p:spPr>
          <a:xfrm>
            <a:off x="6200774" y="1519312"/>
            <a:ext cx="5088015" cy="312314"/>
          </a:xfrm>
          <a:prstGeom prst="rect">
            <a:avLst/>
          </a:prstGeom>
        </p:spPr>
      </p:pic>
      <p:pic>
        <p:nvPicPr>
          <p:cNvPr id="9" name="Picture 8">
            <a:extLst>
              <a:ext uri="{FF2B5EF4-FFF2-40B4-BE49-F238E27FC236}">
                <a16:creationId xmlns:a16="http://schemas.microsoft.com/office/drawing/2014/main" id="{A39C0752-6E0A-4BD3-8EEF-9DD9A41E2622}"/>
              </a:ext>
            </a:extLst>
          </p:cNvPr>
          <p:cNvPicPr>
            <a:picLocks noChangeAspect="1"/>
          </p:cNvPicPr>
          <p:nvPr/>
        </p:nvPicPr>
        <p:blipFill rotWithShape="1">
          <a:blip r:embed="rId3"/>
          <a:srcRect t="70642"/>
          <a:stretch/>
        </p:blipFill>
        <p:spPr>
          <a:xfrm>
            <a:off x="6200774" y="1825626"/>
            <a:ext cx="5088015" cy="1409944"/>
          </a:xfrm>
          <a:prstGeom prst="rect">
            <a:avLst/>
          </a:prstGeom>
        </p:spPr>
      </p:pic>
      <p:sp>
        <p:nvSpPr>
          <p:cNvPr id="10" name="TextBox 9">
            <a:extLst>
              <a:ext uri="{FF2B5EF4-FFF2-40B4-BE49-F238E27FC236}">
                <a16:creationId xmlns:a16="http://schemas.microsoft.com/office/drawing/2014/main" id="{F0E0AA4D-7A7D-49FC-8F34-4C1D1F910EE3}"/>
              </a:ext>
            </a:extLst>
          </p:cNvPr>
          <p:cNvSpPr txBox="1"/>
          <p:nvPr/>
        </p:nvSpPr>
        <p:spPr>
          <a:xfrm>
            <a:off x="230981" y="5444340"/>
            <a:ext cx="4872037" cy="1249146"/>
          </a:xfrm>
          <a:prstGeom prst="rect">
            <a:avLst/>
          </a:prstGeom>
          <a:noFill/>
          <a:ln>
            <a:solidFill>
              <a:srgbClr val="FF0000"/>
            </a:solidFill>
            <a:prstDash val="dash"/>
          </a:ln>
        </p:spPr>
        <p:txBody>
          <a:bodyPr wrap="square" rtlCol="0">
            <a:spAutoFit/>
          </a:bodyPr>
          <a:lstStyle/>
          <a:p>
            <a:endParaRPr lang="es-MX" dirty="0"/>
          </a:p>
        </p:txBody>
      </p:sp>
      <p:sp>
        <p:nvSpPr>
          <p:cNvPr id="12" name="Rectangle 11">
            <a:extLst>
              <a:ext uri="{FF2B5EF4-FFF2-40B4-BE49-F238E27FC236}">
                <a16:creationId xmlns:a16="http://schemas.microsoft.com/office/drawing/2014/main" id="{BCA887BE-3350-44A6-8DE0-C30B82A6E876}"/>
              </a:ext>
            </a:extLst>
          </p:cNvPr>
          <p:cNvSpPr/>
          <p:nvPr/>
        </p:nvSpPr>
        <p:spPr>
          <a:xfrm>
            <a:off x="1907274" y="6501103"/>
            <a:ext cx="3195744" cy="262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7127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2FF70F-130C-453A-864C-45DA1D9FAF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graphicFrame>
        <p:nvGraphicFramePr>
          <p:cNvPr id="5" name="Table 4">
            <a:extLst>
              <a:ext uri="{FF2B5EF4-FFF2-40B4-BE49-F238E27FC236}">
                <a16:creationId xmlns:a16="http://schemas.microsoft.com/office/drawing/2014/main" id="{3351157E-0BE0-4438-BAE9-B107E8C28541}"/>
              </a:ext>
            </a:extLst>
          </p:cNvPr>
          <p:cNvGraphicFramePr>
            <a:graphicFrameLocks noGrp="1"/>
          </p:cNvGraphicFramePr>
          <p:nvPr>
            <p:extLst>
              <p:ext uri="{D42A27DB-BD31-4B8C-83A1-F6EECF244321}">
                <p14:modId xmlns:p14="http://schemas.microsoft.com/office/powerpoint/2010/main" val="280846713"/>
              </p:ext>
            </p:extLst>
          </p:nvPr>
        </p:nvGraphicFramePr>
        <p:xfrm>
          <a:off x="264941" y="1179735"/>
          <a:ext cx="11662117" cy="4498530"/>
        </p:xfrm>
        <a:graphic>
          <a:graphicData uri="http://schemas.openxmlformats.org/drawingml/2006/table">
            <a:tbl>
              <a:tblPr>
                <a:tableStyleId>{5DA37D80-6434-44D0-A028-1B22A696006F}</a:tableStyleId>
              </a:tblPr>
              <a:tblGrid>
                <a:gridCol w="1460450">
                  <a:extLst>
                    <a:ext uri="{9D8B030D-6E8A-4147-A177-3AD203B41FA5}">
                      <a16:colId xmlns:a16="http://schemas.microsoft.com/office/drawing/2014/main" val="3131453094"/>
                    </a:ext>
                  </a:extLst>
                </a:gridCol>
                <a:gridCol w="10201667">
                  <a:extLst>
                    <a:ext uri="{9D8B030D-6E8A-4147-A177-3AD203B41FA5}">
                      <a16:colId xmlns:a16="http://schemas.microsoft.com/office/drawing/2014/main" val="3679986313"/>
                    </a:ext>
                  </a:extLst>
                </a:gridCol>
              </a:tblGrid>
              <a:tr h="794545">
                <a:tc>
                  <a:txBody>
                    <a:bodyPr/>
                    <a:lstStyle/>
                    <a:p>
                      <a:pPr algn="l" fontAlgn="ctr"/>
                      <a:r>
                        <a:rPr lang="es-MX" sz="1800" b="1" u="none" strike="noStrike" dirty="0">
                          <a:effectLst/>
                          <a:latin typeface="+mn-lt"/>
                        </a:rPr>
                        <a:t>Objetivo General:</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latin typeface="+mn-lt"/>
                        </a:rPr>
                        <a:t>Conocer las disposiciones en materia de promoción de contraloría social, con el propósito de que los beneficiarios o integrantes del Comité de Contraloría Social realicen el seguimiento, supervisión y vigilancia de la aplicación de los recursos públicos federales.</a:t>
                      </a:r>
                      <a:endParaRPr lang="es-MX" sz="18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3041746939"/>
                  </a:ext>
                </a:extLst>
              </a:tr>
              <a:tr h="794545">
                <a:tc>
                  <a:txBody>
                    <a:bodyPr/>
                    <a:lstStyle/>
                    <a:p>
                      <a:pPr algn="l" fontAlgn="ctr"/>
                      <a:r>
                        <a:rPr lang="es-MX" sz="1800" b="1" u="none" strike="noStrike" dirty="0">
                          <a:effectLst/>
                          <a:latin typeface="+mn-lt"/>
                        </a:rPr>
                        <a:t>Objetivos Específico</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latin typeface="+mn-lt"/>
                        </a:rPr>
                        <a:t>Brindar las herramientas necesarias para que los beneficiarios o integrantes del Comité de Contraloría Social en las instancias ejecutoras del programa federal apliquen las estrategias de contraloría social, usen los documentos y promuevan dicha actividad.</a:t>
                      </a:r>
                      <a:endParaRPr lang="es-MX" sz="18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4221769494"/>
                  </a:ext>
                </a:extLst>
              </a:tr>
              <a:tr h="270909">
                <a:tc>
                  <a:txBody>
                    <a:bodyPr/>
                    <a:lstStyle/>
                    <a:p>
                      <a:pPr algn="l" fontAlgn="ctr"/>
                      <a:r>
                        <a:rPr lang="es-MX" sz="1800" b="1" u="none" strike="noStrike" dirty="0">
                          <a:effectLst/>
                          <a:latin typeface="+mn-lt"/>
                        </a:rPr>
                        <a:t>Dirigido a:</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latin typeface="+mn-lt"/>
                        </a:rPr>
                        <a:t>Integrantes de los Comités de Contraloría Social o beneficiarios.</a:t>
                      </a:r>
                      <a:endParaRPr lang="es-MX" sz="18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429084941"/>
                  </a:ext>
                </a:extLst>
              </a:tr>
              <a:tr h="2549715">
                <a:tc>
                  <a:txBody>
                    <a:bodyPr/>
                    <a:lstStyle/>
                    <a:p>
                      <a:pPr algn="l" fontAlgn="ctr"/>
                      <a:r>
                        <a:rPr lang="es-MX" sz="1800" b="1" u="none" strike="noStrike" dirty="0">
                          <a:effectLst/>
                          <a:latin typeface="+mn-lt"/>
                        </a:rPr>
                        <a:t>Contenido temático:</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342900" indent="-342900" algn="l" fontAlgn="ctr">
                        <a:buAutoNum type="arabicPeriod"/>
                      </a:pPr>
                      <a:r>
                        <a:rPr lang="es-MX" sz="1800" u="none" strike="noStrike" dirty="0">
                          <a:effectLst/>
                          <a:latin typeface="+mn-lt"/>
                        </a:rPr>
                        <a:t>Inducción a la Contraloría Social </a:t>
                      </a:r>
                    </a:p>
                    <a:p>
                      <a:pPr marL="342900" indent="-342900" algn="l" fontAlgn="ctr">
                        <a:buAutoNum type="arabicPeriod"/>
                      </a:pPr>
                      <a:r>
                        <a:rPr lang="es-MX" sz="1800" u="none" strike="noStrike" dirty="0">
                          <a:effectLst/>
                          <a:latin typeface="+mn-lt"/>
                        </a:rPr>
                        <a:t>Funciones del Responsable de Contraloría Social </a:t>
                      </a:r>
                    </a:p>
                    <a:p>
                      <a:pPr marL="342900" indent="-342900" algn="l" fontAlgn="ctr">
                        <a:buAutoNum type="arabicPeriod"/>
                      </a:pPr>
                      <a:r>
                        <a:rPr lang="es-MX" sz="1800" u="none" strike="noStrike" dirty="0">
                          <a:effectLst/>
                          <a:latin typeface="+mn-lt"/>
                        </a:rPr>
                        <a:t>Comité de Contraloría social</a:t>
                      </a:r>
                    </a:p>
                    <a:p>
                      <a:pPr marL="0" indent="0" algn="l" fontAlgn="ctr">
                        <a:buNone/>
                      </a:pPr>
                      <a:r>
                        <a:rPr lang="es-MX" sz="1800" u="none" strike="noStrike" dirty="0">
                          <a:effectLst/>
                          <a:latin typeface="+mn-lt"/>
                        </a:rPr>
                        <a:t>4.   Funciones de los integrantes del CCS.</a:t>
                      </a:r>
                    </a:p>
                    <a:p>
                      <a:pPr marL="0" indent="0" algn="l" fontAlgn="ctr">
                        <a:buNone/>
                      </a:pPr>
                      <a:r>
                        <a:rPr lang="es-MX" sz="1800" u="none" strike="noStrike" dirty="0">
                          <a:effectLst/>
                          <a:latin typeface="+mn-lt"/>
                        </a:rPr>
                        <a:t>5.   Beneficiarios del programa</a:t>
                      </a:r>
                    </a:p>
                    <a:p>
                      <a:pPr marL="0" indent="0" algn="l" fontAlgn="ctr">
                        <a:buNone/>
                      </a:pPr>
                      <a:r>
                        <a:rPr lang="es-MX" sz="1800" u="none" strike="noStrike" dirty="0">
                          <a:effectLst/>
                          <a:latin typeface="+mn-lt"/>
                        </a:rPr>
                        <a:t>6.   Documento normativos</a:t>
                      </a:r>
                    </a:p>
                    <a:p>
                      <a:pPr marL="0" indent="0" algn="l" fontAlgn="ctr">
                        <a:buNone/>
                      </a:pPr>
                      <a:r>
                        <a:rPr lang="es-MX" sz="1800" u="none" strike="noStrike" dirty="0">
                          <a:effectLst/>
                          <a:latin typeface="+mn-lt"/>
                        </a:rPr>
                        <a:t>7.   Formatos y su llenado.</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MX" sz="1800" u="none" strike="noStrike" dirty="0">
                          <a:effectLst/>
                          <a:latin typeface="+mn-lt"/>
                        </a:rPr>
                        <a:t>8. Actividades a realizar, seguimiento y fechas importantes</a:t>
                      </a:r>
                    </a:p>
                    <a:p>
                      <a:pPr marL="342900" lvl="0" indent="-342900" algn="just">
                        <a:spcAft>
                          <a:spcPts val="1000"/>
                        </a:spcAft>
                        <a:buFont typeface="Wingdings" panose="05000000000000000000" pitchFamily="2" charset="2"/>
                        <a:buAutoNum type="arabicPeriod" startAt="9"/>
                      </a:pPr>
                      <a:r>
                        <a:rPr lang="es-MX" sz="1800" u="none" strike="noStrike" dirty="0">
                          <a:effectLst/>
                          <a:latin typeface="+mn-lt"/>
                        </a:rPr>
                        <a:t>Información sobre quejas y denuncias</a:t>
                      </a:r>
                    </a:p>
                  </a:txBody>
                  <a:tcPr marL="9525" marR="9525" marT="9525" marB="0" anchor="ctr">
                    <a:solidFill>
                      <a:schemeClr val="bg1"/>
                    </a:solidFill>
                  </a:tcPr>
                </a:tc>
                <a:extLst>
                  <a:ext uri="{0D108BD9-81ED-4DB2-BD59-A6C34878D82A}">
                    <a16:rowId xmlns:a16="http://schemas.microsoft.com/office/drawing/2014/main" val="2102510086"/>
                  </a:ext>
                </a:extLst>
              </a:tr>
            </a:tbl>
          </a:graphicData>
        </a:graphic>
      </p:graphicFrame>
    </p:spTree>
    <p:extLst>
      <p:ext uri="{BB962C8B-B14F-4D97-AF65-F5344CB8AC3E}">
        <p14:creationId xmlns:p14="http://schemas.microsoft.com/office/powerpoint/2010/main" val="75211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120073" y="649835"/>
            <a:ext cx="12192000" cy="1021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latin typeface="Montserrat" panose="00000500000000000000" pitchFamily="2" charset="0"/>
                <a:cs typeface="Times New Roman" panose="02020603050405020304" pitchFamily="18" charset="0"/>
              </a:rPr>
              <a:t>Normatividad aplicable a la Contraloría Social</a:t>
            </a:r>
          </a:p>
        </p:txBody>
      </p:sp>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graphicFrame>
        <p:nvGraphicFramePr>
          <p:cNvPr id="10" name="Diagrama 9"/>
          <p:cNvGraphicFramePr/>
          <p:nvPr/>
        </p:nvGraphicFramePr>
        <p:xfrm>
          <a:off x="516000" y="1671226"/>
          <a:ext cx="11160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D4709C4-8F57-4052-BAD1-754219EDA05E}"/>
              </a:ext>
            </a:extLst>
          </p:cNvPr>
          <p:cNvSpPr txBox="1"/>
          <p:nvPr/>
        </p:nvSpPr>
        <p:spPr>
          <a:xfrm>
            <a:off x="3947887" y="232229"/>
            <a:ext cx="4064000" cy="646331"/>
          </a:xfrm>
          <a:prstGeom prst="rect">
            <a:avLst/>
          </a:prstGeom>
          <a:noFill/>
        </p:spPr>
        <p:txBody>
          <a:bodyPr wrap="square" rtlCol="0">
            <a:spAutoFit/>
          </a:bodyPr>
          <a:lstStyle/>
          <a:p>
            <a:pPr algn="ctr"/>
            <a:r>
              <a:rPr lang="es-MX" b="1" dirty="0"/>
              <a:t>Documentos normativos</a:t>
            </a:r>
          </a:p>
          <a:p>
            <a:endParaRPr lang="es-MX" dirty="0"/>
          </a:p>
        </p:txBody>
      </p:sp>
    </p:spTree>
    <p:extLst>
      <p:ext uri="{BB962C8B-B14F-4D97-AF65-F5344CB8AC3E}">
        <p14:creationId xmlns:p14="http://schemas.microsoft.com/office/powerpoint/2010/main" val="2677831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16" name="object 18">
            <a:extLst>
              <a:ext uri="{FF2B5EF4-FFF2-40B4-BE49-F238E27FC236}">
                <a16:creationId xmlns:a16="http://schemas.microsoft.com/office/drawing/2014/main" id="{9E820B7D-44EA-47AE-A4CF-FC25A71D3A7F}"/>
              </a:ext>
            </a:extLst>
          </p:cNvPr>
          <p:cNvSpPr/>
          <p:nvPr/>
        </p:nvSpPr>
        <p:spPr>
          <a:xfrm>
            <a:off x="3644340" y="5282388"/>
            <a:ext cx="744395" cy="1159668"/>
          </a:xfrm>
          <a:prstGeom prst="rect">
            <a:avLst/>
          </a:prstGeom>
          <a:blipFill>
            <a:blip r:embed="rId2" cstate="print"/>
            <a:stretch>
              <a:fillRect/>
            </a:stretch>
          </a:blip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23438"/>
            <a:endParaRPr sz="1227">
              <a:solidFill>
                <a:prstClr val="black"/>
              </a:solidFill>
              <a:latin typeface="Calibri"/>
            </a:endParaRPr>
          </a:p>
        </p:txBody>
      </p:sp>
      <p:sp>
        <p:nvSpPr>
          <p:cNvPr id="22" name="CuadroTexto 21">
            <a:extLst>
              <a:ext uri="{FF2B5EF4-FFF2-40B4-BE49-F238E27FC236}">
                <a16:creationId xmlns:a16="http://schemas.microsoft.com/office/drawing/2014/main" id="{B70E45BE-E00B-4A61-B930-EC0A1CCD463D}"/>
              </a:ext>
            </a:extLst>
          </p:cNvPr>
          <p:cNvSpPr txBox="1"/>
          <p:nvPr/>
        </p:nvSpPr>
        <p:spPr>
          <a:xfrm>
            <a:off x="220974" y="2261641"/>
            <a:ext cx="5875025" cy="1815882"/>
          </a:xfrm>
          <a:prstGeom prst="rect">
            <a:avLst/>
          </a:prstGeom>
          <a:noFill/>
        </p:spPr>
        <p:txBody>
          <a:bodyPr wrap="square" rtlCol="0">
            <a:spAutoFit/>
          </a:bodyPr>
          <a:lstStyle/>
          <a:p>
            <a:pPr algn="just" defTabSz="623438">
              <a:defRPr/>
            </a:pPr>
            <a:endParaRPr lang="es-MX" sz="1600" b="1" kern="0" dirty="0">
              <a:latin typeface="Montserrat" panose="02000505000000020004" pitchFamily="2" charset="0"/>
              <a:cs typeface="Arial" pitchFamily="34" charset="0"/>
            </a:endParaRPr>
          </a:p>
          <a:p>
            <a:pPr algn="just" defTabSz="623438">
              <a:defRPr/>
            </a:pPr>
            <a:endParaRPr lang="es-MX" sz="1600" b="1" kern="0" dirty="0">
              <a:latin typeface="Montserrat" panose="02000505000000020004" pitchFamily="2" charset="0"/>
              <a:cs typeface="Arial" pitchFamily="34" charset="0"/>
            </a:endParaRPr>
          </a:p>
          <a:p>
            <a:pPr algn="just" defTabSz="623438">
              <a:defRPr/>
            </a:pPr>
            <a:endParaRPr lang="es-MX" sz="1600" b="1" kern="0" dirty="0">
              <a:latin typeface="Montserrat Light" panose="00000400000000000000" pitchFamily="2" charset="0"/>
              <a:cs typeface="Arial" pitchFamily="34" charset="0"/>
            </a:endParaRPr>
          </a:p>
          <a:p>
            <a:pPr algn="just" defTabSz="623438">
              <a:defRPr/>
            </a:pPr>
            <a:r>
              <a:rPr lang="es-MX" sz="1600" b="1" kern="0" dirty="0">
                <a:latin typeface="Montserrat Light" panose="00000400000000000000" pitchFamily="2" charset="0"/>
                <a:cs typeface="Arial" pitchFamily="34" charset="0"/>
              </a:rPr>
              <a:t>Documento en que se establece la estrategia conforme a la cual se realizarán las actividades de promoción de contraloría social de acuerdo a las características de cada programa federal.</a:t>
            </a:r>
          </a:p>
        </p:txBody>
      </p:sp>
      <p:sp>
        <p:nvSpPr>
          <p:cNvPr id="23" name="CuadroTexto 22">
            <a:extLst>
              <a:ext uri="{FF2B5EF4-FFF2-40B4-BE49-F238E27FC236}">
                <a16:creationId xmlns:a16="http://schemas.microsoft.com/office/drawing/2014/main" id="{DEE21815-E6B3-4B0B-86D3-4A61ADEF759C}"/>
              </a:ext>
            </a:extLst>
          </p:cNvPr>
          <p:cNvSpPr txBox="1"/>
          <p:nvPr/>
        </p:nvSpPr>
        <p:spPr>
          <a:xfrm>
            <a:off x="6211027" y="2055227"/>
            <a:ext cx="5760000" cy="2062103"/>
          </a:xfrm>
          <a:prstGeom prst="rect">
            <a:avLst/>
          </a:prstGeom>
          <a:noFill/>
        </p:spPr>
        <p:txBody>
          <a:bodyPr wrap="square" rtlCol="0">
            <a:spAutoFit/>
          </a:bodyPr>
          <a:lstStyle/>
          <a:p>
            <a:pPr marL="311719" lvl="1" algn="just" defTabSz="623438">
              <a:defRPr/>
            </a:pPr>
            <a:endParaRPr lang="es-MX" sz="1600" b="1" kern="0" dirty="0">
              <a:latin typeface="Montserrat" panose="02000505000000020004" pitchFamily="2" charset="0"/>
              <a:cs typeface="Arial" pitchFamily="34" charset="0"/>
            </a:endParaRPr>
          </a:p>
          <a:p>
            <a:pPr marL="311719" lvl="1" algn="just" defTabSz="623438">
              <a:defRPr/>
            </a:pPr>
            <a:endParaRPr lang="es-MX" sz="1600" b="1" kern="0" dirty="0">
              <a:latin typeface="Montserrat" panose="02000505000000020004" pitchFamily="2" charset="0"/>
              <a:cs typeface="Arial" pitchFamily="34" charset="0"/>
            </a:endParaRPr>
          </a:p>
          <a:p>
            <a:pPr marL="311719" lvl="1" algn="just" defTabSz="623438">
              <a:defRPr/>
            </a:pPr>
            <a:endParaRPr lang="es-MX" sz="1600" b="1" kern="0" dirty="0">
              <a:latin typeface="Montserrat" panose="02000505000000020004" pitchFamily="2" charset="0"/>
              <a:cs typeface="Arial" pitchFamily="34" charset="0"/>
            </a:endParaRPr>
          </a:p>
          <a:p>
            <a:pPr marL="311719" lvl="1" algn="just" defTabSz="623438">
              <a:defRPr/>
            </a:pPr>
            <a:endParaRPr lang="es-MX" sz="1600" b="1" kern="0" dirty="0">
              <a:latin typeface="Montserrat" panose="02000505000000020004" pitchFamily="2" charset="0"/>
              <a:cs typeface="Arial" pitchFamily="34" charset="0"/>
            </a:endParaRPr>
          </a:p>
          <a:p>
            <a:pPr marL="311719" lvl="1" algn="just" defTabSz="623438">
              <a:defRPr/>
            </a:pPr>
            <a:r>
              <a:rPr lang="es-MX" sz="1600" b="1" kern="0" dirty="0">
                <a:latin typeface="Montserrat Light" panose="00000400000000000000" pitchFamily="2" charset="0"/>
                <a:cs typeface="Arial" pitchFamily="34" charset="0"/>
              </a:rPr>
              <a:t>Elaborado por la Instancia Normativa, en el que se establecen las actividades, los responsables, las metas, la unidad de medida y el calendario de ejecución para promover la contraloría social.</a:t>
            </a:r>
          </a:p>
        </p:txBody>
      </p:sp>
      <p:sp>
        <p:nvSpPr>
          <p:cNvPr id="28" name="CuadroTexto 27">
            <a:extLst>
              <a:ext uri="{FF2B5EF4-FFF2-40B4-BE49-F238E27FC236}">
                <a16:creationId xmlns:a16="http://schemas.microsoft.com/office/drawing/2014/main" id="{EDE981A1-7F1F-4A2C-9B95-F3DEC6B80CC2}"/>
              </a:ext>
            </a:extLst>
          </p:cNvPr>
          <p:cNvSpPr txBox="1"/>
          <p:nvPr/>
        </p:nvSpPr>
        <p:spPr>
          <a:xfrm>
            <a:off x="6511020" y="4656463"/>
            <a:ext cx="5292145" cy="738664"/>
          </a:xfrm>
          <a:prstGeom prst="rect">
            <a:avLst/>
          </a:prstGeom>
          <a:noFill/>
        </p:spPr>
        <p:txBody>
          <a:bodyPr wrap="square" rtlCol="0">
            <a:spAutoFit/>
          </a:bodyPr>
          <a:lstStyle/>
          <a:p>
            <a:pPr algn="ctr" defTabSz="623438"/>
            <a:r>
              <a:rPr lang="es-MX" sz="1400" b="1" dirty="0">
                <a:latin typeface="Montserrat Light" panose="00000400000000000000" pitchFamily="2" charset="0"/>
              </a:rPr>
              <a:t>Se remiten a la Coordinación General de Ciudadanización y Defensa de Víctimas de la Corrupción en los primeros veinte días hábiles de cada ejercicio fiscal.</a:t>
            </a:r>
          </a:p>
        </p:txBody>
      </p:sp>
      <p:sp>
        <p:nvSpPr>
          <p:cNvPr id="2" name="CuadroTexto 1">
            <a:extLst>
              <a:ext uri="{FF2B5EF4-FFF2-40B4-BE49-F238E27FC236}">
                <a16:creationId xmlns:a16="http://schemas.microsoft.com/office/drawing/2014/main" id="{7D73758E-B286-4B4F-A0BF-CDA5BFB41AAF}"/>
              </a:ext>
            </a:extLst>
          </p:cNvPr>
          <p:cNvSpPr txBox="1"/>
          <p:nvPr/>
        </p:nvSpPr>
        <p:spPr>
          <a:xfrm>
            <a:off x="892697" y="947371"/>
            <a:ext cx="10406604" cy="424732"/>
          </a:xfrm>
          <a:prstGeom prst="rect">
            <a:avLst/>
          </a:prstGeom>
        </p:spPr>
        <p:txBody>
          <a:bodyPr vert="horz" lIns="91440" tIns="45720" rIns="91440" bIns="45720" rtlCol="0" anchor="ctr">
            <a:noAutofit/>
          </a:bodyPr>
          <a:lstStyle>
            <a:defPPr>
              <a:defRPr lang="es-MX"/>
            </a:defPPr>
            <a:lvl1pPr algn="ctr">
              <a:lnSpc>
                <a:spcPct val="90000"/>
              </a:lnSpc>
              <a:spcBef>
                <a:spcPct val="0"/>
              </a:spcBef>
              <a:buNone/>
              <a:defRPr sz="2400" b="1">
                <a:solidFill>
                  <a:srgbClr val="A11D3F"/>
                </a:solidFill>
                <a:latin typeface="Montserrat" panose="00000500000000000000" pitchFamily="2" charset="0"/>
                <a:ea typeface="+mj-ea"/>
                <a:cs typeface="Times New Roman" panose="02020603050405020304" pitchFamily="18" charset="0"/>
              </a:defRPr>
            </a:lvl1pPr>
          </a:lstStyle>
          <a:p>
            <a:r>
              <a:rPr lang="es-MX" dirty="0"/>
              <a:t>Documentos de Contraloría Social</a:t>
            </a:r>
          </a:p>
        </p:txBody>
      </p:sp>
      <p:pic>
        <p:nvPicPr>
          <p:cNvPr id="14" name="Imagen 13">
            <a:extLst>
              <a:ext uri="{FF2B5EF4-FFF2-40B4-BE49-F238E27FC236}">
                <a16:creationId xmlns:a16="http://schemas.microsoft.com/office/drawing/2014/main" id="{FAA36D81-A0A8-4E65-96B9-C1B069AC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815" y="5327095"/>
            <a:ext cx="720000" cy="720000"/>
          </a:xfrm>
          <a:prstGeom prst="rect">
            <a:avLst/>
          </a:prstGeom>
        </p:spPr>
      </p:pic>
      <p:pic>
        <p:nvPicPr>
          <p:cNvPr id="1026" name="Picture 2">
            <a:extLst>
              <a:ext uri="{FF2B5EF4-FFF2-40B4-BE49-F238E27FC236}">
                <a16:creationId xmlns:a16="http://schemas.microsoft.com/office/drawing/2014/main" id="{161621E5-E767-41D1-8FEA-75041ECCF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419" y="5327095"/>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78FCFA20-17E7-4791-9564-FB352F5A363D}"/>
              </a:ext>
            </a:extLst>
          </p:cNvPr>
          <p:cNvGrpSpPr/>
          <p:nvPr/>
        </p:nvGrpSpPr>
        <p:grpSpPr>
          <a:xfrm>
            <a:off x="6958869" y="2034238"/>
            <a:ext cx="4396446" cy="738190"/>
            <a:chOff x="6620553" y="1610027"/>
            <a:chExt cx="4396446" cy="738190"/>
          </a:xfrm>
        </p:grpSpPr>
        <p:grpSp>
          <p:nvGrpSpPr>
            <p:cNvPr id="49" name="Grupo 48">
              <a:extLst>
                <a:ext uri="{FF2B5EF4-FFF2-40B4-BE49-F238E27FC236}">
                  <a16:creationId xmlns:a16="http://schemas.microsoft.com/office/drawing/2014/main" id="{83A5645F-585C-4B11-8157-2457511C88DE}"/>
                </a:ext>
              </a:extLst>
            </p:cNvPr>
            <p:cNvGrpSpPr/>
            <p:nvPr/>
          </p:nvGrpSpPr>
          <p:grpSpPr>
            <a:xfrm>
              <a:off x="7184423" y="1610027"/>
              <a:ext cx="3832576" cy="738190"/>
              <a:chOff x="2059945" y="2145582"/>
              <a:chExt cx="6547638" cy="1731392"/>
            </a:xfrm>
          </p:grpSpPr>
          <p:sp>
            <p:nvSpPr>
              <p:cNvPr id="51" name="Flecha: pentágono 50">
                <a:extLst>
                  <a:ext uri="{FF2B5EF4-FFF2-40B4-BE49-F238E27FC236}">
                    <a16:creationId xmlns:a16="http://schemas.microsoft.com/office/drawing/2014/main" id="{BE958AB1-F363-4820-A041-69DBC95DB544}"/>
                  </a:ext>
                </a:extLst>
              </p:cNvPr>
              <p:cNvSpPr/>
              <p:nvPr/>
            </p:nvSpPr>
            <p:spPr>
              <a:xfrm rot="10800000">
                <a:off x="2069094" y="2188246"/>
                <a:ext cx="6538489" cy="1688728"/>
              </a:xfrm>
              <a:prstGeom prst="homePlate">
                <a:avLst/>
              </a:prstGeom>
              <a:solidFill>
                <a:srgbClr val="285C4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Flecha: pentágono 4">
                <a:extLst>
                  <a:ext uri="{FF2B5EF4-FFF2-40B4-BE49-F238E27FC236}">
                    <a16:creationId xmlns:a16="http://schemas.microsoft.com/office/drawing/2014/main" id="{B0C12CD4-1131-41F8-AE83-D2DFCCBC8CDE}"/>
                  </a:ext>
                </a:extLst>
              </p:cNvPr>
              <p:cNvSpPr txBox="1"/>
              <p:nvPr/>
            </p:nvSpPr>
            <p:spPr>
              <a:xfrm>
                <a:off x="2059945" y="2145582"/>
                <a:ext cx="6158641" cy="1688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4683" tIns="99060" rIns="184912" bIns="99060" numCol="1" spcCol="1270" anchor="ctr" anchorCtr="0">
                <a:noAutofit/>
              </a:bodyPr>
              <a:lstStyle/>
              <a:p>
                <a:pPr marL="0" lvl="0" indent="0" algn="ctr" defTabSz="1155700">
                  <a:lnSpc>
                    <a:spcPct val="90000"/>
                  </a:lnSpc>
                  <a:spcBef>
                    <a:spcPct val="0"/>
                  </a:spcBef>
                  <a:spcAft>
                    <a:spcPct val="35000"/>
                  </a:spcAft>
                  <a:buNone/>
                </a:pPr>
                <a:r>
                  <a:rPr lang="es-MX" sz="1400" b="1" kern="1200" dirty="0">
                    <a:latin typeface="Montserrat Light" panose="00000400000000000000" pitchFamily="2" charset="0"/>
                  </a:rPr>
                  <a:t>Programa Anual de Trabajo de Contraloría Social</a:t>
                </a:r>
                <a:endParaRPr lang="es-MX" sz="2400" b="1" kern="1200" dirty="0">
                  <a:latin typeface="Montserrat Light" panose="00000400000000000000" pitchFamily="2" charset="0"/>
                </a:endParaRPr>
              </a:p>
            </p:txBody>
          </p:sp>
        </p:grpSp>
        <p:sp>
          <p:nvSpPr>
            <p:cNvPr id="50" name="Elipse 49">
              <a:extLst>
                <a:ext uri="{FF2B5EF4-FFF2-40B4-BE49-F238E27FC236}">
                  <a16:creationId xmlns:a16="http://schemas.microsoft.com/office/drawing/2014/main" id="{8F551B5C-03B5-44D6-8DA1-1914345B5476}"/>
                </a:ext>
              </a:extLst>
            </p:cNvPr>
            <p:cNvSpPr/>
            <p:nvPr/>
          </p:nvSpPr>
          <p:spPr>
            <a:xfrm>
              <a:off x="6620553" y="1628217"/>
              <a:ext cx="817200" cy="720000"/>
            </a:xfrm>
            <a:prstGeom prst="ellipse">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3" name="Imagen 52">
              <a:extLst>
                <a:ext uri="{FF2B5EF4-FFF2-40B4-BE49-F238E27FC236}">
                  <a16:creationId xmlns:a16="http://schemas.microsoft.com/office/drawing/2014/main" id="{41EEE516-856F-46DA-AD06-3BB772CA7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724" y="1756174"/>
              <a:ext cx="538422" cy="471600"/>
            </a:xfrm>
            <a:prstGeom prst="rect">
              <a:avLst/>
            </a:prstGeom>
          </p:spPr>
        </p:pic>
      </p:grpSp>
      <p:grpSp>
        <p:nvGrpSpPr>
          <p:cNvPr id="10" name="Grupo 9">
            <a:extLst>
              <a:ext uri="{FF2B5EF4-FFF2-40B4-BE49-F238E27FC236}">
                <a16:creationId xmlns:a16="http://schemas.microsoft.com/office/drawing/2014/main" id="{8D20A611-3097-46A5-8C33-9502519BBAEF}"/>
              </a:ext>
            </a:extLst>
          </p:cNvPr>
          <p:cNvGrpSpPr/>
          <p:nvPr/>
        </p:nvGrpSpPr>
        <p:grpSpPr>
          <a:xfrm>
            <a:off x="958218" y="2009202"/>
            <a:ext cx="4166697" cy="745036"/>
            <a:chOff x="773332" y="1643850"/>
            <a:chExt cx="4166697" cy="745036"/>
          </a:xfrm>
        </p:grpSpPr>
        <p:grpSp>
          <p:nvGrpSpPr>
            <p:cNvPr id="45" name="Grupo 44">
              <a:extLst>
                <a:ext uri="{FF2B5EF4-FFF2-40B4-BE49-F238E27FC236}">
                  <a16:creationId xmlns:a16="http://schemas.microsoft.com/office/drawing/2014/main" id="{0B43C96C-58F7-4F97-903D-FC63CE3C393C}"/>
                </a:ext>
              </a:extLst>
            </p:cNvPr>
            <p:cNvGrpSpPr/>
            <p:nvPr/>
          </p:nvGrpSpPr>
          <p:grpSpPr>
            <a:xfrm>
              <a:off x="1340029" y="1643850"/>
              <a:ext cx="3600000" cy="745036"/>
              <a:chOff x="2069094" y="-56425"/>
              <a:chExt cx="6538489" cy="1747449"/>
            </a:xfrm>
          </p:grpSpPr>
          <p:sp>
            <p:nvSpPr>
              <p:cNvPr id="47" name="Flecha: pentágono 46">
                <a:extLst>
                  <a:ext uri="{FF2B5EF4-FFF2-40B4-BE49-F238E27FC236}">
                    <a16:creationId xmlns:a16="http://schemas.microsoft.com/office/drawing/2014/main" id="{E8B1EDBE-3A77-4AFB-91BA-F42613259EAF}"/>
                  </a:ext>
                </a:extLst>
              </p:cNvPr>
              <p:cNvSpPr/>
              <p:nvPr/>
            </p:nvSpPr>
            <p:spPr>
              <a:xfrm rot="10800000">
                <a:off x="2069094" y="2296"/>
                <a:ext cx="6538489" cy="1688728"/>
              </a:xfrm>
              <a:prstGeom prst="homePlate">
                <a:avLst/>
              </a:prstGeom>
              <a:solidFill>
                <a:srgbClr val="5D29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Flecha: pentágono 4">
                <a:extLst>
                  <a:ext uri="{FF2B5EF4-FFF2-40B4-BE49-F238E27FC236}">
                    <a16:creationId xmlns:a16="http://schemas.microsoft.com/office/drawing/2014/main" id="{89AC417F-4A21-4474-BE0B-7A08C203B6A9}"/>
                  </a:ext>
                </a:extLst>
              </p:cNvPr>
              <p:cNvSpPr txBox="1"/>
              <p:nvPr/>
            </p:nvSpPr>
            <p:spPr>
              <a:xfrm>
                <a:off x="2284241" y="-56425"/>
                <a:ext cx="6116308" cy="1688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800" b="1" kern="1200" dirty="0">
                    <a:solidFill>
                      <a:schemeClr val="tx1"/>
                    </a:solidFill>
                    <a:latin typeface="+mn-lt"/>
                    <a:ea typeface="+mn-ea"/>
                    <a:cs typeface="+mn-cs"/>
                  </a:rPr>
                  <a:t>     </a:t>
                </a:r>
                <a:r>
                  <a:rPr lang="es-MX" sz="1400" b="1" kern="1200" dirty="0">
                    <a:solidFill>
                      <a:schemeClr val="bg1"/>
                    </a:solidFill>
                    <a:latin typeface="Montserrat Light" panose="00000400000000000000" pitchFamily="2" charset="0"/>
                    <a:ea typeface="+mn-ea"/>
                    <a:cs typeface="+mn-cs"/>
                  </a:rPr>
                  <a:t>Esquema de Contraloría Social</a:t>
                </a:r>
                <a:endParaRPr lang="es-MX" sz="2600" b="1" kern="1200" dirty="0">
                  <a:solidFill>
                    <a:schemeClr val="bg1"/>
                  </a:solidFill>
                  <a:latin typeface="Montserrat Light" panose="00000400000000000000" pitchFamily="2" charset="0"/>
                  <a:ea typeface="+mn-ea"/>
                  <a:cs typeface="+mn-cs"/>
                </a:endParaRPr>
              </a:p>
            </p:txBody>
          </p:sp>
        </p:grpSp>
        <p:sp>
          <p:nvSpPr>
            <p:cNvPr id="46" name="Elipse 45">
              <a:extLst>
                <a:ext uri="{FF2B5EF4-FFF2-40B4-BE49-F238E27FC236}">
                  <a16:creationId xmlns:a16="http://schemas.microsoft.com/office/drawing/2014/main" id="{EFECFC5D-8CE2-461D-A37C-64E2AA5A8C1C}"/>
                </a:ext>
              </a:extLst>
            </p:cNvPr>
            <p:cNvSpPr/>
            <p:nvPr/>
          </p:nvSpPr>
          <p:spPr>
            <a:xfrm>
              <a:off x="773332" y="1654905"/>
              <a:ext cx="817891" cy="720000"/>
            </a:xfrm>
            <a:prstGeom prst="ellipse">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6" name="CuadroTexto 55">
            <a:extLst>
              <a:ext uri="{FF2B5EF4-FFF2-40B4-BE49-F238E27FC236}">
                <a16:creationId xmlns:a16="http://schemas.microsoft.com/office/drawing/2014/main" id="{309569AD-5092-4496-8B8E-C5261E72B4AC}"/>
              </a:ext>
            </a:extLst>
          </p:cNvPr>
          <p:cNvSpPr txBox="1"/>
          <p:nvPr/>
        </p:nvSpPr>
        <p:spPr>
          <a:xfrm>
            <a:off x="220975" y="1444288"/>
            <a:ext cx="11750052" cy="424732"/>
          </a:xfrm>
          <a:prstGeom prst="rect">
            <a:avLst/>
          </a:prstGeom>
        </p:spPr>
        <p:txBody>
          <a:bodyPr vert="horz" lIns="91440" tIns="45720" rIns="91440" bIns="45720" rtlCol="0" anchor="ctr">
            <a:noAutofit/>
          </a:bodyPr>
          <a:lstStyle>
            <a:defPPr>
              <a:defRPr lang="es-MX"/>
            </a:defPPr>
            <a:lvl1pPr algn="ctr">
              <a:lnSpc>
                <a:spcPct val="90000"/>
              </a:lnSpc>
              <a:spcBef>
                <a:spcPct val="0"/>
              </a:spcBef>
              <a:buNone/>
              <a:defRPr sz="2400" b="1">
                <a:solidFill>
                  <a:srgbClr val="A11D3F"/>
                </a:solidFill>
                <a:latin typeface="Montserrat" panose="00000500000000000000" pitchFamily="2" charset="0"/>
                <a:ea typeface="+mj-ea"/>
                <a:cs typeface="Times New Roman" panose="02020603050405020304" pitchFamily="18" charset="0"/>
              </a:defRPr>
            </a:lvl1pPr>
          </a:lstStyle>
          <a:p>
            <a:r>
              <a:rPr lang="es-MX" sz="1600" kern="0" dirty="0">
                <a:solidFill>
                  <a:schemeClr val="tx1"/>
                </a:solidFill>
                <a:latin typeface="Montserrat Light" panose="00000400000000000000" pitchFamily="2" charset="0"/>
                <a:ea typeface="+mn-ea"/>
                <a:cs typeface="Arial" pitchFamily="34" charset="0"/>
              </a:rPr>
              <a:t>Se elaborarán con base en las características operativas del programa federal de desarrollo social.</a:t>
            </a:r>
          </a:p>
        </p:txBody>
      </p:sp>
      <p:pic>
        <p:nvPicPr>
          <p:cNvPr id="57" name="Imagen 56">
            <a:extLst>
              <a:ext uri="{FF2B5EF4-FFF2-40B4-BE49-F238E27FC236}">
                <a16:creationId xmlns:a16="http://schemas.microsoft.com/office/drawing/2014/main" id="{81DFB843-55F4-49C2-A891-091D17B96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999" y="2096423"/>
            <a:ext cx="575373" cy="575373"/>
          </a:xfrm>
          <a:prstGeom prst="rect">
            <a:avLst/>
          </a:prstGeom>
        </p:spPr>
      </p:pic>
      <p:grpSp>
        <p:nvGrpSpPr>
          <p:cNvPr id="7" name="Grupo 6">
            <a:extLst>
              <a:ext uri="{FF2B5EF4-FFF2-40B4-BE49-F238E27FC236}">
                <a16:creationId xmlns:a16="http://schemas.microsoft.com/office/drawing/2014/main" id="{172A46E9-B938-42B1-8E15-C761BC2F6193}"/>
              </a:ext>
            </a:extLst>
          </p:cNvPr>
          <p:cNvGrpSpPr/>
          <p:nvPr/>
        </p:nvGrpSpPr>
        <p:grpSpPr>
          <a:xfrm>
            <a:off x="952428" y="4377637"/>
            <a:ext cx="4166697" cy="745036"/>
            <a:chOff x="892697" y="4735171"/>
            <a:chExt cx="4166697" cy="745036"/>
          </a:xfrm>
        </p:grpSpPr>
        <p:grpSp>
          <p:nvGrpSpPr>
            <p:cNvPr id="59" name="Grupo 58">
              <a:extLst>
                <a:ext uri="{FF2B5EF4-FFF2-40B4-BE49-F238E27FC236}">
                  <a16:creationId xmlns:a16="http://schemas.microsoft.com/office/drawing/2014/main" id="{FEAD7E2F-CEA0-4610-9C8C-C9598A7A4914}"/>
                </a:ext>
              </a:extLst>
            </p:cNvPr>
            <p:cNvGrpSpPr/>
            <p:nvPr/>
          </p:nvGrpSpPr>
          <p:grpSpPr>
            <a:xfrm>
              <a:off x="892697" y="4735171"/>
              <a:ext cx="4166697" cy="745036"/>
              <a:chOff x="773332" y="1643850"/>
              <a:chExt cx="4166697" cy="745036"/>
            </a:xfrm>
          </p:grpSpPr>
          <p:grpSp>
            <p:nvGrpSpPr>
              <p:cNvPr id="60" name="Grupo 59">
                <a:extLst>
                  <a:ext uri="{FF2B5EF4-FFF2-40B4-BE49-F238E27FC236}">
                    <a16:creationId xmlns:a16="http://schemas.microsoft.com/office/drawing/2014/main" id="{758B34A1-8B71-4294-8FF2-B8F79221D0F3}"/>
                  </a:ext>
                </a:extLst>
              </p:cNvPr>
              <p:cNvGrpSpPr/>
              <p:nvPr/>
            </p:nvGrpSpPr>
            <p:grpSpPr>
              <a:xfrm>
                <a:off x="1340029" y="1643850"/>
                <a:ext cx="3600000" cy="745036"/>
                <a:chOff x="2069094" y="-56425"/>
                <a:chExt cx="6538489" cy="1747449"/>
              </a:xfrm>
            </p:grpSpPr>
            <p:sp>
              <p:nvSpPr>
                <p:cNvPr id="62" name="Flecha: pentágono 61">
                  <a:extLst>
                    <a:ext uri="{FF2B5EF4-FFF2-40B4-BE49-F238E27FC236}">
                      <a16:creationId xmlns:a16="http://schemas.microsoft.com/office/drawing/2014/main" id="{9284481E-D730-49A6-BA2E-FB5631820594}"/>
                    </a:ext>
                  </a:extLst>
                </p:cNvPr>
                <p:cNvSpPr/>
                <p:nvPr/>
              </p:nvSpPr>
              <p:spPr>
                <a:xfrm rot="10800000">
                  <a:off x="2069094" y="2296"/>
                  <a:ext cx="6538489" cy="1688728"/>
                </a:xfrm>
                <a:prstGeom prst="homePlate">
                  <a:avLst/>
                </a:prstGeom>
                <a:solidFill>
                  <a:srgbClr val="5D29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Flecha: pentágono 4">
                  <a:extLst>
                    <a:ext uri="{FF2B5EF4-FFF2-40B4-BE49-F238E27FC236}">
                      <a16:creationId xmlns:a16="http://schemas.microsoft.com/office/drawing/2014/main" id="{7A00F5CD-7DF8-4110-8CB3-6E7208CE9F3F}"/>
                    </a:ext>
                  </a:extLst>
                </p:cNvPr>
                <p:cNvSpPr txBox="1"/>
                <p:nvPr/>
              </p:nvSpPr>
              <p:spPr>
                <a:xfrm>
                  <a:off x="2284241" y="-56425"/>
                  <a:ext cx="6116308" cy="1688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s-MX" sz="1800" b="1" kern="1200" dirty="0">
                      <a:solidFill>
                        <a:schemeClr val="tx1"/>
                      </a:solidFill>
                      <a:latin typeface="+mn-lt"/>
                      <a:ea typeface="+mn-ea"/>
                      <a:cs typeface="+mn-cs"/>
                    </a:rPr>
                    <a:t>     </a:t>
                  </a:r>
                  <a:r>
                    <a:rPr lang="es-MX" sz="1400" b="1" kern="1200" dirty="0">
                      <a:solidFill>
                        <a:schemeClr val="bg1"/>
                      </a:solidFill>
                      <a:latin typeface="Montserrat Light" panose="00000400000000000000" pitchFamily="2" charset="0"/>
                      <a:ea typeface="+mn-ea"/>
                      <a:cs typeface="+mn-cs"/>
                    </a:rPr>
                    <a:t>Guía Operativa</a:t>
                  </a:r>
                  <a:endParaRPr lang="es-MX" sz="2600" b="1" kern="1200" dirty="0">
                    <a:solidFill>
                      <a:schemeClr val="bg1"/>
                    </a:solidFill>
                    <a:latin typeface="Montserrat Light" panose="00000400000000000000" pitchFamily="2" charset="0"/>
                    <a:ea typeface="+mn-ea"/>
                    <a:cs typeface="+mn-cs"/>
                  </a:endParaRPr>
                </a:p>
              </p:txBody>
            </p:sp>
          </p:grpSp>
          <p:sp>
            <p:nvSpPr>
              <p:cNvPr id="61" name="Elipse 60">
                <a:extLst>
                  <a:ext uri="{FF2B5EF4-FFF2-40B4-BE49-F238E27FC236}">
                    <a16:creationId xmlns:a16="http://schemas.microsoft.com/office/drawing/2014/main" id="{D9F41897-7C5A-4855-912D-1B21B1AB8096}"/>
                  </a:ext>
                </a:extLst>
              </p:cNvPr>
              <p:cNvSpPr/>
              <p:nvPr/>
            </p:nvSpPr>
            <p:spPr>
              <a:xfrm>
                <a:off x="773332" y="1654905"/>
                <a:ext cx="817891" cy="720000"/>
              </a:xfrm>
              <a:prstGeom prst="ellipse">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58" name="Imagen 57">
              <a:extLst>
                <a:ext uri="{FF2B5EF4-FFF2-40B4-BE49-F238E27FC236}">
                  <a16:creationId xmlns:a16="http://schemas.microsoft.com/office/drawing/2014/main" id="{F1A1F2C3-09DD-4A09-A00E-34FC7544DB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642" y="4821334"/>
              <a:ext cx="576000" cy="569784"/>
            </a:xfrm>
            <a:prstGeom prst="rect">
              <a:avLst/>
            </a:prstGeom>
          </p:spPr>
        </p:pic>
      </p:grpSp>
      <p:sp>
        <p:nvSpPr>
          <p:cNvPr id="3" name="Rectángulo 2">
            <a:extLst>
              <a:ext uri="{FF2B5EF4-FFF2-40B4-BE49-F238E27FC236}">
                <a16:creationId xmlns:a16="http://schemas.microsoft.com/office/drawing/2014/main" id="{F8226F0A-36C2-49DE-9239-3612BD5E6B36}"/>
              </a:ext>
            </a:extLst>
          </p:cNvPr>
          <p:cNvSpPr/>
          <p:nvPr/>
        </p:nvSpPr>
        <p:spPr>
          <a:xfrm>
            <a:off x="257489" y="5408806"/>
            <a:ext cx="5875024" cy="830997"/>
          </a:xfrm>
          <a:prstGeom prst="rect">
            <a:avLst/>
          </a:prstGeom>
          <a:solidFill>
            <a:schemeClr val="bg1"/>
          </a:solidFill>
        </p:spPr>
        <p:txBody>
          <a:bodyPr wrap="square">
            <a:spAutoFit/>
          </a:bodyPr>
          <a:lstStyle/>
          <a:p>
            <a:pPr algn="just" defTabSz="623438">
              <a:defRPr/>
            </a:pPr>
            <a:r>
              <a:rPr lang="es-MX" sz="1600" b="1" kern="0" dirty="0">
                <a:latin typeface="Montserrat Light" panose="00000400000000000000" pitchFamily="2" charset="0"/>
                <a:cs typeface="Arial" pitchFamily="34" charset="0"/>
              </a:rPr>
              <a:t>Documento en el que se detallan los procedimientos de promoción y seguimiento con base en el esquema de contraloría social y Estrategia Marco.</a:t>
            </a:r>
          </a:p>
        </p:txBody>
      </p:sp>
    </p:spTree>
    <p:extLst>
      <p:ext uri="{BB962C8B-B14F-4D97-AF65-F5344CB8AC3E}">
        <p14:creationId xmlns:p14="http://schemas.microsoft.com/office/powerpoint/2010/main" val="297924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5"/>
          <p:cNvGraphicFramePr>
            <a:graphicFrameLocks/>
          </p:cNvGraphicFramePr>
          <p:nvPr/>
        </p:nvGraphicFramePr>
        <p:xfrm>
          <a:off x="2205030" y="1129553"/>
          <a:ext cx="7093953" cy="5041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ítulo 1"/>
          <p:cNvSpPr txBox="1">
            <a:spLocks/>
          </p:cNvSpPr>
          <p:nvPr/>
        </p:nvSpPr>
        <p:spPr bwMode="gray">
          <a:xfrm>
            <a:off x="3347110" y="401073"/>
            <a:ext cx="5570806" cy="72848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s-MX" sz="2500" dirty="0">
                <a:ln w="10160">
                  <a:solidFill>
                    <a:schemeClr val="accent5"/>
                  </a:solidFill>
                  <a:prstDash val="solid"/>
                </a:ln>
                <a:solidFill>
                  <a:schemeClr val="tx1"/>
                </a:solidFill>
                <a:latin typeface="+mn-lt"/>
              </a:rPr>
              <a:t>Formatos de Contraloría Social que se utilizarán:</a:t>
            </a:r>
          </a:p>
          <a:p>
            <a:pPr algn="ctr">
              <a:lnSpc>
                <a:spcPct val="80000"/>
              </a:lnSpc>
            </a:pPr>
            <a:endParaRPr lang="es-MX"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endParaRPr>
          </a:p>
        </p:txBody>
      </p:sp>
    </p:spTree>
    <p:extLst>
      <p:ext uri="{BB962C8B-B14F-4D97-AF65-F5344CB8AC3E}">
        <p14:creationId xmlns:p14="http://schemas.microsoft.com/office/powerpoint/2010/main" val="292002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520549" y="422030"/>
            <a:ext cx="3150902" cy="36933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b="1" dirty="0">
                <a:ln w="10160">
                  <a:solidFill>
                    <a:schemeClr val="tx1"/>
                  </a:solidFill>
                  <a:prstDash val="solid"/>
                </a:ln>
                <a:solidFill>
                  <a:schemeClr val="tx1"/>
                </a:solidFill>
                <a:effectLst>
                  <a:outerShdw blurRad="38100" dist="22860" dir="5400000" algn="tl" rotWithShape="0">
                    <a:srgbClr val="000000">
                      <a:alpha val="30000"/>
                    </a:srgbClr>
                  </a:outerShdw>
                </a:effectLst>
                <a:ea typeface="MS Mincho"/>
                <a:cs typeface="Times New Roman" panose="02020603050405020304" pitchFamily="18" charset="0"/>
              </a:rPr>
              <a:t>Anexo 1 PITCS</a:t>
            </a:r>
          </a:p>
        </p:txBody>
      </p:sp>
      <p:sp>
        <p:nvSpPr>
          <p:cNvPr id="2" name="Rectángulo 1"/>
          <p:cNvSpPr/>
          <p:nvPr/>
        </p:nvSpPr>
        <p:spPr>
          <a:xfrm>
            <a:off x="1846404" y="1235463"/>
            <a:ext cx="8572217" cy="646331"/>
          </a:xfrm>
          <a:prstGeom prst="rect">
            <a:avLst/>
          </a:prstGeom>
        </p:spPr>
        <p:txBody>
          <a:bodyPr wrap="square">
            <a:spAutoFit/>
          </a:bodyPr>
          <a:lstStyle/>
          <a:p>
            <a:pPr algn="ctr"/>
            <a:r>
              <a:rPr lang="es-ES_tradnl" dirty="0">
                <a:ln w="10160">
                  <a:solidFill>
                    <a:schemeClr val="accent5"/>
                  </a:solidFill>
                  <a:prstDash val="solid"/>
                </a:ln>
                <a:ea typeface="MS Mincho"/>
              </a:rPr>
              <a:t>El PITCS contiene las Actividades de CS que deberán de realizarse durante el período de vigilancia 2020, así como la calendarización de éstas.</a:t>
            </a:r>
            <a:endParaRPr lang="es-MX" dirty="0">
              <a:ln w="10160">
                <a:solidFill>
                  <a:schemeClr val="accent5"/>
                </a:solidFill>
                <a:prstDash val="solid"/>
              </a:ln>
            </a:endParaRPr>
          </a:p>
        </p:txBody>
      </p:sp>
      <p:pic>
        <p:nvPicPr>
          <p:cNvPr id="17" name="Imagen 16"/>
          <p:cNvPicPr/>
          <p:nvPr/>
        </p:nvPicPr>
        <p:blipFill rotWithShape="1">
          <a:blip r:embed="rId2"/>
          <a:srcRect l="1843" t="18905" r="4786" b="17345"/>
          <a:stretch/>
        </p:blipFill>
        <p:spPr bwMode="auto">
          <a:xfrm>
            <a:off x="885263" y="2022536"/>
            <a:ext cx="10494499" cy="4659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290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6809" y="1126138"/>
            <a:ext cx="9498419" cy="3416320"/>
          </a:xfrm>
          <a:prstGeom prst="rect">
            <a:avLst/>
          </a:prstGeom>
        </p:spPr>
        <p:txBody>
          <a:bodyPr wrap="square">
            <a:spAutoFit/>
          </a:bodyPr>
          <a:lstStyle/>
          <a:p>
            <a:endParaRPr lang="es-MX"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s-MX" dirty="0"/>
              <a:t>Objetivos de la reunión:</a:t>
            </a:r>
          </a:p>
          <a:p>
            <a:endParaRPr lang="es-MX" dirty="0"/>
          </a:p>
          <a:p>
            <a:pPr marL="342900" indent="-342900">
              <a:buAutoNum type="arabicPeriod"/>
            </a:pPr>
            <a:r>
              <a:rPr lang="es-MX" dirty="0"/>
              <a:t>Constituir el Comité de Contraloría Social</a:t>
            </a:r>
          </a:p>
          <a:p>
            <a:pPr marL="342900" indent="-342900">
              <a:buAutoNum type="arabicPeriod"/>
            </a:pPr>
            <a:r>
              <a:rPr lang="es-MX" dirty="0"/>
              <a:t>Capacitar a los integrantes del Comité de Contraloría Social</a:t>
            </a:r>
          </a:p>
          <a:p>
            <a:pPr marL="342900" indent="-342900">
              <a:buAutoNum type="arabicPeriod"/>
            </a:pPr>
            <a:r>
              <a:rPr lang="es-MX" dirty="0"/>
              <a:t>Supervisar la distribución de los materiales de difusión</a:t>
            </a:r>
          </a:p>
          <a:p>
            <a:pPr marL="342900" indent="-342900">
              <a:buAutoNum type="arabicPeriod"/>
            </a:pPr>
            <a:r>
              <a:rPr lang="es-MX" dirty="0"/>
              <a:t>Supervisar los gastos</a:t>
            </a:r>
          </a:p>
          <a:p>
            <a:pPr marL="342900" indent="-342900">
              <a:buAutoNum type="arabicPeriod"/>
            </a:pPr>
            <a:r>
              <a:rPr lang="es-MX" dirty="0"/>
              <a:t>Supervisar los gastos del cierre del ejercicio</a:t>
            </a:r>
          </a:p>
          <a:p>
            <a:pPr marL="342900" indent="-342900">
              <a:buAutoNum type="arabicPeriod"/>
            </a:pPr>
            <a:r>
              <a:rPr lang="es-MX" dirty="0"/>
              <a:t>Elaborar reporte final de quejas y denuncias</a:t>
            </a:r>
          </a:p>
          <a:p>
            <a:pPr marL="342900" indent="-342900">
              <a:buAutoNum type="arabicPeriod"/>
            </a:pPr>
            <a:r>
              <a:rPr lang="es-MX" dirty="0"/>
              <a:t>Realizar el informe final del Comité de Contraloría Social</a:t>
            </a:r>
          </a:p>
          <a:p>
            <a:endParaRPr lang="es-MX"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342900" indent="-342900">
              <a:buAutoNum type="arabicPeriod"/>
            </a:pPr>
            <a:endParaRPr lang="es-MX"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17" name="Rectángulo 16"/>
          <p:cNvSpPr/>
          <p:nvPr/>
        </p:nvSpPr>
        <p:spPr>
          <a:xfrm>
            <a:off x="3317896" y="479221"/>
            <a:ext cx="5629233" cy="477054"/>
          </a:xfrm>
          <a:prstGeom prst="rect">
            <a:avLst/>
          </a:prstGeom>
        </p:spPr>
        <p:txBody>
          <a:bodyPr wrap="square">
            <a:spAutoFit/>
          </a:bodyPr>
          <a:lstStyle/>
          <a:p>
            <a:pPr lvl="0" algn="ctr">
              <a:spcAft>
                <a:spcPts val="0"/>
              </a:spcAft>
            </a:pPr>
            <a:r>
              <a:rPr lang="es-ES_tradnl" sz="2500" dirty="0">
                <a:ea typeface="MS Mincho"/>
                <a:cs typeface="Times New Roman" panose="02020603050405020304" pitchFamily="18" charset="0"/>
              </a:rPr>
              <a:t>Anexo 2. Minuta de Reunión </a:t>
            </a:r>
            <a:endParaRPr lang="es-MX" sz="2500" dirty="0">
              <a:ea typeface="MS Mincho"/>
              <a:cs typeface="Times New Roman" panose="02020603050405020304" pitchFamily="18" charset="0"/>
            </a:endParaRPr>
          </a:p>
        </p:txBody>
      </p:sp>
      <p:sp>
        <p:nvSpPr>
          <p:cNvPr id="18" name="CuadroTexto 17"/>
          <p:cNvSpPr txBox="1"/>
          <p:nvPr/>
        </p:nvSpPr>
        <p:spPr>
          <a:xfrm>
            <a:off x="786809" y="4712321"/>
            <a:ext cx="1054629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a:ln w="0"/>
                <a:effectLst>
                  <a:outerShdw blurRad="38100" dist="19050" dir="2700000" algn="tl" rotWithShape="0">
                    <a:schemeClr val="dk1">
                      <a:alpha val="40000"/>
                    </a:schemeClr>
                  </a:outerShdw>
                </a:effectLst>
              </a:rPr>
              <a:t>El (los) objetivo(s) se eligen de acuerdo a los puntos a tratar en la reunión y el nombre del archivo de la minuta, depende del numero del objetivo, por ejemplo:  Reunión para Constituir el Comité, nombre del archivo se escribirá: </a:t>
            </a:r>
            <a:r>
              <a:rPr lang="es-MX" dirty="0">
                <a:ln w="0"/>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p>
          <a:p>
            <a:pPr algn="ctr"/>
            <a:r>
              <a:rPr lang="es-MX" b="1"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A2 – 1 – UTA   (Significa: Anexo 2 del objetivo 1 de la Universidad Tecnológica de Aguascalientes)                                                   </a:t>
            </a:r>
            <a:endParaRPr lang="es-MX"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524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7481832" y="2431649"/>
            <a:ext cx="4060107" cy="32552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20" name="Rectángulo 19"/>
          <p:cNvSpPr/>
          <p:nvPr/>
        </p:nvSpPr>
        <p:spPr>
          <a:xfrm>
            <a:off x="7009783" y="981626"/>
            <a:ext cx="3454780" cy="12299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MX" sz="1200" dirty="0">
                <a:ln w="0"/>
                <a:solidFill>
                  <a:schemeClr val="tx1"/>
                </a:solidFill>
                <a:effectLst>
                  <a:outerShdw blurRad="38100" dist="19050" dir="2700000" algn="tl" rotWithShape="0">
                    <a:schemeClr val="dk1">
                      <a:alpha val="40000"/>
                    </a:schemeClr>
                  </a:outerShdw>
                </a:effectLst>
              </a:rPr>
              <a:t>Institución que ejecuta el programa: Universidad Tecnológica o Politécnica</a:t>
            </a:r>
          </a:p>
          <a:p>
            <a:r>
              <a:rPr lang="es-MX" sz="1200" dirty="0">
                <a:ln w="0"/>
                <a:solidFill>
                  <a:schemeClr val="tx1"/>
                </a:solidFill>
                <a:effectLst>
                  <a:outerShdw blurRad="38100" dist="19050" dir="2700000" algn="tl" rotWithShape="0">
                    <a:schemeClr val="dk1">
                      <a:alpha val="40000"/>
                    </a:schemeClr>
                  </a:outerShdw>
                </a:effectLst>
              </a:rPr>
              <a:t>Nombre del Programa: PRODEP</a:t>
            </a:r>
          </a:p>
          <a:p>
            <a:r>
              <a:rPr lang="es-MX" sz="1200" dirty="0">
                <a:ln w="0"/>
                <a:solidFill>
                  <a:schemeClr val="tx1"/>
                </a:solidFill>
                <a:effectLst>
                  <a:outerShdw blurRad="38100" dist="19050" dir="2700000" algn="tl" rotWithShape="0">
                    <a:schemeClr val="dk1">
                      <a:alpha val="40000"/>
                    </a:schemeClr>
                  </a:outerShdw>
                </a:effectLst>
              </a:rPr>
              <a:t>Tipo de Apoyo: Financiero</a:t>
            </a:r>
          </a:p>
          <a:p>
            <a:r>
              <a:rPr lang="es-MX" sz="1200" dirty="0">
                <a:ln w="0"/>
                <a:solidFill>
                  <a:schemeClr val="tx1"/>
                </a:solidFill>
                <a:effectLst>
                  <a:outerShdw blurRad="38100" dist="19050" dir="2700000" algn="tl" rotWithShape="0">
                    <a:schemeClr val="dk1">
                      <a:alpha val="40000"/>
                    </a:schemeClr>
                  </a:outerShdw>
                </a:effectLst>
              </a:rPr>
              <a:t>Período de ejecución: noviembre 2019 a noviembre 2020</a:t>
            </a:r>
          </a:p>
        </p:txBody>
      </p:sp>
      <p:sp>
        <p:nvSpPr>
          <p:cNvPr id="14" name="Rectángulo 13"/>
          <p:cNvSpPr/>
          <p:nvPr/>
        </p:nvSpPr>
        <p:spPr>
          <a:xfrm>
            <a:off x="554355" y="497435"/>
            <a:ext cx="1434009"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b="1" dirty="0">
                <a:ln w="10160">
                  <a:solidFill>
                    <a:schemeClr val="tx1"/>
                  </a:solidFill>
                  <a:prstDash val="solid"/>
                </a:ln>
                <a:solidFill>
                  <a:srgbClr val="FFFFFF"/>
                </a:solidFill>
                <a:effectLst>
                  <a:outerShdw blurRad="38100" dist="22860" dir="5400000" algn="tl" rotWithShape="0">
                    <a:srgbClr val="000000">
                      <a:alpha val="30000"/>
                    </a:srgbClr>
                  </a:outerShdw>
                </a:effectLst>
                <a:ea typeface="MS Mincho"/>
                <a:cs typeface="Times New Roman" panose="02020603050405020304" pitchFamily="18" charset="0"/>
              </a:rPr>
              <a:t>A2 Minuta de Reunión</a:t>
            </a:r>
          </a:p>
        </p:txBody>
      </p:sp>
      <p:sp>
        <p:nvSpPr>
          <p:cNvPr id="18" name="Rectángulo 17"/>
          <p:cNvSpPr/>
          <p:nvPr/>
        </p:nvSpPr>
        <p:spPr>
          <a:xfrm>
            <a:off x="7896064" y="2502495"/>
            <a:ext cx="3571540" cy="646331"/>
          </a:xfrm>
          <a:prstGeom prst="rect">
            <a:avLst/>
          </a:prstGeom>
        </p:spPr>
        <p:txBody>
          <a:bodyPr wrap="square">
            <a:spAutoFit/>
          </a:bodyPr>
          <a:lstStyle/>
          <a:p>
            <a:pPr algn="just"/>
            <a:r>
              <a:rPr lang="es-ES" sz="1200" dirty="0">
                <a:latin typeface="Century Gothic (Cuerpo)"/>
              </a:rPr>
              <a:t>Aquí se van a describir los datos de el/los apoyo(s) que se vigilarán en está contraloría (conforme a las cartas de liberación) por ejemplo:</a:t>
            </a:r>
            <a:endParaRPr lang="es-MX" sz="1600" dirty="0">
              <a:ln w="0"/>
              <a:effectLst>
                <a:outerShdw blurRad="38100" dist="19050" dir="2700000" algn="tl" rotWithShape="0">
                  <a:schemeClr val="dk1">
                    <a:alpha val="40000"/>
                  </a:schemeClr>
                </a:outerShdw>
              </a:effectLst>
            </a:endParaRPr>
          </a:p>
        </p:txBody>
      </p:sp>
      <p:cxnSp>
        <p:nvCxnSpPr>
          <p:cNvPr id="22" name="Conector recto de flecha 21"/>
          <p:cNvCxnSpPr/>
          <p:nvPr/>
        </p:nvCxnSpPr>
        <p:spPr>
          <a:xfrm flipH="1" flipV="1">
            <a:off x="7009783" y="3111983"/>
            <a:ext cx="958627" cy="190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Llaves 22"/>
          <p:cNvSpPr/>
          <p:nvPr/>
        </p:nvSpPr>
        <p:spPr>
          <a:xfrm>
            <a:off x="2469369" y="2838650"/>
            <a:ext cx="4445896" cy="463756"/>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33" name="Rectángulo 32"/>
          <p:cNvSpPr/>
          <p:nvPr/>
        </p:nvSpPr>
        <p:spPr>
          <a:xfrm>
            <a:off x="511807" y="1722201"/>
            <a:ext cx="1516792" cy="18487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dirty="0">
                <a:ln w="0"/>
                <a:solidFill>
                  <a:schemeClr val="tx1"/>
                </a:solidFill>
                <a:effectLst>
                  <a:outerShdw blurRad="38100" dist="19050" dir="2700000" algn="tl" rotWithShape="0">
                    <a:schemeClr val="dk1">
                      <a:alpha val="40000"/>
                    </a:schemeClr>
                  </a:outerShdw>
                </a:effectLst>
              </a:rPr>
              <a:t>Nombre del Comité de Contraloria Social: Universidad Tecnológica del Mar de Tamaulipas Bicentenario – CCS PRODEP 2019.</a:t>
            </a:r>
          </a:p>
        </p:txBody>
      </p:sp>
      <p:cxnSp>
        <p:nvCxnSpPr>
          <p:cNvPr id="35" name="Conector recto de flecha 34"/>
          <p:cNvCxnSpPr/>
          <p:nvPr/>
        </p:nvCxnSpPr>
        <p:spPr>
          <a:xfrm>
            <a:off x="2028599" y="2891821"/>
            <a:ext cx="641031" cy="7197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ctor recto de flecha 38"/>
          <p:cNvCxnSpPr/>
          <p:nvPr/>
        </p:nvCxnSpPr>
        <p:spPr>
          <a:xfrm flipH="1">
            <a:off x="6888909" y="2302790"/>
            <a:ext cx="912637" cy="287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Llaves 40"/>
          <p:cNvSpPr/>
          <p:nvPr/>
        </p:nvSpPr>
        <p:spPr>
          <a:xfrm>
            <a:off x="2469369" y="1608227"/>
            <a:ext cx="4445895" cy="1109098"/>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43" name="Llaves 42"/>
          <p:cNvSpPr/>
          <p:nvPr/>
        </p:nvSpPr>
        <p:spPr>
          <a:xfrm>
            <a:off x="2384623" y="4160299"/>
            <a:ext cx="4625160" cy="1526647"/>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cxnSp>
        <p:nvCxnSpPr>
          <p:cNvPr id="44" name="Conector recto de flecha 43"/>
          <p:cNvCxnSpPr/>
          <p:nvPr/>
        </p:nvCxnSpPr>
        <p:spPr>
          <a:xfrm flipV="1">
            <a:off x="4074341" y="5531913"/>
            <a:ext cx="2807" cy="4481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6" name="Imagen 35"/>
          <p:cNvPicPr/>
          <p:nvPr/>
        </p:nvPicPr>
        <p:blipFill rotWithShape="1">
          <a:blip r:embed="rId2"/>
          <a:srcRect l="35302" t="8452" r="36185" b="27551"/>
          <a:stretch/>
        </p:blipFill>
        <p:spPr bwMode="auto">
          <a:xfrm>
            <a:off x="2700412" y="653802"/>
            <a:ext cx="4069372" cy="5326301"/>
          </a:xfrm>
          <a:prstGeom prst="rect">
            <a:avLst/>
          </a:prstGeom>
          <a:ln>
            <a:noFill/>
          </a:ln>
          <a:extLst>
            <a:ext uri="{53640926-AAD7-44D8-BBD7-CCE9431645EC}">
              <a14:shadowObscured xmlns:a14="http://schemas.microsoft.com/office/drawing/2010/main"/>
            </a:ext>
          </a:extLst>
        </p:spPr>
      </p:pic>
      <p:sp>
        <p:nvSpPr>
          <p:cNvPr id="37" name="Rectángulo 36"/>
          <p:cNvSpPr/>
          <p:nvPr/>
        </p:nvSpPr>
        <p:spPr>
          <a:xfrm>
            <a:off x="507919" y="4074847"/>
            <a:ext cx="1516791" cy="14570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40" name="Rectángulo 39"/>
          <p:cNvSpPr/>
          <p:nvPr/>
        </p:nvSpPr>
        <p:spPr>
          <a:xfrm>
            <a:off x="650205" y="4088939"/>
            <a:ext cx="1276128" cy="1200329"/>
          </a:xfrm>
          <a:prstGeom prst="rect">
            <a:avLst/>
          </a:prstGeom>
        </p:spPr>
        <p:txBody>
          <a:bodyPr wrap="square">
            <a:spAutoFit/>
          </a:bodyPr>
          <a:lstStyle/>
          <a:p>
            <a:pPr algn="just"/>
            <a:r>
              <a:rPr lang="es-ES_tradnl" sz="1200" dirty="0">
                <a:ln w="0"/>
                <a:effectLst>
                  <a:outerShdw blurRad="38100" dist="19050" dir="2700000" algn="tl" rotWithShape="0">
                    <a:schemeClr val="dk1">
                      <a:alpha val="40000"/>
                    </a:schemeClr>
                  </a:outerShdw>
                </a:effectLst>
                <a:latin typeface="Century Gothic (Cuerpo)"/>
                <a:ea typeface="MS Mincho"/>
              </a:rPr>
              <a:t>Resultados de la reunión, al menos registrar un comentario en los puntos 1 y 2.</a:t>
            </a:r>
          </a:p>
        </p:txBody>
      </p:sp>
      <p:cxnSp>
        <p:nvCxnSpPr>
          <p:cNvPr id="19" name="Conector recto de flecha 18"/>
          <p:cNvCxnSpPr/>
          <p:nvPr/>
        </p:nvCxnSpPr>
        <p:spPr>
          <a:xfrm>
            <a:off x="2128834" y="4301220"/>
            <a:ext cx="30783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Llaves 20"/>
          <p:cNvSpPr/>
          <p:nvPr/>
        </p:nvSpPr>
        <p:spPr>
          <a:xfrm>
            <a:off x="2479301" y="3393654"/>
            <a:ext cx="4455912" cy="645098"/>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pic>
        <p:nvPicPr>
          <p:cNvPr id="24" name="Imagen 23"/>
          <p:cNvPicPr/>
          <p:nvPr/>
        </p:nvPicPr>
        <p:blipFill rotWithShape="1">
          <a:blip r:embed="rId3"/>
          <a:srcRect l="22673" t="17136" r="23748" b="19344"/>
          <a:stretch/>
        </p:blipFill>
        <p:spPr bwMode="auto">
          <a:xfrm>
            <a:off x="7801546" y="3302423"/>
            <a:ext cx="3482033" cy="2229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006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5939221" y="1163059"/>
            <a:ext cx="5274211" cy="780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dirty="0">
                <a:ln w="0"/>
                <a:effectLst>
                  <a:outerShdw blurRad="38100" dist="19050" dir="2700000" algn="tl" rotWithShape="0">
                    <a:schemeClr val="dk1">
                      <a:alpha val="40000"/>
                    </a:schemeClr>
                  </a:outerShdw>
                </a:effectLst>
                <a:latin typeface="ACentury Gothic (Cuerpo)rial"/>
                <a:ea typeface="MS Mincho"/>
              </a:rPr>
              <a:t>Esta minuta es donde se va a plasmar cada uno de los objetivos, (1 minuta por objetivo)</a:t>
            </a:r>
          </a:p>
          <a:p>
            <a:pPr algn="ctr"/>
            <a:endParaRPr lang="es-MX" dirty="0">
              <a:ln w="0"/>
              <a:solidFill>
                <a:schemeClr val="tx1"/>
              </a:solidFill>
              <a:effectLst>
                <a:outerShdw blurRad="38100" dist="19050" dir="2700000" algn="tl" rotWithShape="0">
                  <a:schemeClr val="dk1">
                    <a:alpha val="40000"/>
                  </a:schemeClr>
                </a:outerShdw>
              </a:effectLst>
            </a:endParaRPr>
          </a:p>
        </p:txBody>
      </p:sp>
      <p:sp>
        <p:nvSpPr>
          <p:cNvPr id="14" name="Rectángulo 13"/>
          <p:cNvSpPr/>
          <p:nvPr/>
        </p:nvSpPr>
        <p:spPr>
          <a:xfrm>
            <a:off x="3425898" y="391205"/>
            <a:ext cx="4973488" cy="369332"/>
          </a:xfrm>
          <a:prstGeom prst="rect">
            <a:avLst/>
          </a:prstGeom>
        </p:spPr>
        <p:txBody>
          <a:bodyPr wrap="square">
            <a:spAutoFit/>
          </a:bodyPr>
          <a:lstStyle/>
          <a:p>
            <a:pPr lvl="0" algn="ctr">
              <a:spcAft>
                <a:spcPts val="0"/>
              </a:spcAft>
            </a:pPr>
            <a:r>
              <a:rPr lang="es-ES_tradnl" dirty="0">
                <a:ea typeface="MS Mincho"/>
                <a:cs typeface="Times New Roman" panose="02020603050405020304" pitchFamily="18" charset="0"/>
              </a:rPr>
              <a:t>Minuta de Reunión</a:t>
            </a:r>
          </a:p>
        </p:txBody>
      </p:sp>
      <p:cxnSp>
        <p:nvCxnSpPr>
          <p:cNvPr id="22" name="Conector recto de flecha 21"/>
          <p:cNvCxnSpPr/>
          <p:nvPr/>
        </p:nvCxnSpPr>
        <p:spPr>
          <a:xfrm flipH="1">
            <a:off x="5450449" y="3333386"/>
            <a:ext cx="1571670" cy="17684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ángulo 25"/>
          <p:cNvSpPr/>
          <p:nvPr/>
        </p:nvSpPr>
        <p:spPr>
          <a:xfrm>
            <a:off x="496067" y="5752346"/>
            <a:ext cx="4973488" cy="307777"/>
          </a:xfrm>
          <a:prstGeom prst="rect">
            <a:avLst/>
          </a:prstGeom>
          <a:solidFill>
            <a:schemeClr val="bg1"/>
          </a:solidFill>
        </p:spPr>
        <p:txBody>
          <a:bodyPr wrap="square">
            <a:spAutoFit/>
          </a:bodyPr>
          <a:lstStyle/>
          <a:p>
            <a:pPr algn="just"/>
            <a:r>
              <a:rPr lang="es-ES_tradnl" sz="1400" b="1" dirty="0">
                <a:ln w="0"/>
                <a:effectLst>
                  <a:outerShdw blurRad="38100" dist="19050" dir="2700000" algn="tl" rotWithShape="0">
                    <a:schemeClr val="dk1">
                      <a:alpha val="40000"/>
                    </a:schemeClr>
                  </a:outerShdw>
                </a:effectLst>
                <a:latin typeface="Century Gothic (Cuerpo)"/>
                <a:ea typeface="MS Mincho"/>
              </a:rPr>
              <a:t>El objetivo se coloca tal cual se presenta en esta lista</a:t>
            </a:r>
          </a:p>
        </p:txBody>
      </p:sp>
      <p:cxnSp>
        <p:nvCxnSpPr>
          <p:cNvPr id="28" name="Conector recto de flecha 27"/>
          <p:cNvCxnSpPr/>
          <p:nvPr/>
        </p:nvCxnSpPr>
        <p:spPr>
          <a:xfrm flipV="1">
            <a:off x="5488661" y="5101790"/>
            <a:ext cx="847962" cy="7954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8" name="Imagen 17"/>
          <p:cNvPicPr/>
          <p:nvPr/>
        </p:nvPicPr>
        <p:blipFill rotWithShape="1">
          <a:blip r:embed="rId2"/>
          <a:srcRect l="32312" t="7057" r="30860" b="8722"/>
          <a:stretch/>
        </p:blipFill>
        <p:spPr bwMode="auto">
          <a:xfrm>
            <a:off x="697647" y="1023961"/>
            <a:ext cx="4656405" cy="4618850"/>
          </a:xfrm>
          <a:prstGeom prst="rect">
            <a:avLst/>
          </a:prstGeom>
          <a:ln>
            <a:noFill/>
          </a:ln>
          <a:extLst>
            <a:ext uri="{53640926-AAD7-44D8-BBD7-CCE9431645EC}">
              <a14:shadowObscured xmlns:a14="http://schemas.microsoft.com/office/drawing/2010/main"/>
            </a:ext>
          </a:extLst>
        </p:spPr>
      </p:pic>
      <p:sp>
        <p:nvSpPr>
          <p:cNvPr id="21" name="Rectángulo 20"/>
          <p:cNvSpPr/>
          <p:nvPr/>
        </p:nvSpPr>
        <p:spPr>
          <a:xfrm>
            <a:off x="7140329" y="2394284"/>
            <a:ext cx="3868566" cy="38800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MX" sz="1600" b="1" dirty="0">
                <a:ln w="10160">
                  <a:solidFill>
                    <a:schemeClr val="accent5"/>
                  </a:solidFill>
                  <a:prstDash val="solid"/>
                </a:ln>
                <a:solidFill>
                  <a:schemeClr val="tx1"/>
                </a:solidFill>
              </a:rPr>
              <a:t>Objetivos de la reunión:</a:t>
            </a:r>
          </a:p>
          <a:p>
            <a:endParaRPr lang="es-MX" sz="1600" b="1" dirty="0">
              <a:ln w="10160">
                <a:solidFill>
                  <a:schemeClr val="accent5"/>
                </a:solidFill>
                <a:prstDash val="solid"/>
              </a:ln>
              <a:solidFill>
                <a:schemeClr val="tx1"/>
              </a:solidFill>
            </a:endParaRPr>
          </a:p>
          <a:p>
            <a:pPr marL="342900" indent="-342900">
              <a:buAutoNum type="arabicPeriod"/>
            </a:pPr>
            <a:r>
              <a:rPr lang="es-MX" sz="1600" b="1" dirty="0">
                <a:ln w="10160">
                  <a:solidFill>
                    <a:schemeClr val="accent5"/>
                  </a:solidFill>
                  <a:prstDash val="solid"/>
                </a:ln>
                <a:solidFill>
                  <a:schemeClr val="tx1"/>
                </a:solidFill>
              </a:rPr>
              <a:t>Constituir el Comité de Contraloría Social</a:t>
            </a:r>
          </a:p>
          <a:p>
            <a:pPr marL="342900" indent="-342900">
              <a:buAutoNum type="arabicPeriod"/>
            </a:pPr>
            <a:r>
              <a:rPr lang="es-MX" sz="1600" b="1" dirty="0">
                <a:ln w="10160">
                  <a:solidFill>
                    <a:schemeClr val="accent5"/>
                  </a:solidFill>
                  <a:prstDash val="solid"/>
                </a:ln>
                <a:solidFill>
                  <a:schemeClr val="tx1"/>
                </a:solidFill>
              </a:rPr>
              <a:t>Capacitar a los integrantes del Comité de Contraloría Social</a:t>
            </a:r>
          </a:p>
          <a:p>
            <a:pPr marL="342900" indent="-342900">
              <a:buAutoNum type="arabicPeriod"/>
            </a:pPr>
            <a:r>
              <a:rPr lang="es-MX" sz="1600" b="1" dirty="0">
                <a:ln w="10160">
                  <a:solidFill>
                    <a:schemeClr val="accent5"/>
                  </a:solidFill>
                  <a:prstDash val="solid"/>
                </a:ln>
                <a:solidFill>
                  <a:schemeClr val="tx1"/>
                </a:solidFill>
              </a:rPr>
              <a:t>Supervisar la distribución de los materiales de difusión</a:t>
            </a:r>
          </a:p>
          <a:p>
            <a:pPr marL="342900" indent="-342900">
              <a:buAutoNum type="arabicPeriod"/>
            </a:pPr>
            <a:r>
              <a:rPr lang="es-MX" sz="1600" b="1" dirty="0">
                <a:ln w="10160">
                  <a:solidFill>
                    <a:schemeClr val="accent5"/>
                  </a:solidFill>
                  <a:prstDash val="solid"/>
                </a:ln>
                <a:solidFill>
                  <a:schemeClr val="tx1"/>
                </a:solidFill>
              </a:rPr>
              <a:t>Supervisar los gastos</a:t>
            </a:r>
          </a:p>
          <a:p>
            <a:pPr marL="342900" indent="-342900">
              <a:buAutoNum type="arabicPeriod"/>
            </a:pPr>
            <a:r>
              <a:rPr lang="es-MX" sz="1600" b="1" dirty="0">
                <a:ln w="10160">
                  <a:solidFill>
                    <a:schemeClr val="accent5"/>
                  </a:solidFill>
                  <a:prstDash val="solid"/>
                </a:ln>
                <a:solidFill>
                  <a:schemeClr val="tx1"/>
                </a:solidFill>
              </a:rPr>
              <a:t>Supervisar los gastos del cierre del ejercicio</a:t>
            </a:r>
          </a:p>
          <a:p>
            <a:pPr marL="342900" indent="-342900">
              <a:buAutoNum type="arabicPeriod"/>
            </a:pPr>
            <a:r>
              <a:rPr lang="es-MX" sz="1600" b="1" dirty="0">
                <a:ln w="10160">
                  <a:solidFill>
                    <a:schemeClr val="accent5"/>
                  </a:solidFill>
                  <a:prstDash val="solid"/>
                </a:ln>
                <a:solidFill>
                  <a:schemeClr val="tx1"/>
                </a:solidFill>
              </a:rPr>
              <a:t>Elaborar reporte final de quejas y denuncias</a:t>
            </a:r>
          </a:p>
          <a:p>
            <a:pPr marL="342900" indent="-342900">
              <a:buAutoNum type="arabicPeriod"/>
            </a:pPr>
            <a:r>
              <a:rPr lang="es-MX" sz="1600" b="1" dirty="0">
                <a:ln w="10160">
                  <a:solidFill>
                    <a:schemeClr val="accent5"/>
                  </a:solidFill>
                  <a:prstDash val="solid"/>
                </a:ln>
                <a:solidFill>
                  <a:schemeClr val="tx1"/>
                </a:solidFill>
              </a:rPr>
              <a:t>Realizar el informe final del Comité de Contraloría Social</a:t>
            </a:r>
          </a:p>
          <a:p>
            <a:pPr algn="ctr"/>
            <a:endParaRPr lang="es-MX"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6032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8440683" y="3705129"/>
            <a:ext cx="2838372" cy="25138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19" name="Rectángulo 18"/>
          <p:cNvSpPr/>
          <p:nvPr/>
        </p:nvSpPr>
        <p:spPr>
          <a:xfrm>
            <a:off x="685800" y="667420"/>
            <a:ext cx="1962414" cy="2613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18" name="Rectángulo 17"/>
          <p:cNvSpPr/>
          <p:nvPr/>
        </p:nvSpPr>
        <p:spPr>
          <a:xfrm>
            <a:off x="7936299" y="1156168"/>
            <a:ext cx="3658476" cy="24751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15" name="Rectángulo 14"/>
          <p:cNvSpPr/>
          <p:nvPr/>
        </p:nvSpPr>
        <p:spPr>
          <a:xfrm>
            <a:off x="8037980" y="1276236"/>
            <a:ext cx="3571540" cy="2031325"/>
          </a:xfrm>
          <a:prstGeom prst="rect">
            <a:avLst/>
          </a:prstGeom>
        </p:spPr>
        <p:txBody>
          <a:bodyPr wrap="square">
            <a:spAutoFit/>
          </a:bodyPr>
          <a:lstStyle/>
          <a:p>
            <a:pPr algn="just"/>
            <a:r>
              <a:rPr lang="es-ES_tradnl" dirty="0">
                <a:ln w="0"/>
                <a:effectLst>
                  <a:outerShdw blurRad="38100" dist="19050" dir="2700000" algn="tl" rotWithShape="0">
                    <a:schemeClr val="dk1">
                      <a:alpha val="40000"/>
                    </a:schemeClr>
                  </a:outerShdw>
                </a:effectLst>
                <a:latin typeface="Century Gothic (Cuerpo)"/>
                <a:ea typeface="MS Mincho"/>
              </a:rPr>
              <a:t>Esta la segunda hoja, van a quedar asentados los acuerdos a los que llegaron, así como los compromisos para la siguiente reunión (el compromiso se vincula con el objetivo de la siguiente reunión).</a:t>
            </a:r>
          </a:p>
        </p:txBody>
      </p:sp>
      <p:sp>
        <p:nvSpPr>
          <p:cNvPr id="16" name="Rectángulo 15"/>
          <p:cNvSpPr/>
          <p:nvPr/>
        </p:nvSpPr>
        <p:spPr>
          <a:xfrm>
            <a:off x="685800" y="676071"/>
            <a:ext cx="1883615" cy="2308324"/>
          </a:xfrm>
          <a:prstGeom prst="rect">
            <a:avLst/>
          </a:prstGeom>
        </p:spPr>
        <p:txBody>
          <a:bodyPr wrap="square">
            <a:spAutoFit/>
          </a:bodyPr>
          <a:lstStyle/>
          <a:p>
            <a:pPr algn="just"/>
            <a:r>
              <a:rPr lang="es-ES_tradnl" dirty="0">
                <a:ln w="0"/>
                <a:effectLst>
                  <a:outerShdw blurRad="38100" dist="19050" dir="2700000" algn="tl" rotWithShape="0">
                    <a:schemeClr val="dk1">
                      <a:alpha val="40000"/>
                    </a:schemeClr>
                  </a:outerShdw>
                </a:effectLst>
                <a:latin typeface="Century Gothic (Cuerpo)"/>
                <a:ea typeface="MS Mincho"/>
              </a:rPr>
              <a:t>Se registrarán los tipos de asistentes a la reunión, en caso de que haya más asistentes insertar más renglones.</a:t>
            </a:r>
          </a:p>
        </p:txBody>
      </p:sp>
      <p:sp>
        <p:nvSpPr>
          <p:cNvPr id="2" name="Rectángulo 1"/>
          <p:cNvSpPr/>
          <p:nvPr/>
        </p:nvSpPr>
        <p:spPr>
          <a:xfrm>
            <a:off x="8638177" y="3946374"/>
            <a:ext cx="2443384" cy="2031325"/>
          </a:xfrm>
          <a:prstGeom prst="rect">
            <a:avLst/>
          </a:prstGeom>
        </p:spPr>
        <p:txBody>
          <a:bodyPr wrap="square">
            <a:spAutoFit/>
          </a:bodyPr>
          <a:lstStyle/>
          <a:p>
            <a:pPr algn="just">
              <a:spcAft>
                <a:spcPts val="0"/>
              </a:spcAft>
            </a:pPr>
            <a:r>
              <a:rPr lang="es-MX" dirty="0">
                <a:effectLst>
                  <a:outerShdw blurRad="38100" dist="38100" dir="2700000" algn="tl">
                    <a:srgbClr val="000000">
                      <a:alpha val="43137"/>
                    </a:srgbClr>
                  </a:outerShdw>
                </a:effectLst>
                <a:latin typeface="Century Gothic (Cuerpo)"/>
                <a:ea typeface="Times New Roman" panose="02020603050405020304" pitchFamily="18" charset="0"/>
              </a:rPr>
              <a:t>En el caso de que la reunión sea de supervisión del gasto, favor de poner el monto gastado del total autorizado y el % de avance.</a:t>
            </a:r>
            <a:endParaRPr lang="es-MX" sz="1400" dirty="0">
              <a:effectLst>
                <a:outerShdw blurRad="38100" dist="38100" dir="2700000" algn="tl">
                  <a:srgbClr val="000000">
                    <a:alpha val="43137"/>
                  </a:srgbClr>
                </a:outerShdw>
              </a:effectLst>
              <a:latin typeface="Century Gothic (Cuerpo)"/>
              <a:ea typeface="Times New Roman" panose="02020603050405020304" pitchFamily="18" charset="0"/>
            </a:endParaRPr>
          </a:p>
        </p:txBody>
      </p:sp>
      <p:cxnSp>
        <p:nvCxnSpPr>
          <p:cNvPr id="10" name="Conector recto de flecha 9"/>
          <p:cNvCxnSpPr/>
          <p:nvPr/>
        </p:nvCxnSpPr>
        <p:spPr>
          <a:xfrm flipV="1">
            <a:off x="2708265" y="1816768"/>
            <a:ext cx="368017" cy="134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ector recto de flecha 20"/>
          <p:cNvCxnSpPr/>
          <p:nvPr/>
        </p:nvCxnSpPr>
        <p:spPr>
          <a:xfrm flipH="1" flipV="1">
            <a:off x="7333423" y="3872551"/>
            <a:ext cx="985990" cy="3024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ector recto de flecha 25"/>
          <p:cNvCxnSpPr/>
          <p:nvPr/>
        </p:nvCxnSpPr>
        <p:spPr>
          <a:xfrm flipH="1" flipV="1">
            <a:off x="7333423" y="1225048"/>
            <a:ext cx="466548" cy="230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Rectángulo 2"/>
          <p:cNvSpPr/>
          <p:nvPr/>
        </p:nvSpPr>
        <p:spPr>
          <a:xfrm>
            <a:off x="624919" y="5401125"/>
            <a:ext cx="7175052" cy="8893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500" b="1" dirty="0"/>
              <a:t>Notas</a:t>
            </a:r>
            <a:r>
              <a:rPr lang="es-ES" sz="1500" b="1" i="1" dirty="0"/>
              <a:t>:</a:t>
            </a:r>
            <a:r>
              <a:rPr lang="es-ES" sz="1500" b="1" dirty="0"/>
              <a:t> Cada minuta debe ir acompañada del anexo 3 Lista de asistencia. Ambos documentos conservan la nomenclatura del anexo 2 y su objetivo: </a:t>
            </a:r>
            <a:r>
              <a:rPr lang="es-MX" sz="1500" b="1"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A2 – 1 – UTA   (Significa: Anexo 2 del objetivo 1 de la Universidad Tecnológica de Aguascalientes) </a:t>
            </a:r>
            <a:endParaRPr lang="es-MX" sz="1500" dirty="0"/>
          </a:p>
        </p:txBody>
      </p:sp>
      <p:pic>
        <p:nvPicPr>
          <p:cNvPr id="23" name="Imagen 22"/>
          <p:cNvPicPr/>
          <p:nvPr/>
        </p:nvPicPr>
        <p:blipFill rotWithShape="1">
          <a:blip r:embed="rId2"/>
          <a:srcRect l="30759" t="3530" r="30434" b="9940"/>
          <a:stretch/>
        </p:blipFill>
        <p:spPr bwMode="auto">
          <a:xfrm>
            <a:off x="3136333" y="667420"/>
            <a:ext cx="4060762" cy="45290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567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p:cNvSpPr txBox="1">
            <a:spLocks/>
          </p:cNvSpPr>
          <p:nvPr/>
        </p:nvSpPr>
        <p:spPr>
          <a:xfrm>
            <a:off x="613221" y="1233975"/>
            <a:ext cx="3048689" cy="64295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just"/>
            <a:r>
              <a:rPr lang="es-MX" cap="none" dirty="0">
                <a:solidFill>
                  <a:schemeClr val="tx1"/>
                </a:solidFill>
              </a:rPr>
              <a:t>Se debe incluir en  cada minuta de reunión </a:t>
            </a:r>
          </a:p>
          <a:p>
            <a:pPr algn="just"/>
            <a:endParaRPr lang="es-MX"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5" name="Imagen 14"/>
          <p:cNvPicPr/>
          <p:nvPr/>
        </p:nvPicPr>
        <p:blipFill rotWithShape="1">
          <a:blip r:embed="rId2"/>
          <a:srcRect l="30750" t="8202" r="32367" b="9507"/>
          <a:stretch/>
        </p:blipFill>
        <p:spPr bwMode="auto">
          <a:xfrm>
            <a:off x="3758137" y="947999"/>
            <a:ext cx="3869884" cy="4733218"/>
          </a:xfrm>
          <a:prstGeom prst="rect">
            <a:avLst/>
          </a:prstGeom>
          <a:ln>
            <a:noFill/>
          </a:ln>
          <a:extLst>
            <a:ext uri="{53640926-AAD7-44D8-BBD7-CCE9431645EC}">
              <a14:shadowObscured xmlns:a14="http://schemas.microsoft.com/office/drawing/2010/main"/>
            </a:ext>
          </a:extLst>
        </p:spPr>
      </p:pic>
      <p:cxnSp>
        <p:nvCxnSpPr>
          <p:cNvPr id="17" name="Conector recto de flecha 16"/>
          <p:cNvCxnSpPr/>
          <p:nvPr/>
        </p:nvCxnSpPr>
        <p:spPr>
          <a:xfrm flipH="1" flipV="1">
            <a:off x="7724248" y="1677420"/>
            <a:ext cx="998622" cy="247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Marcador de contenido 2"/>
          <p:cNvSpPr txBox="1">
            <a:spLocks/>
          </p:cNvSpPr>
          <p:nvPr/>
        </p:nvSpPr>
        <p:spPr>
          <a:xfrm>
            <a:off x="8379995" y="1925053"/>
            <a:ext cx="3211783" cy="64922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just"/>
            <a:r>
              <a:rPr lang="es-MX" cap="none" dirty="0">
                <a:solidFill>
                  <a:schemeClr val="tx1"/>
                </a:solidFill>
              </a:rPr>
              <a:t>Debe vincularse con el objetivo de la reunión,</a:t>
            </a:r>
          </a:p>
          <a:p>
            <a:pPr algn="just"/>
            <a:endParaRPr lang="es-MX"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Rectángulo 20"/>
          <p:cNvSpPr/>
          <p:nvPr/>
        </p:nvSpPr>
        <p:spPr>
          <a:xfrm>
            <a:off x="1792537" y="5681217"/>
            <a:ext cx="7400144" cy="9034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500" b="1" dirty="0"/>
              <a:t>Notas</a:t>
            </a:r>
            <a:r>
              <a:rPr lang="es-ES" sz="1500" b="1" i="1" dirty="0"/>
              <a:t>:</a:t>
            </a:r>
            <a:r>
              <a:rPr lang="es-ES" sz="1500" b="1" dirty="0"/>
              <a:t> Cada minuta debe ir acompañada del anexo 3 Lista de asistencia. Ambos documentos conservan la nomenclatura del anexo 2 y su objetivo:  </a:t>
            </a:r>
            <a:r>
              <a:rPr lang="es-MX" sz="1500" b="1" dirty="0">
                <a:ln w="0"/>
                <a:solidFill>
                  <a:srgbClr val="FF0000"/>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A2 – 1 – UTA   (Significa: Anexo 2 del objetivo 1 de la Universidad Tecnológica de Aguascalientes) </a:t>
            </a:r>
            <a:endParaRPr lang="es-MX" sz="1500" dirty="0"/>
          </a:p>
        </p:txBody>
      </p:sp>
      <p:sp>
        <p:nvSpPr>
          <p:cNvPr id="22" name="Rectángulo 21"/>
          <p:cNvSpPr/>
          <p:nvPr/>
        </p:nvSpPr>
        <p:spPr>
          <a:xfrm>
            <a:off x="4305642" y="273361"/>
            <a:ext cx="3653741"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sz="2400" dirty="0">
                <a:solidFill>
                  <a:schemeClr val="tx1"/>
                </a:solidFill>
                <a:ea typeface="MS Mincho"/>
                <a:cs typeface="Times New Roman" panose="02020603050405020304" pitchFamily="18" charset="0"/>
              </a:rPr>
              <a:t>A3 Lista de Asistencia</a:t>
            </a:r>
          </a:p>
        </p:txBody>
      </p:sp>
    </p:spTree>
    <p:extLst>
      <p:ext uri="{BB962C8B-B14F-4D97-AF65-F5344CB8AC3E}">
        <p14:creationId xmlns:p14="http://schemas.microsoft.com/office/powerpoint/2010/main" val="325053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73380" y="1323474"/>
            <a:ext cx="10732557" cy="7700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MX" b="1" dirty="0"/>
              <a:t>Una vez realizada la difusión de Contraloría Social y se haya conformado el Comité (minuta 1 anexo 2, objetivo 1) por mayoría de votos, el Responsable de Contraloría Social procede al llenado del anexo A4 que corresponde al Acta de Registro del Comité.</a:t>
            </a:r>
          </a:p>
        </p:txBody>
      </p:sp>
      <p:sp>
        <p:nvSpPr>
          <p:cNvPr id="14" name="Rectángulo 13"/>
          <p:cNvSpPr/>
          <p:nvPr/>
        </p:nvSpPr>
        <p:spPr>
          <a:xfrm>
            <a:off x="4123690" y="295660"/>
            <a:ext cx="401764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sz="2400" b="1" dirty="0">
                <a:solidFill>
                  <a:schemeClr val="tx1"/>
                </a:solidFill>
                <a:ea typeface="MS Mincho"/>
                <a:cs typeface="Times New Roman" panose="02020603050405020304" pitchFamily="18" charset="0"/>
              </a:rPr>
              <a:t>A4 Acta de registro</a:t>
            </a:r>
          </a:p>
        </p:txBody>
      </p:sp>
      <p:pic>
        <p:nvPicPr>
          <p:cNvPr id="15" name="Imagen 14"/>
          <p:cNvPicPr/>
          <p:nvPr/>
        </p:nvPicPr>
        <p:blipFill rotWithShape="1">
          <a:blip r:embed="rId2"/>
          <a:srcRect l="30281" t="6017" r="30831" b="7279"/>
          <a:stretch/>
        </p:blipFill>
        <p:spPr bwMode="auto">
          <a:xfrm>
            <a:off x="1167313" y="2273202"/>
            <a:ext cx="3645319" cy="4007281"/>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3"/>
          <a:srcRect l="30127" t="3555" r="31751" b="12207"/>
          <a:stretch/>
        </p:blipFill>
        <p:spPr bwMode="auto">
          <a:xfrm>
            <a:off x="6747493" y="2287415"/>
            <a:ext cx="3599665" cy="39930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876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47F4E9E-A57F-4487-9C7E-A6788A66FB22}"/>
              </a:ext>
            </a:extLst>
          </p:cNvPr>
          <p:cNvGraphicFramePr>
            <a:graphicFrameLocks noGrp="1"/>
          </p:cNvGraphicFramePr>
          <p:nvPr>
            <p:extLst>
              <p:ext uri="{D42A27DB-BD31-4B8C-83A1-F6EECF244321}">
                <p14:modId xmlns:p14="http://schemas.microsoft.com/office/powerpoint/2010/main" val="3880747065"/>
              </p:ext>
            </p:extLst>
          </p:nvPr>
        </p:nvGraphicFramePr>
        <p:xfrm>
          <a:off x="506437" y="1519310"/>
          <a:ext cx="10874326" cy="3709329"/>
        </p:xfrm>
        <a:graphic>
          <a:graphicData uri="http://schemas.openxmlformats.org/drawingml/2006/table">
            <a:tbl>
              <a:tblPr>
                <a:tableStyleId>{5DA37D80-6434-44D0-A028-1B22A696006F}</a:tableStyleId>
              </a:tblPr>
              <a:tblGrid>
                <a:gridCol w="1716258">
                  <a:extLst>
                    <a:ext uri="{9D8B030D-6E8A-4147-A177-3AD203B41FA5}">
                      <a16:colId xmlns:a16="http://schemas.microsoft.com/office/drawing/2014/main" val="3304846276"/>
                    </a:ext>
                  </a:extLst>
                </a:gridCol>
                <a:gridCol w="9158068">
                  <a:extLst>
                    <a:ext uri="{9D8B030D-6E8A-4147-A177-3AD203B41FA5}">
                      <a16:colId xmlns:a16="http://schemas.microsoft.com/office/drawing/2014/main" val="3481775583"/>
                    </a:ext>
                  </a:extLst>
                </a:gridCol>
              </a:tblGrid>
              <a:tr h="420468">
                <a:tc>
                  <a:txBody>
                    <a:bodyPr/>
                    <a:lstStyle/>
                    <a:p>
                      <a:pPr algn="l" fontAlgn="ctr"/>
                      <a:r>
                        <a:rPr lang="es-MX" sz="1800" b="1" u="none" strike="noStrike" dirty="0">
                          <a:effectLst/>
                        </a:rPr>
                        <a:t>Ponente:</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a:effectLst/>
                        </a:rPr>
                        <a:t>Responsable de la Contraloría Social en la Instancia Ejecutora.</a:t>
                      </a:r>
                      <a:endParaRPr lang="es-MX" sz="18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441751809"/>
                  </a:ext>
                </a:extLst>
              </a:tr>
              <a:tr h="1261403">
                <a:tc>
                  <a:txBody>
                    <a:bodyPr/>
                    <a:lstStyle/>
                    <a:p>
                      <a:pPr algn="l" fontAlgn="ctr"/>
                      <a:r>
                        <a:rPr lang="es-MX" sz="1800" b="1" u="none" strike="noStrike" dirty="0">
                          <a:effectLst/>
                        </a:rPr>
                        <a:t>Material de Apoyo y Consulta:</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rPr>
                        <a:t>Presentaciones, leyes, lineamientos y documentos normativos (Esquema de contraloría social, guía operativa y PATCS). </a:t>
                      </a:r>
                      <a:br>
                        <a:rPr lang="es-MX" sz="1800" u="none" strike="noStrike" dirty="0">
                          <a:effectLst/>
                        </a:rPr>
                      </a:br>
                      <a:r>
                        <a:rPr lang="es-MX" sz="1800" u="none" strike="noStrike" dirty="0">
                          <a:effectLst/>
                        </a:rPr>
                        <a:t>Material que se les enviará mediante correo electrónico.</a:t>
                      </a:r>
                      <a:endParaRPr lang="es-MX"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20213962"/>
                  </a:ext>
                </a:extLst>
              </a:tr>
              <a:tr h="1469293">
                <a:tc>
                  <a:txBody>
                    <a:bodyPr/>
                    <a:lstStyle/>
                    <a:p>
                      <a:pPr algn="l" fontAlgn="ctr"/>
                      <a:r>
                        <a:rPr lang="es-MX" sz="1800" b="1" u="none" strike="noStrike" dirty="0">
                          <a:effectLst/>
                        </a:rPr>
                        <a:t>Dinámicas para reforzar el aprendizaje:</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rPr>
                        <a:t>Taller, con la finalidad de reforzar los conocimientos.</a:t>
                      </a:r>
                      <a:endParaRPr lang="es-MX"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6878199"/>
                  </a:ext>
                </a:extLst>
              </a:tr>
              <a:tr h="420468">
                <a:tc>
                  <a:txBody>
                    <a:bodyPr/>
                    <a:lstStyle/>
                    <a:p>
                      <a:pPr algn="l" fontAlgn="ctr"/>
                      <a:r>
                        <a:rPr lang="es-MX" sz="1800" b="1" u="none" strike="noStrike" dirty="0">
                          <a:effectLst/>
                        </a:rPr>
                        <a:t>Lugar</a:t>
                      </a:r>
                      <a:endParaRPr lang="es-MX"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l" fontAlgn="ctr"/>
                      <a:r>
                        <a:rPr lang="es-MX" sz="1800" u="none" strike="noStrike" dirty="0">
                          <a:effectLst/>
                        </a:rPr>
                        <a:t> Instalaciones de la Universidad Tecnológica del Mar de Tamaulipas Bicentenario</a:t>
                      </a:r>
                    </a:p>
                    <a:p>
                      <a:pPr algn="l" fontAlgn="ctr"/>
                      <a:r>
                        <a:rPr lang="es-MX" sz="1800" b="0" i="0" u="none" strike="noStrike" dirty="0">
                          <a:solidFill>
                            <a:srgbClr val="000000"/>
                          </a:solidFill>
                          <a:effectLst/>
                          <a:latin typeface="+mn-lt"/>
                        </a:rPr>
                        <a:t>Link de la capacitación en línea: https://meet.google.com/</a:t>
                      </a:r>
                    </a:p>
                  </a:txBody>
                  <a:tcPr marL="9525" marR="9525" marT="9525" marB="0" anchor="ctr"/>
                </a:tc>
                <a:extLst>
                  <a:ext uri="{0D108BD9-81ED-4DB2-BD59-A6C34878D82A}">
                    <a16:rowId xmlns:a16="http://schemas.microsoft.com/office/drawing/2014/main" val="2079302209"/>
                  </a:ext>
                </a:extLst>
              </a:tr>
            </a:tbl>
          </a:graphicData>
        </a:graphic>
      </p:graphicFrame>
    </p:spTree>
    <p:extLst>
      <p:ext uri="{BB962C8B-B14F-4D97-AF65-F5344CB8AC3E}">
        <p14:creationId xmlns:p14="http://schemas.microsoft.com/office/powerpoint/2010/main" val="254940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8202367" y="1325819"/>
            <a:ext cx="3473818" cy="36317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endParaRPr lang="es-ES" b="1" dirty="0">
              <a:ln w="0"/>
              <a:solidFill>
                <a:schemeClr val="tx1"/>
              </a:solidFill>
              <a:latin typeface="Calibri" panose="020F0502020204030204" pitchFamily="34" charset="0"/>
              <a:ea typeface="Times New Roman" panose="02020603050405020304" pitchFamily="18" charset="0"/>
            </a:endParaRPr>
          </a:p>
          <a:p>
            <a:pPr algn="just">
              <a:spcAft>
                <a:spcPts val="0"/>
              </a:spcAft>
            </a:pPr>
            <a:r>
              <a:rPr lang="es-ES" b="1" dirty="0">
                <a:ln w="0"/>
                <a:solidFill>
                  <a:schemeClr val="tx1"/>
                </a:solidFill>
                <a:latin typeface="Century Gothic (Cuerpo)"/>
                <a:ea typeface="Times New Roman" panose="02020603050405020304" pitchFamily="18" charset="0"/>
              </a:rPr>
              <a:t>Los beneficiarios eligen por mayoría de votos a los integrantes de este Comité de Contraloría Social.</a:t>
            </a:r>
          </a:p>
          <a:p>
            <a:pPr marL="285750" indent="-285750" algn="just">
              <a:spcAft>
                <a:spcPts val="0"/>
              </a:spcAft>
              <a:buFont typeface="Wingdings" panose="05000000000000000000" pitchFamily="2" charset="2"/>
              <a:buChar char="Ø"/>
            </a:pPr>
            <a:endParaRPr lang="es-MX" sz="1400" b="1" dirty="0">
              <a:ln w="0"/>
              <a:solidFill>
                <a:schemeClr val="tx1"/>
              </a:solidFill>
              <a:latin typeface="Tahoma" panose="020B0604030504040204" pitchFamily="34" charset="0"/>
              <a:ea typeface="Times New Roman" panose="02020603050405020304" pitchFamily="18" charset="0"/>
            </a:endParaRPr>
          </a:p>
          <a:p>
            <a:pPr algn="just">
              <a:spcAft>
                <a:spcPts val="0"/>
              </a:spcAft>
            </a:pPr>
            <a:r>
              <a:rPr lang="es-ES" b="1" dirty="0">
                <a:ln w="0"/>
                <a:solidFill>
                  <a:schemeClr val="tx1"/>
                </a:solidFill>
                <a:latin typeface="Century Gothic (Cuerpo)"/>
                <a:ea typeface="Times New Roman" panose="02020603050405020304" pitchFamily="18" charset="0"/>
              </a:rPr>
              <a:t>Los integrantes del Comité de Contraloría Social asumen esta acta de registro como escrito libre para solicitar su registro, con fundamento en el artículo 70 de la Ley General de Desarrollo Social.</a:t>
            </a:r>
            <a:endParaRPr lang="es-MX" sz="1400" b="1" dirty="0">
              <a:ln w="0"/>
              <a:solidFill>
                <a:schemeClr val="tx1"/>
              </a:solidFill>
              <a:latin typeface="Century Gothic (Cuerpo)"/>
              <a:ea typeface="Times New Roman" panose="02020603050405020304" pitchFamily="18" charset="0"/>
            </a:endParaRPr>
          </a:p>
        </p:txBody>
      </p:sp>
      <p:sp>
        <p:nvSpPr>
          <p:cNvPr id="14" name="Llaves 13"/>
          <p:cNvSpPr/>
          <p:nvPr/>
        </p:nvSpPr>
        <p:spPr>
          <a:xfrm>
            <a:off x="2909604" y="497318"/>
            <a:ext cx="5292763" cy="5842764"/>
          </a:xfrm>
          <a:prstGeom prst="bracePair">
            <a:avLst/>
          </a:prstGeom>
          <a:ln>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
        <p:nvSpPr>
          <p:cNvPr id="15" name="Rectángulo 14"/>
          <p:cNvSpPr/>
          <p:nvPr/>
        </p:nvSpPr>
        <p:spPr>
          <a:xfrm>
            <a:off x="909224" y="2574279"/>
            <a:ext cx="196911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b="1" dirty="0">
                <a:solidFill>
                  <a:srgbClr val="000000"/>
                </a:solidFill>
                <a:latin typeface="Century Gothic (Cuerpo)"/>
                <a:ea typeface="MS Mincho"/>
              </a:rPr>
              <a:t>Capturar a más tardar dentro de los 15 días hábiles (21 días naturales) posteriores a la fecha de su constitución.</a:t>
            </a:r>
            <a:endParaRPr lang="es-MX" dirty="0">
              <a:latin typeface="Century Gothic (Cuerpo)"/>
            </a:endParaRPr>
          </a:p>
        </p:txBody>
      </p:sp>
      <p:pic>
        <p:nvPicPr>
          <p:cNvPr id="17" name="Imagen 16"/>
          <p:cNvPicPr/>
          <p:nvPr/>
        </p:nvPicPr>
        <p:blipFill rotWithShape="1">
          <a:blip r:embed="rId2"/>
          <a:srcRect l="30281" t="6017" r="30831" b="7279"/>
          <a:stretch/>
        </p:blipFill>
        <p:spPr bwMode="auto">
          <a:xfrm>
            <a:off x="3531577" y="679590"/>
            <a:ext cx="4209715" cy="52519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3029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8156289" y="1675671"/>
            <a:ext cx="3100030"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s-MX" sz="2000" b="1" dirty="0">
                <a:ln w="0"/>
                <a:latin typeface="Calibri" panose="020F0502020204030204" pitchFamily="34" charset="0"/>
                <a:ea typeface="Times New Roman" panose="02020603050405020304" pitchFamily="18" charset="0"/>
              </a:rPr>
              <a:t>En la segunda hoja del Acta de Registro del Comité </a:t>
            </a:r>
          </a:p>
          <a:p>
            <a:pPr algn="just">
              <a:spcAft>
                <a:spcPts val="0"/>
              </a:spcAft>
            </a:pPr>
            <a:r>
              <a:rPr lang="es-MX" sz="2000" b="1" dirty="0">
                <a:ln w="0"/>
                <a:latin typeface="Calibri" panose="020F0502020204030204" pitchFamily="34" charset="0"/>
                <a:ea typeface="Times New Roman" panose="02020603050405020304" pitchFamily="18" charset="0"/>
              </a:rPr>
              <a:t>se mencionan las funciones y compromisos a los que se compromete el Comité de CS. </a:t>
            </a:r>
          </a:p>
          <a:p>
            <a:pPr algn="just">
              <a:spcAft>
                <a:spcPts val="0"/>
              </a:spcAft>
            </a:pPr>
            <a:r>
              <a:rPr lang="es-MX" sz="2000" b="1" dirty="0">
                <a:ln w="0"/>
                <a:latin typeface="Calibri" panose="020F0502020204030204" pitchFamily="34" charset="0"/>
                <a:ea typeface="Times New Roman" panose="02020603050405020304" pitchFamily="18" charset="0"/>
              </a:rPr>
              <a:t>Deberán establecer los compromisos del comité y colocarlos en el apartado compromisos.</a:t>
            </a:r>
            <a:endParaRPr lang="es-MX" sz="1600" b="1" dirty="0">
              <a:ln w="0"/>
              <a:latin typeface="Tahoma" panose="020B0604030504040204" pitchFamily="34" charset="0"/>
              <a:ea typeface="Times New Roman" panose="02020603050405020304" pitchFamily="18" charset="0"/>
            </a:endParaRPr>
          </a:p>
        </p:txBody>
      </p:sp>
      <p:sp>
        <p:nvSpPr>
          <p:cNvPr id="3" name="Llaves 2"/>
          <p:cNvSpPr/>
          <p:nvPr/>
        </p:nvSpPr>
        <p:spPr>
          <a:xfrm>
            <a:off x="2627326" y="512550"/>
            <a:ext cx="5292763" cy="5842764"/>
          </a:xfrm>
          <a:prstGeom prst="bracePair">
            <a:avLst/>
          </a:prstGeom>
          <a:ln>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pic>
        <p:nvPicPr>
          <p:cNvPr id="15" name="Imagen 14"/>
          <p:cNvPicPr/>
          <p:nvPr/>
        </p:nvPicPr>
        <p:blipFill rotWithShape="1">
          <a:blip r:embed="rId2"/>
          <a:srcRect l="31060" t="7656" r="33290" b="5904"/>
          <a:stretch/>
        </p:blipFill>
        <p:spPr bwMode="auto">
          <a:xfrm>
            <a:off x="3351912" y="804936"/>
            <a:ext cx="3855216" cy="5090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065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976558" y="351020"/>
            <a:ext cx="4311909" cy="477054"/>
          </a:xfrm>
          <a:prstGeom prst="rect">
            <a:avLst/>
          </a:prstGeom>
        </p:spPr>
        <p:txBody>
          <a:bodyPr wrap="square">
            <a:spAutoFit/>
          </a:bodyPr>
          <a:lstStyle/>
          <a:p>
            <a:pPr lvl="0" algn="just">
              <a:spcAft>
                <a:spcPts val="0"/>
              </a:spcAft>
            </a:pPr>
            <a:r>
              <a:rPr lang="es-ES_tradnl" sz="2500" dirty="0">
                <a:ea typeface="MS Mincho"/>
                <a:cs typeface="Times New Roman" panose="02020603050405020304" pitchFamily="18" charset="0"/>
              </a:rPr>
              <a:t>Ejemplo de compromisos: </a:t>
            </a:r>
          </a:p>
        </p:txBody>
      </p:sp>
      <p:sp>
        <p:nvSpPr>
          <p:cNvPr id="11" name="Rectángulo 10"/>
          <p:cNvSpPr/>
          <p:nvPr/>
        </p:nvSpPr>
        <p:spPr>
          <a:xfrm>
            <a:off x="854242" y="1129553"/>
            <a:ext cx="9925628" cy="3971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b="1" i="1" dirty="0"/>
              <a:t>*Los Compromisos del Comité de CS son los siguientes:</a:t>
            </a:r>
            <a:endParaRPr lang="es-MX" dirty="0"/>
          </a:p>
          <a:p>
            <a:pPr marL="342900" lvl="0" indent="-342900">
              <a:buFont typeface="+mj-lt"/>
              <a:buAutoNum type="arabicPeriod"/>
            </a:pPr>
            <a:r>
              <a:rPr lang="es-ES" dirty="0"/>
              <a:t>Tomar la capacitación para realizar las actividades de CS por parte del RCS de las IES,</a:t>
            </a:r>
            <a:endParaRPr lang="es-MX" dirty="0"/>
          </a:p>
          <a:p>
            <a:pPr marL="342900" lvl="0" indent="-342900">
              <a:buFont typeface="+mj-lt"/>
              <a:buAutoNum type="arabicPeriod"/>
            </a:pPr>
            <a:r>
              <a:rPr lang="es-ES" dirty="0"/>
              <a:t>Solicitar al RCS de la IE la información pública relacionada con la operación del Programa,</a:t>
            </a:r>
            <a:endParaRPr lang="es-MX" dirty="0"/>
          </a:p>
          <a:p>
            <a:pPr marL="342900" lvl="0" indent="-342900">
              <a:buFont typeface="+mj-lt"/>
              <a:buAutoNum type="arabicPeriod"/>
            </a:pPr>
            <a:r>
              <a:rPr lang="es-ES" dirty="0"/>
              <a:t>Registrar en el informe(s) el(los) resultado(s) de las actividades de contraloría social realizadas, así como dar seguimiento, en su caso, a los mismos; </a:t>
            </a:r>
            <a:endParaRPr lang="es-MX" dirty="0"/>
          </a:p>
          <a:p>
            <a:pPr marL="342900" lvl="0" indent="-342900">
              <a:buFont typeface="+mj-lt"/>
              <a:buAutoNum type="arabicPeriod"/>
            </a:pPr>
            <a:r>
              <a:rPr lang="es-ES" dirty="0"/>
              <a:t>Supervisar que se apliquen correctamente los recursos al 100% con base en las cartas de liberación del programa.</a:t>
            </a:r>
          </a:p>
          <a:p>
            <a:pPr marL="342900" indent="-342900">
              <a:buFont typeface="+mj-lt"/>
              <a:buAutoNum type="arabicPeriod"/>
            </a:pPr>
            <a:r>
              <a:rPr lang="es-ES" dirty="0"/>
              <a:t>El RCS en la Instancia Ejecutora deberá realizar reuniones con los beneficiarios de los programas federales, a fin de promover que se realicen actividades de contraloría social, así como que expresen sus necesidades, opiniones, quejas, denuncias y peticiones relacionadas con los programas federales.</a:t>
            </a:r>
            <a:endParaRPr lang="es-MX" dirty="0"/>
          </a:p>
          <a:p>
            <a:pPr marL="342900" lvl="0" indent="-342900">
              <a:buFont typeface="+mj-lt"/>
              <a:buAutoNum type="arabicPeriod"/>
            </a:pPr>
            <a:endParaRPr lang="es-MX" dirty="0"/>
          </a:p>
        </p:txBody>
      </p:sp>
    </p:spTree>
    <p:extLst>
      <p:ext uri="{BB962C8B-B14F-4D97-AF65-F5344CB8AC3E}">
        <p14:creationId xmlns:p14="http://schemas.microsoft.com/office/powerpoint/2010/main" val="105906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laves 2"/>
          <p:cNvSpPr/>
          <p:nvPr/>
        </p:nvSpPr>
        <p:spPr>
          <a:xfrm>
            <a:off x="3293779" y="1280160"/>
            <a:ext cx="4882033" cy="2635624"/>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15" name="Llaves 14"/>
          <p:cNvSpPr/>
          <p:nvPr/>
        </p:nvSpPr>
        <p:spPr>
          <a:xfrm>
            <a:off x="3579019" y="4109420"/>
            <a:ext cx="4596793" cy="1577787"/>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18" name="Rectángulo 17"/>
          <p:cNvSpPr/>
          <p:nvPr/>
        </p:nvSpPr>
        <p:spPr>
          <a:xfrm>
            <a:off x="4047830" y="371834"/>
            <a:ext cx="4096340"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sz="2800" dirty="0">
                <a:solidFill>
                  <a:schemeClr val="tx1"/>
                </a:solidFill>
                <a:ea typeface="MS Mincho"/>
                <a:cs typeface="Times New Roman" panose="02020603050405020304" pitchFamily="18" charset="0"/>
              </a:rPr>
              <a:t>A5 Acta de sustitución</a:t>
            </a:r>
          </a:p>
        </p:txBody>
      </p:sp>
      <p:pic>
        <p:nvPicPr>
          <p:cNvPr id="19" name="Imagen 18"/>
          <p:cNvPicPr/>
          <p:nvPr/>
        </p:nvPicPr>
        <p:blipFill rotWithShape="1">
          <a:blip r:embed="rId2"/>
          <a:srcRect l="29202" t="4894" r="30806" b="8133"/>
          <a:stretch/>
        </p:blipFill>
        <p:spPr bwMode="auto">
          <a:xfrm>
            <a:off x="3948284" y="1086524"/>
            <a:ext cx="3824116" cy="4520192"/>
          </a:xfrm>
          <a:prstGeom prst="rect">
            <a:avLst/>
          </a:prstGeom>
          <a:ln>
            <a:noFill/>
          </a:ln>
          <a:extLst>
            <a:ext uri="{53640926-AAD7-44D8-BBD7-CCE9431645EC}">
              <a14:shadowObscured xmlns:a14="http://schemas.microsoft.com/office/drawing/2010/main"/>
            </a:ext>
          </a:extLst>
        </p:spPr>
      </p:pic>
      <p:sp>
        <p:nvSpPr>
          <p:cNvPr id="20" name="Rectángulo 19"/>
          <p:cNvSpPr/>
          <p:nvPr/>
        </p:nvSpPr>
        <p:spPr>
          <a:xfrm>
            <a:off x="8830316" y="1534662"/>
            <a:ext cx="2293089"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sz="1400" dirty="0">
                <a:ln w="0"/>
                <a:effectLst>
                  <a:outerShdw blurRad="38100" dist="19050" dir="2700000" algn="tl" rotWithShape="0">
                    <a:schemeClr val="dk1">
                      <a:alpha val="40000"/>
                    </a:schemeClr>
                  </a:outerShdw>
                </a:effectLst>
                <a:latin typeface="Century Gothic (Cuerpo)"/>
                <a:ea typeface="Times New Roman" panose="02020603050405020304" pitchFamily="18" charset="0"/>
              </a:rPr>
              <a:t>Los datos de la sección I. Datos generales y II. Datos de la obra o apoyos del Programa, deben coincidir con los establecidos en las minutas A2. </a:t>
            </a:r>
          </a:p>
        </p:txBody>
      </p:sp>
      <p:sp>
        <p:nvSpPr>
          <p:cNvPr id="21" name="Rectángulo 20"/>
          <p:cNvSpPr/>
          <p:nvPr/>
        </p:nvSpPr>
        <p:spPr>
          <a:xfrm>
            <a:off x="47870" y="4296960"/>
            <a:ext cx="273583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dirty="0">
                <a:ln w="0"/>
                <a:effectLst>
                  <a:outerShdw blurRad="38100" dist="19050" dir="2700000" algn="tl" rotWithShape="0">
                    <a:schemeClr val="dk1">
                      <a:alpha val="40000"/>
                    </a:schemeClr>
                  </a:outerShdw>
                </a:effectLst>
                <a:latin typeface="Century Gothic (Cuerpo)"/>
                <a:ea typeface="Times New Roman" panose="02020603050405020304" pitchFamily="18" charset="0"/>
              </a:rPr>
              <a:t>Primero se colocan los datos del integrante anterior, posteriormente los del nuevo integrante. </a:t>
            </a:r>
          </a:p>
        </p:txBody>
      </p:sp>
      <p:cxnSp>
        <p:nvCxnSpPr>
          <p:cNvPr id="22" name="Conector recto de flecha 21"/>
          <p:cNvCxnSpPr/>
          <p:nvPr/>
        </p:nvCxnSpPr>
        <p:spPr>
          <a:xfrm flipH="1">
            <a:off x="7878207" y="1913022"/>
            <a:ext cx="856820" cy="5654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ector recto de flecha 22"/>
          <p:cNvCxnSpPr/>
          <p:nvPr/>
        </p:nvCxnSpPr>
        <p:spPr>
          <a:xfrm flipV="1">
            <a:off x="2812687" y="4898313"/>
            <a:ext cx="1084085" cy="274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598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ves 11"/>
          <p:cNvSpPr/>
          <p:nvPr/>
        </p:nvSpPr>
        <p:spPr>
          <a:xfrm>
            <a:off x="3309176" y="1422953"/>
            <a:ext cx="4638421" cy="1753384"/>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15" name="Llaves 14"/>
          <p:cNvSpPr/>
          <p:nvPr/>
        </p:nvSpPr>
        <p:spPr>
          <a:xfrm>
            <a:off x="3216300" y="3659792"/>
            <a:ext cx="4824171" cy="1773219"/>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pic>
        <p:nvPicPr>
          <p:cNvPr id="16" name="Imagen 15"/>
          <p:cNvPicPr/>
          <p:nvPr/>
        </p:nvPicPr>
        <p:blipFill rotWithShape="1">
          <a:blip r:embed="rId2"/>
          <a:srcRect l="30051" t="18823" r="31865" b="24323"/>
          <a:stretch/>
        </p:blipFill>
        <p:spPr bwMode="auto">
          <a:xfrm>
            <a:off x="3627979" y="939498"/>
            <a:ext cx="4007786" cy="4583184"/>
          </a:xfrm>
          <a:prstGeom prst="rect">
            <a:avLst/>
          </a:prstGeom>
          <a:ln>
            <a:noFill/>
          </a:ln>
          <a:extLst>
            <a:ext uri="{53640926-AAD7-44D8-BBD7-CCE9431645EC}">
              <a14:shadowObscured xmlns:a14="http://schemas.microsoft.com/office/drawing/2010/main"/>
            </a:ext>
          </a:extLst>
        </p:spPr>
      </p:pic>
      <p:sp>
        <p:nvSpPr>
          <p:cNvPr id="19" name="Rectángulo 18"/>
          <p:cNvSpPr/>
          <p:nvPr/>
        </p:nvSpPr>
        <p:spPr>
          <a:xfrm>
            <a:off x="8452150" y="3841090"/>
            <a:ext cx="25115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dirty="0">
                <a:ln w="0"/>
                <a:effectLst>
                  <a:outerShdw blurRad="38100" dist="19050" dir="2700000" algn="tl" rotWithShape="0">
                    <a:schemeClr val="dk1">
                      <a:alpha val="40000"/>
                    </a:schemeClr>
                  </a:outerShdw>
                </a:effectLst>
                <a:latin typeface="Century Gothic (Cuerpo)"/>
                <a:ea typeface="Times New Roman" panose="02020603050405020304" pitchFamily="18" charset="0"/>
              </a:rPr>
              <a:t>Firma y nombre de Responsable de CS y Representante del Comité</a:t>
            </a:r>
          </a:p>
        </p:txBody>
      </p:sp>
      <p:sp>
        <p:nvSpPr>
          <p:cNvPr id="20" name="Rectángulo 19"/>
          <p:cNvSpPr/>
          <p:nvPr/>
        </p:nvSpPr>
        <p:spPr>
          <a:xfrm>
            <a:off x="351693" y="1783314"/>
            <a:ext cx="277309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dirty="0">
                <a:ln w="0"/>
                <a:effectLst>
                  <a:outerShdw blurRad="38100" dist="19050" dir="2700000" algn="tl" rotWithShape="0">
                    <a:schemeClr val="dk1">
                      <a:alpha val="40000"/>
                    </a:schemeClr>
                  </a:outerShdw>
                </a:effectLst>
                <a:latin typeface="Century Gothic (Cuerpo)"/>
                <a:ea typeface="Times New Roman" panose="02020603050405020304" pitchFamily="18" charset="0"/>
              </a:rPr>
              <a:t>Seleccionar el motivo de la sustitución.</a:t>
            </a:r>
          </a:p>
        </p:txBody>
      </p:sp>
      <p:sp>
        <p:nvSpPr>
          <p:cNvPr id="8" name="Rectángulo 17">
            <a:extLst>
              <a:ext uri="{FF2B5EF4-FFF2-40B4-BE49-F238E27FC236}">
                <a16:creationId xmlns:a16="http://schemas.microsoft.com/office/drawing/2014/main" id="{05E3DFDC-1CF3-4474-AE0A-54DFA9111B78}"/>
              </a:ext>
            </a:extLst>
          </p:cNvPr>
          <p:cNvSpPr/>
          <p:nvPr/>
        </p:nvSpPr>
        <p:spPr>
          <a:xfrm>
            <a:off x="2356150" y="6006137"/>
            <a:ext cx="6096000" cy="504625"/>
          </a:xfrm>
          <a:prstGeom prst="rect">
            <a:avLst/>
          </a:prstGeom>
        </p:spPr>
        <p:txBody>
          <a:bodyPr>
            <a:spAutoFit/>
          </a:bodyPr>
          <a:lstStyle/>
          <a:p>
            <a:pPr algn="ctr">
              <a:lnSpc>
                <a:spcPct val="115000"/>
              </a:lnSpc>
              <a:spcAft>
                <a:spcPts val="0"/>
              </a:spcAft>
            </a:pPr>
            <a:r>
              <a:rPr lang="es-ES" sz="1200" dirty="0">
                <a:latin typeface="Calibri" panose="020F0502020204030204" pitchFamily="34" charset="0"/>
                <a:ea typeface="Times New Roman" panose="02020603050405020304" pitchFamily="18" charset="0"/>
                <a:cs typeface="Calibri" panose="020F0502020204030204" pitchFamily="34" charset="0"/>
              </a:rPr>
              <a:t>(Adjuntar la lista con nombre y firma de los integrantes y asistentes a la sustitución del integrante del Comité)</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77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2"/>
          <p:cNvSpPr txBox="1">
            <a:spLocks/>
          </p:cNvSpPr>
          <p:nvPr/>
        </p:nvSpPr>
        <p:spPr>
          <a:xfrm>
            <a:off x="890336" y="1482479"/>
            <a:ext cx="10575758" cy="86627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just"/>
            <a:r>
              <a:rPr lang="es-MX" b="1" cap="none" dirty="0">
                <a:solidFill>
                  <a:schemeClr val="dk1"/>
                </a:solidFill>
              </a:rPr>
              <a:t>En caso de que los integrantes del comité tengan preguntas relacionadas con la operación del programa, dichos cuestionamientos podrán formularse utilizando el formato solicitud de información y el responsable de la CS resolverá sus dudas. </a:t>
            </a:r>
          </a:p>
        </p:txBody>
      </p:sp>
      <p:sp>
        <p:nvSpPr>
          <p:cNvPr id="14" name="Rectángulo 13"/>
          <p:cNvSpPr/>
          <p:nvPr/>
        </p:nvSpPr>
        <p:spPr>
          <a:xfrm>
            <a:off x="4272785" y="479835"/>
            <a:ext cx="3719455" cy="83099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sz="2400" dirty="0">
                <a:solidFill>
                  <a:schemeClr val="tx1"/>
                </a:solidFill>
                <a:ea typeface="MS Mincho"/>
                <a:cs typeface="Times New Roman" panose="02020603050405020304" pitchFamily="18" charset="0"/>
              </a:rPr>
              <a:t>A6 Solicitud de Información</a:t>
            </a:r>
          </a:p>
        </p:txBody>
      </p:sp>
      <p:pic>
        <p:nvPicPr>
          <p:cNvPr id="17" name="Imagen 16"/>
          <p:cNvPicPr/>
          <p:nvPr/>
        </p:nvPicPr>
        <p:blipFill rotWithShape="1">
          <a:blip r:embed="rId2"/>
          <a:srcRect l="30475" t="9033" r="30381" b="22828"/>
          <a:stretch/>
        </p:blipFill>
        <p:spPr bwMode="auto">
          <a:xfrm>
            <a:off x="2255010" y="2520396"/>
            <a:ext cx="3561919" cy="3434429"/>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3"/>
          <a:srcRect l="28356" t="8658" r="30806" b="17170"/>
          <a:stretch/>
        </p:blipFill>
        <p:spPr bwMode="auto">
          <a:xfrm>
            <a:off x="6375072" y="2520397"/>
            <a:ext cx="3703938" cy="3434428"/>
          </a:xfrm>
          <a:prstGeom prst="rect">
            <a:avLst/>
          </a:prstGeom>
          <a:ln>
            <a:noFill/>
          </a:ln>
          <a:extLst>
            <a:ext uri="{53640926-AAD7-44D8-BBD7-CCE9431645EC}">
              <a14:shadowObscured xmlns:a14="http://schemas.microsoft.com/office/drawing/2010/main"/>
            </a:ext>
          </a:extLst>
        </p:spPr>
      </p:pic>
      <p:graphicFrame>
        <p:nvGraphicFramePr>
          <p:cNvPr id="8" name="Tabla 3">
            <a:extLst>
              <a:ext uri="{FF2B5EF4-FFF2-40B4-BE49-F238E27FC236}">
                <a16:creationId xmlns:a16="http://schemas.microsoft.com/office/drawing/2014/main" id="{927EF3B7-3200-4992-9A48-591EBFAED44B}"/>
              </a:ext>
            </a:extLst>
          </p:cNvPr>
          <p:cNvGraphicFramePr>
            <a:graphicFrameLocks noGrp="1"/>
          </p:cNvGraphicFramePr>
          <p:nvPr>
            <p:extLst>
              <p:ext uri="{D42A27DB-BD31-4B8C-83A1-F6EECF244321}">
                <p14:modId xmlns:p14="http://schemas.microsoft.com/office/powerpoint/2010/main" val="2473659989"/>
              </p:ext>
            </p:extLst>
          </p:nvPr>
        </p:nvGraphicFramePr>
        <p:xfrm>
          <a:off x="6705600" y="5697415"/>
          <a:ext cx="5486400" cy="1055077"/>
        </p:xfrm>
        <a:graphic>
          <a:graphicData uri="http://schemas.openxmlformats.org/drawingml/2006/table">
            <a:tbl>
              <a:tblPr firstRow="1" firstCol="1" lastRow="1" lastCol="1" bandRow="1" bandCol="1">
                <a:tableStyleId>{5940675A-B579-460E-94D1-54222C63F5DA}</a:tableStyleId>
              </a:tblPr>
              <a:tblGrid>
                <a:gridCol w="5486400">
                  <a:extLst>
                    <a:ext uri="{9D8B030D-6E8A-4147-A177-3AD203B41FA5}">
                      <a16:colId xmlns:a16="http://schemas.microsoft.com/office/drawing/2014/main" val="20000"/>
                    </a:ext>
                  </a:extLst>
                </a:gridCol>
              </a:tblGrid>
              <a:tr h="1055077">
                <a:tc>
                  <a:txBody>
                    <a:bodyPr/>
                    <a:lstStyle/>
                    <a:p>
                      <a:pPr>
                        <a:lnSpc>
                          <a:spcPct val="115000"/>
                        </a:lnSpc>
                        <a:spcAft>
                          <a:spcPts val="1000"/>
                        </a:spcAft>
                      </a:pPr>
                      <a:r>
                        <a:rPr lang="es-ES" sz="1200" b="1" dirty="0">
                          <a:solidFill>
                            <a:srgbClr val="FF0000"/>
                          </a:solidFill>
                          <a:effectLst/>
                        </a:rPr>
                        <a:t> En la capacitación se mencionó que se van a realizar 10 minutas enfocados en 10 objetivos. ¿Podemos como Comité de Contraloría Social realizar más reuniones? ¿Plantear más objetivos?</a:t>
                      </a:r>
                      <a:endParaRPr lang="es-MX"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1382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4548" y="1427805"/>
            <a:ext cx="10261311" cy="1477328"/>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b="1" dirty="0">
                <a:ln w="0"/>
                <a:latin typeface="Century Gothic (Cuerpo)"/>
                <a:ea typeface="Calibri" panose="020F0502020204030204" pitchFamily="34" charset="0"/>
                <a:cs typeface="Times New Roman" panose="02020603050405020304" pitchFamily="18" charset="0"/>
              </a:rPr>
              <a:t>El Comité de Contraloría Social en su reunión número </a:t>
            </a:r>
            <a:r>
              <a:rPr lang="es-MX" b="1" dirty="0">
                <a:ln w="0"/>
                <a:solidFill>
                  <a:schemeClr val="tx1"/>
                </a:solidFill>
                <a:latin typeface="Century Gothic (Cuerpo)"/>
                <a:ea typeface="Calibri" panose="020F0502020204030204" pitchFamily="34" charset="0"/>
                <a:cs typeface="Times New Roman" panose="02020603050405020304" pitchFamily="18" charset="0"/>
              </a:rPr>
              <a:t>7 (objetivo 7</a:t>
            </a:r>
            <a:r>
              <a:rPr lang="es-MX" b="1" dirty="0">
                <a:ln w="0"/>
                <a:latin typeface="Century Gothic (Cuerpo)"/>
                <a:ea typeface="Calibri" panose="020F0502020204030204" pitchFamily="34" charset="0"/>
                <a:cs typeface="Times New Roman" panose="02020603050405020304" pitchFamily="18" charset="0"/>
              </a:rPr>
              <a:t>), contestarán el formulario del Informe Final.</a:t>
            </a:r>
          </a:p>
          <a:p>
            <a:pPr algn="just"/>
            <a:r>
              <a:rPr lang="es-MX" b="1" dirty="0">
                <a:ln w="0"/>
                <a:latin typeface="Century Gothic (Cuerpo)"/>
                <a:ea typeface="Calibri" panose="020F0502020204030204" pitchFamily="34" charset="0"/>
                <a:cs typeface="Times New Roman" panose="02020603050405020304" pitchFamily="18" charset="0"/>
              </a:rPr>
              <a:t> </a:t>
            </a:r>
            <a:r>
              <a:rPr lang="es-MX" b="1" dirty="0">
                <a:ln w="0"/>
                <a:latin typeface="Century Gothic (Cuerpo)"/>
                <a:cs typeface="Times New Roman" panose="02020603050405020304" pitchFamily="18" charset="0"/>
              </a:rPr>
              <a:t>El Responsable colocará el logotipo de la Universidad, y deberá verificar que se encuentre debidamente llenado y firmado para poder subirlo a la página de la Universidad. </a:t>
            </a:r>
          </a:p>
        </p:txBody>
      </p:sp>
      <p:pic>
        <p:nvPicPr>
          <p:cNvPr id="2" name="Imagen 1"/>
          <p:cNvPicPr>
            <a:picLocks noChangeAspect="1"/>
          </p:cNvPicPr>
          <p:nvPr/>
        </p:nvPicPr>
        <p:blipFill>
          <a:blip r:embed="rId2"/>
          <a:stretch>
            <a:fillRect/>
          </a:stretch>
        </p:blipFill>
        <p:spPr>
          <a:xfrm>
            <a:off x="1114797" y="3231703"/>
            <a:ext cx="9510584" cy="1707028"/>
          </a:xfrm>
          <a:prstGeom prst="rect">
            <a:avLst/>
          </a:prstGeom>
        </p:spPr>
      </p:pic>
      <p:cxnSp>
        <p:nvCxnSpPr>
          <p:cNvPr id="7" name="Conector recto de flecha 6"/>
          <p:cNvCxnSpPr/>
          <p:nvPr/>
        </p:nvCxnSpPr>
        <p:spPr>
          <a:xfrm>
            <a:off x="6097691" y="2646381"/>
            <a:ext cx="2386506" cy="11464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Rectángulo 3"/>
          <p:cNvSpPr/>
          <p:nvPr/>
        </p:nvSpPr>
        <p:spPr>
          <a:xfrm>
            <a:off x="1114797" y="5011412"/>
            <a:ext cx="9976337" cy="646331"/>
          </a:xfrm>
          <a:prstGeom prst="rect">
            <a:avLst/>
          </a:prstGeom>
        </p:spPr>
        <p:txBody>
          <a:bodyPr wrap="square">
            <a:spAutoFit/>
          </a:bodyPr>
          <a:lstStyle/>
          <a:p>
            <a:r>
              <a:rPr lang="es-ES_tradnl" b="1" dirty="0">
                <a:latin typeface="Century Gothic (Cuerpo)"/>
                <a:ea typeface="MS Mincho"/>
              </a:rPr>
              <a:t>El informe final deberá subirse a </a:t>
            </a:r>
            <a:r>
              <a:rPr lang="es-ES_tradnl" b="1" dirty="0">
                <a:solidFill>
                  <a:srgbClr val="000000"/>
                </a:solidFill>
                <a:latin typeface="Century Gothic (Cuerpo)"/>
                <a:ea typeface="MS Mincho"/>
              </a:rPr>
              <a:t>más tardar a los 30 días naturales posteriores a su ejecución y deberá estar en el SICS antes del 31 de diciembre.</a:t>
            </a:r>
            <a:endParaRPr lang="es-MX" dirty="0">
              <a:latin typeface="Century Gothic (Cuerpo)"/>
            </a:endParaRPr>
          </a:p>
        </p:txBody>
      </p:sp>
      <p:sp>
        <p:nvSpPr>
          <p:cNvPr id="9" name="Rectángulo 8"/>
          <p:cNvSpPr/>
          <p:nvPr/>
        </p:nvSpPr>
        <p:spPr>
          <a:xfrm>
            <a:off x="4315058" y="449185"/>
            <a:ext cx="3634910" cy="461665"/>
          </a:xfrm>
          <a:prstGeom prst="rect">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_tradnl" sz="2400" dirty="0">
                <a:solidFill>
                  <a:schemeClr val="tx1"/>
                </a:solidFill>
                <a:ea typeface="MS Mincho"/>
                <a:cs typeface="Times New Roman" panose="02020603050405020304" pitchFamily="18" charset="0"/>
              </a:rPr>
              <a:t>A7 Informe del CCS</a:t>
            </a:r>
          </a:p>
        </p:txBody>
      </p:sp>
    </p:spTree>
    <p:extLst>
      <p:ext uri="{BB962C8B-B14F-4D97-AF65-F5344CB8AC3E}">
        <p14:creationId xmlns:p14="http://schemas.microsoft.com/office/powerpoint/2010/main" val="1709741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12018" y="453415"/>
            <a:ext cx="524098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dirty="0">
                <a:ln w="0"/>
                <a:effectLst>
                  <a:outerShdw blurRad="38100" dist="19050" dir="2700000" algn="tl" rotWithShape="0">
                    <a:schemeClr val="dk1">
                      <a:alpha val="40000"/>
                    </a:schemeClr>
                  </a:outerShdw>
                </a:effectLst>
                <a:latin typeface="Century Gothic (Cuerpo)"/>
                <a:ea typeface="Times New Roman" panose="02020603050405020304" pitchFamily="18" charset="0"/>
              </a:rPr>
              <a:t>Ejemplo de elaboración de A7 Informe final</a:t>
            </a:r>
          </a:p>
        </p:txBody>
      </p:sp>
      <p:pic>
        <p:nvPicPr>
          <p:cNvPr id="6" name="Imagen 5"/>
          <p:cNvPicPr>
            <a:picLocks noChangeAspect="1"/>
          </p:cNvPicPr>
          <p:nvPr/>
        </p:nvPicPr>
        <p:blipFill>
          <a:blip r:embed="rId2"/>
          <a:stretch>
            <a:fillRect/>
          </a:stretch>
        </p:blipFill>
        <p:spPr>
          <a:xfrm>
            <a:off x="1532267" y="1009534"/>
            <a:ext cx="9200491" cy="5560291"/>
          </a:xfrm>
          <a:prstGeom prst="rect">
            <a:avLst/>
          </a:prstGeom>
        </p:spPr>
      </p:pic>
    </p:spTree>
    <p:extLst>
      <p:ext uri="{BB962C8B-B14F-4D97-AF65-F5344CB8AC3E}">
        <p14:creationId xmlns:p14="http://schemas.microsoft.com/office/powerpoint/2010/main" val="3625535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76909" y="518663"/>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aphicFrame>
        <p:nvGraphicFramePr>
          <p:cNvPr id="2" name="Tabla 1"/>
          <p:cNvGraphicFramePr>
            <a:graphicFrameLocks noGrp="1"/>
          </p:cNvGraphicFramePr>
          <p:nvPr/>
        </p:nvGraphicFramePr>
        <p:xfrm>
          <a:off x="1702108" y="512550"/>
          <a:ext cx="9313715" cy="5850814"/>
        </p:xfrm>
        <a:graphic>
          <a:graphicData uri="http://schemas.openxmlformats.org/drawingml/2006/table">
            <a:tbl>
              <a:tblPr/>
              <a:tblGrid>
                <a:gridCol w="207784">
                  <a:extLst>
                    <a:ext uri="{9D8B030D-6E8A-4147-A177-3AD203B41FA5}">
                      <a16:colId xmlns:a16="http://schemas.microsoft.com/office/drawing/2014/main" val="20000"/>
                    </a:ext>
                  </a:extLst>
                </a:gridCol>
                <a:gridCol w="207784">
                  <a:extLst>
                    <a:ext uri="{9D8B030D-6E8A-4147-A177-3AD203B41FA5}">
                      <a16:colId xmlns:a16="http://schemas.microsoft.com/office/drawing/2014/main" val="20001"/>
                    </a:ext>
                  </a:extLst>
                </a:gridCol>
                <a:gridCol w="352915">
                  <a:extLst>
                    <a:ext uri="{9D8B030D-6E8A-4147-A177-3AD203B41FA5}">
                      <a16:colId xmlns:a16="http://schemas.microsoft.com/office/drawing/2014/main" val="20002"/>
                    </a:ext>
                  </a:extLst>
                </a:gridCol>
                <a:gridCol w="352915">
                  <a:extLst>
                    <a:ext uri="{9D8B030D-6E8A-4147-A177-3AD203B41FA5}">
                      <a16:colId xmlns:a16="http://schemas.microsoft.com/office/drawing/2014/main" val="20003"/>
                    </a:ext>
                  </a:extLst>
                </a:gridCol>
                <a:gridCol w="352915">
                  <a:extLst>
                    <a:ext uri="{9D8B030D-6E8A-4147-A177-3AD203B41FA5}">
                      <a16:colId xmlns:a16="http://schemas.microsoft.com/office/drawing/2014/main" val="20004"/>
                    </a:ext>
                  </a:extLst>
                </a:gridCol>
                <a:gridCol w="352915">
                  <a:extLst>
                    <a:ext uri="{9D8B030D-6E8A-4147-A177-3AD203B41FA5}">
                      <a16:colId xmlns:a16="http://schemas.microsoft.com/office/drawing/2014/main" val="20005"/>
                    </a:ext>
                  </a:extLst>
                </a:gridCol>
                <a:gridCol w="279133">
                  <a:extLst>
                    <a:ext uri="{9D8B030D-6E8A-4147-A177-3AD203B41FA5}">
                      <a16:colId xmlns:a16="http://schemas.microsoft.com/office/drawing/2014/main" val="20006"/>
                    </a:ext>
                  </a:extLst>
                </a:gridCol>
                <a:gridCol w="279133">
                  <a:extLst>
                    <a:ext uri="{9D8B030D-6E8A-4147-A177-3AD203B41FA5}">
                      <a16:colId xmlns:a16="http://schemas.microsoft.com/office/drawing/2014/main" val="20007"/>
                    </a:ext>
                  </a:extLst>
                </a:gridCol>
                <a:gridCol w="279133">
                  <a:extLst>
                    <a:ext uri="{9D8B030D-6E8A-4147-A177-3AD203B41FA5}">
                      <a16:colId xmlns:a16="http://schemas.microsoft.com/office/drawing/2014/main" val="20008"/>
                    </a:ext>
                  </a:extLst>
                </a:gridCol>
                <a:gridCol w="207784">
                  <a:extLst>
                    <a:ext uri="{9D8B030D-6E8A-4147-A177-3AD203B41FA5}">
                      <a16:colId xmlns:a16="http://schemas.microsoft.com/office/drawing/2014/main" val="20009"/>
                    </a:ext>
                  </a:extLst>
                </a:gridCol>
                <a:gridCol w="207784">
                  <a:extLst>
                    <a:ext uri="{9D8B030D-6E8A-4147-A177-3AD203B41FA5}">
                      <a16:colId xmlns:a16="http://schemas.microsoft.com/office/drawing/2014/main" val="20010"/>
                    </a:ext>
                  </a:extLst>
                </a:gridCol>
                <a:gridCol w="207784">
                  <a:extLst>
                    <a:ext uri="{9D8B030D-6E8A-4147-A177-3AD203B41FA5}">
                      <a16:colId xmlns:a16="http://schemas.microsoft.com/office/drawing/2014/main" val="20011"/>
                    </a:ext>
                  </a:extLst>
                </a:gridCol>
                <a:gridCol w="207784">
                  <a:extLst>
                    <a:ext uri="{9D8B030D-6E8A-4147-A177-3AD203B41FA5}">
                      <a16:colId xmlns:a16="http://schemas.microsoft.com/office/drawing/2014/main" val="20012"/>
                    </a:ext>
                  </a:extLst>
                </a:gridCol>
                <a:gridCol w="207784">
                  <a:extLst>
                    <a:ext uri="{9D8B030D-6E8A-4147-A177-3AD203B41FA5}">
                      <a16:colId xmlns:a16="http://schemas.microsoft.com/office/drawing/2014/main" val="20013"/>
                    </a:ext>
                  </a:extLst>
                </a:gridCol>
                <a:gridCol w="207784">
                  <a:extLst>
                    <a:ext uri="{9D8B030D-6E8A-4147-A177-3AD203B41FA5}">
                      <a16:colId xmlns:a16="http://schemas.microsoft.com/office/drawing/2014/main" val="20014"/>
                    </a:ext>
                  </a:extLst>
                </a:gridCol>
                <a:gridCol w="207784">
                  <a:extLst>
                    <a:ext uri="{9D8B030D-6E8A-4147-A177-3AD203B41FA5}">
                      <a16:colId xmlns:a16="http://schemas.microsoft.com/office/drawing/2014/main" val="20015"/>
                    </a:ext>
                  </a:extLst>
                </a:gridCol>
                <a:gridCol w="207784">
                  <a:extLst>
                    <a:ext uri="{9D8B030D-6E8A-4147-A177-3AD203B41FA5}">
                      <a16:colId xmlns:a16="http://schemas.microsoft.com/office/drawing/2014/main" val="20016"/>
                    </a:ext>
                  </a:extLst>
                </a:gridCol>
                <a:gridCol w="207784">
                  <a:extLst>
                    <a:ext uri="{9D8B030D-6E8A-4147-A177-3AD203B41FA5}">
                      <a16:colId xmlns:a16="http://schemas.microsoft.com/office/drawing/2014/main" val="20017"/>
                    </a:ext>
                  </a:extLst>
                </a:gridCol>
                <a:gridCol w="207784">
                  <a:extLst>
                    <a:ext uri="{9D8B030D-6E8A-4147-A177-3AD203B41FA5}">
                      <a16:colId xmlns:a16="http://schemas.microsoft.com/office/drawing/2014/main" val="20018"/>
                    </a:ext>
                  </a:extLst>
                </a:gridCol>
                <a:gridCol w="207784">
                  <a:extLst>
                    <a:ext uri="{9D8B030D-6E8A-4147-A177-3AD203B41FA5}">
                      <a16:colId xmlns:a16="http://schemas.microsoft.com/office/drawing/2014/main" val="20019"/>
                    </a:ext>
                  </a:extLst>
                </a:gridCol>
                <a:gridCol w="207784">
                  <a:extLst>
                    <a:ext uri="{9D8B030D-6E8A-4147-A177-3AD203B41FA5}">
                      <a16:colId xmlns:a16="http://schemas.microsoft.com/office/drawing/2014/main" val="20020"/>
                    </a:ext>
                  </a:extLst>
                </a:gridCol>
                <a:gridCol w="207784">
                  <a:extLst>
                    <a:ext uri="{9D8B030D-6E8A-4147-A177-3AD203B41FA5}">
                      <a16:colId xmlns:a16="http://schemas.microsoft.com/office/drawing/2014/main" val="20021"/>
                    </a:ext>
                  </a:extLst>
                </a:gridCol>
                <a:gridCol w="207784">
                  <a:extLst>
                    <a:ext uri="{9D8B030D-6E8A-4147-A177-3AD203B41FA5}">
                      <a16:colId xmlns:a16="http://schemas.microsoft.com/office/drawing/2014/main" val="20022"/>
                    </a:ext>
                  </a:extLst>
                </a:gridCol>
                <a:gridCol w="207784">
                  <a:extLst>
                    <a:ext uri="{9D8B030D-6E8A-4147-A177-3AD203B41FA5}">
                      <a16:colId xmlns:a16="http://schemas.microsoft.com/office/drawing/2014/main" val="20023"/>
                    </a:ext>
                  </a:extLst>
                </a:gridCol>
                <a:gridCol w="207784">
                  <a:extLst>
                    <a:ext uri="{9D8B030D-6E8A-4147-A177-3AD203B41FA5}">
                      <a16:colId xmlns:a16="http://schemas.microsoft.com/office/drawing/2014/main" val="20024"/>
                    </a:ext>
                  </a:extLst>
                </a:gridCol>
                <a:gridCol w="207784">
                  <a:extLst>
                    <a:ext uri="{9D8B030D-6E8A-4147-A177-3AD203B41FA5}">
                      <a16:colId xmlns:a16="http://schemas.microsoft.com/office/drawing/2014/main" val="20025"/>
                    </a:ext>
                  </a:extLst>
                </a:gridCol>
                <a:gridCol w="207784">
                  <a:extLst>
                    <a:ext uri="{9D8B030D-6E8A-4147-A177-3AD203B41FA5}">
                      <a16:colId xmlns:a16="http://schemas.microsoft.com/office/drawing/2014/main" val="20026"/>
                    </a:ext>
                  </a:extLst>
                </a:gridCol>
                <a:gridCol w="207784">
                  <a:extLst>
                    <a:ext uri="{9D8B030D-6E8A-4147-A177-3AD203B41FA5}">
                      <a16:colId xmlns:a16="http://schemas.microsoft.com/office/drawing/2014/main" val="20027"/>
                    </a:ext>
                  </a:extLst>
                </a:gridCol>
                <a:gridCol w="207784">
                  <a:extLst>
                    <a:ext uri="{9D8B030D-6E8A-4147-A177-3AD203B41FA5}">
                      <a16:colId xmlns:a16="http://schemas.microsoft.com/office/drawing/2014/main" val="20028"/>
                    </a:ext>
                  </a:extLst>
                </a:gridCol>
                <a:gridCol w="207784">
                  <a:extLst>
                    <a:ext uri="{9D8B030D-6E8A-4147-A177-3AD203B41FA5}">
                      <a16:colId xmlns:a16="http://schemas.microsoft.com/office/drawing/2014/main" val="20029"/>
                    </a:ext>
                  </a:extLst>
                </a:gridCol>
                <a:gridCol w="207784">
                  <a:extLst>
                    <a:ext uri="{9D8B030D-6E8A-4147-A177-3AD203B41FA5}">
                      <a16:colId xmlns:a16="http://schemas.microsoft.com/office/drawing/2014/main" val="20030"/>
                    </a:ext>
                  </a:extLst>
                </a:gridCol>
                <a:gridCol w="207784">
                  <a:extLst>
                    <a:ext uri="{9D8B030D-6E8A-4147-A177-3AD203B41FA5}">
                      <a16:colId xmlns:a16="http://schemas.microsoft.com/office/drawing/2014/main" val="20031"/>
                    </a:ext>
                  </a:extLst>
                </a:gridCol>
                <a:gridCol w="207784">
                  <a:extLst>
                    <a:ext uri="{9D8B030D-6E8A-4147-A177-3AD203B41FA5}">
                      <a16:colId xmlns:a16="http://schemas.microsoft.com/office/drawing/2014/main" val="20032"/>
                    </a:ext>
                  </a:extLst>
                </a:gridCol>
                <a:gridCol w="207784">
                  <a:extLst>
                    <a:ext uri="{9D8B030D-6E8A-4147-A177-3AD203B41FA5}">
                      <a16:colId xmlns:a16="http://schemas.microsoft.com/office/drawing/2014/main" val="20033"/>
                    </a:ext>
                  </a:extLst>
                </a:gridCol>
                <a:gridCol w="207784">
                  <a:extLst>
                    <a:ext uri="{9D8B030D-6E8A-4147-A177-3AD203B41FA5}">
                      <a16:colId xmlns:a16="http://schemas.microsoft.com/office/drawing/2014/main" val="20034"/>
                    </a:ext>
                  </a:extLst>
                </a:gridCol>
                <a:gridCol w="207784">
                  <a:extLst>
                    <a:ext uri="{9D8B030D-6E8A-4147-A177-3AD203B41FA5}">
                      <a16:colId xmlns:a16="http://schemas.microsoft.com/office/drawing/2014/main" val="20035"/>
                    </a:ext>
                  </a:extLst>
                </a:gridCol>
                <a:gridCol w="207784">
                  <a:extLst>
                    <a:ext uri="{9D8B030D-6E8A-4147-A177-3AD203B41FA5}">
                      <a16:colId xmlns:a16="http://schemas.microsoft.com/office/drawing/2014/main" val="20036"/>
                    </a:ext>
                  </a:extLst>
                </a:gridCol>
                <a:gridCol w="207784">
                  <a:extLst>
                    <a:ext uri="{9D8B030D-6E8A-4147-A177-3AD203B41FA5}">
                      <a16:colId xmlns:a16="http://schemas.microsoft.com/office/drawing/2014/main" val="20037"/>
                    </a:ext>
                  </a:extLst>
                </a:gridCol>
                <a:gridCol w="207784">
                  <a:extLst>
                    <a:ext uri="{9D8B030D-6E8A-4147-A177-3AD203B41FA5}">
                      <a16:colId xmlns:a16="http://schemas.microsoft.com/office/drawing/2014/main" val="20038"/>
                    </a:ext>
                  </a:extLst>
                </a:gridCol>
                <a:gridCol w="207784">
                  <a:extLst>
                    <a:ext uri="{9D8B030D-6E8A-4147-A177-3AD203B41FA5}">
                      <a16:colId xmlns:a16="http://schemas.microsoft.com/office/drawing/2014/main" val="20039"/>
                    </a:ext>
                  </a:extLst>
                </a:gridCol>
                <a:gridCol w="207784">
                  <a:extLst>
                    <a:ext uri="{9D8B030D-6E8A-4147-A177-3AD203B41FA5}">
                      <a16:colId xmlns:a16="http://schemas.microsoft.com/office/drawing/2014/main" val="20040"/>
                    </a:ext>
                  </a:extLst>
                </a:gridCol>
              </a:tblGrid>
              <a:tr h="113171">
                <a:tc>
                  <a:txBody>
                    <a:bodyPr/>
                    <a:lstStyle/>
                    <a:p>
                      <a:pPr algn="l" fontAlgn="ctr"/>
                      <a:r>
                        <a:rPr lang="es-MX" sz="7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5.- Respecto al beneficio obtenido por el Programa, indique la opción que considere más adecuada: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700" b="0" i="0" u="none" strike="noStrike">
                          <a:solidFill>
                            <a:srgbClr val="000000"/>
                          </a:solidFill>
                          <a:effectLst/>
                          <a:latin typeface="Montserrat"/>
                        </a:rPr>
                        <a:t>No</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700" b="0" i="0" u="none" strike="noStrike">
                          <a:solidFill>
                            <a:srgbClr val="000000"/>
                          </a:solidFill>
                          <a:effectLst/>
                          <a:latin typeface="Montserrat"/>
                        </a:rPr>
                        <a:t>Sí</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2">
                  <a:txBody>
                    <a:bodyPr/>
                    <a:lstStyle/>
                    <a:p>
                      <a:pPr algn="ctr" fontAlgn="ctr"/>
                      <a:r>
                        <a:rPr lang="es-MX" sz="700" b="0" i="0" u="none" strike="noStrike">
                          <a:solidFill>
                            <a:srgbClr val="000000"/>
                          </a:solidFill>
                          <a:effectLst/>
                          <a:latin typeface="Montserrat"/>
                        </a:rPr>
                        <a:t>No aplica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9D9D9"/>
                    </a:solidFill>
                  </a:tcPr>
                </a:tc>
                <a:tc hMerge="1">
                  <a:txBody>
                    <a:bodyPr/>
                    <a:lstStyle/>
                    <a:p>
                      <a:endParaRPr lang="es-MX"/>
                    </a:p>
                  </a:txBody>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5.1.-</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¿Le fue entregado completo el beneficio?</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5.2.-</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¿El beneficio se entregó de acuerdo a las fechas y los lugares programados?</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8">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5.3.-</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¿Le fue condicionada la entrega del beneficio?</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5.4.-</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dirty="0">
                          <a:solidFill>
                            <a:srgbClr val="FF000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En caso de que su Programa implique obra pública, ¿la pudo ver finalizada?</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5.5.-</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dirty="0">
                          <a:solidFill>
                            <a:srgbClr val="FF000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¿La obra tuvo alguna dificultad o irregularidad observada?</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1"/>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5.6.-</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¿Este beneficio representó una mejora para su localidad, su familia o para Usted?  </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3"/>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4"/>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5.7.-</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En su opinión, ¿el beneficio lo reciben las personas que lo necesitan?</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5"/>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7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7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7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ctr" fontAlgn="ctr"/>
                      <a:endParaRPr lang="es-MX" sz="7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6"/>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5.8</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gridSpan="2">
                  <a:txBody>
                    <a:bodyPr/>
                    <a:lstStyle/>
                    <a:p>
                      <a:pPr algn="ctr" fontAlgn="ctr"/>
                      <a:r>
                        <a:rPr lang="es-MX" sz="700" b="1" i="0" u="none" strike="noStrike" dirty="0">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gridSpan="31">
                  <a:txBody>
                    <a:bodyPr/>
                    <a:lstStyle/>
                    <a:p>
                      <a:pPr algn="l" fontAlgn="ctr"/>
                      <a:r>
                        <a:rPr lang="es-MX" sz="700" b="0" i="0" u="none" strike="noStrike">
                          <a:solidFill>
                            <a:srgbClr val="000000"/>
                          </a:solidFill>
                          <a:effectLst/>
                          <a:latin typeface="Montserrat"/>
                        </a:rPr>
                        <a:t>¿Conoció a alguien a quien se le haya condicionado la entrega del beneficio o a quien no se lo hayan entregado completo?</a:t>
                      </a:r>
                    </a:p>
                  </a:txBody>
                  <a:tcPr marL="0" marR="0" marT="0" marB="0" anchor="ctr">
                    <a:lnL>
                      <a:noFill/>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7"/>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6.- Usted o algún conocido tiene acceso a internet mediante:</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9"/>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1">
                  <a:txBody>
                    <a:bodyPr/>
                    <a:lstStyle/>
                    <a:p>
                      <a:pPr algn="l" fontAlgn="ctr"/>
                      <a:r>
                        <a:rPr lang="es-MX" sz="700" b="0" i="0" u="none" strike="noStrike" dirty="0">
                          <a:solidFill>
                            <a:srgbClr val="FF0000"/>
                          </a:solidFill>
                          <a:effectLst/>
                          <a:latin typeface="Montserrat"/>
                        </a:rPr>
                        <a:t>Teléfono con datos activados</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700" b="0" i="0" u="none" strike="noStrike">
                        <a:solidFill>
                          <a:srgbClr val="000000"/>
                        </a:solidFill>
                        <a:effectLst/>
                        <a:latin typeface="Montserrat"/>
                      </a:endParaRPr>
                    </a:p>
                  </a:txBody>
                  <a:tcPr marL="0" marR="0" marT="0" marB="0" anchor="ctr">
                    <a:lnL>
                      <a:noFill/>
                    </a:lnL>
                    <a:lnR w="6350" cap="flat" cmpd="sng" algn="ctr">
                      <a:solidFill>
                        <a:srgbClr val="660033"/>
                      </a:solidFill>
                      <a:prstDash val="dot"/>
                      <a:round/>
                      <a:headEnd type="none" w="med" len="med"/>
                      <a:tailEnd type="none" w="med" len="med"/>
                    </a:lnR>
                    <a:lnT>
                      <a:noFill/>
                    </a:lnT>
                    <a:lnB>
                      <a:noFill/>
                    </a:lnB>
                  </a:tcPr>
                </a:tc>
                <a:tc>
                  <a:txBody>
                    <a:bodyPr/>
                    <a:lstStyle/>
                    <a:p>
                      <a:pPr algn="ctr" fontAlgn="ctr"/>
                      <a:r>
                        <a:rPr lang="es-MX" sz="700" b="1" i="0" u="none" strike="noStrike" dirty="0">
                          <a:solidFill>
                            <a:srgbClr val="FF000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4">
                  <a:txBody>
                    <a:bodyPr/>
                    <a:lstStyle/>
                    <a:p>
                      <a:pPr algn="l" fontAlgn="ctr"/>
                      <a:r>
                        <a:rPr lang="es-MX" sz="700" b="0" i="0" u="none" strike="noStrike" dirty="0">
                          <a:solidFill>
                            <a:srgbClr val="FF0000"/>
                          </a:solidFill>
                          <a:effectLst/>
                          <a:latin typeface="Montserrat"/>
                        </a:rPr>
                        <a:t>Computadora propia con internet en casa</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8">
                  <a:txBody>
                    <a:bodyPr/>
                    <a:lstStyle/>
                    <a:p>
                      <a:pPr algn="l" fontAlgn="ctr"/>
                      <a:r>
                        <a:rPr lang="es-MX" sz="700" b="0" i="0" u="none" strike="noStrike">
                          <a:solidFill>
                            <a:srgbClr val="000000"/>
                          </a:solidFill>
                          <a:effectLst/>
                          <a:latin typeface="Montserrat"/>
                        </a:rPr>
                        <a:t>Ninguno</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1"/>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rowSpan="2" gridSpan="39">
                  <a:txBody>
                    <a:bodyPr/>
                    <a:lstStyle/>
                    <a:p>
                      <a:pPr algn="l" fontAlgn="ctr"/>
                      <a:r>
                        <a:rPr lang="es-MX" sz="700" b="1" i="0" u="none" strike="noStrike">
                          <a:solidFill>
                            <a:srgbClr val="000000"/>
                          </a:solidFill>
                          <a:effectLst/>
                          <a:latin typeface="Montserrat"/>
                        </a:rPr>
                        <a:t>6.1.- ¿Considera que el acceso a internet es una herramienta necesaria para realizar acciones de Contraloría Social?</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4"/>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4">
                  <a:txBody>
                    <a:bodyPr/>
                    <a:lstStyle/>
                    <a:p>
                      <a:pPr algn="ctr" fontAlgn="ctr"/>
                      <a:r>
                        <a:rPr lang="es-MX" sz="700" b="1" i="0" u="none" strike="noStrike" dirty="0">
                          <a:solidFill>
                            <a:srgbClr val="FF0000"/>
                          </a:solidFill>
                          <a:effectLst/>
                          <a:latin typeface="Montserrat"/>
                        </a:rPr>
                        <a:t>Sí, ¿por qué?</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700" b="1" i="0" u="none" strike="noStrike" dirty="0">
                          <a:solidFill>
                            <a:srgbClr val="FF0000"/>
                          </a:solidFill>
                          <a:effectLst/>
                          <a:latin typeface="Montserrat"/>
                        </a:rPr>
                        <a:t>Debido a la pandemia del COVID-19 todo ha sido de manera virtual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5"/>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7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1297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297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297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297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9730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9730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9730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4">
                  <a:txBody>
                    <a:bodyPr/>
                    <a:lstStyle/>
                    <a:p>
                      <a:pPr algn="ctr" fontAlgn="ctr"/>
                      <a:r>
                        <a:rPr lang="es-MX" sz="700" b="0" i="0" u="none" strike="noStrike">
                          <a:solidFill>
                            <a:srgbClr val="000000"/>
                          </a:solidFill>
                          <a:effectLst/>
                          <a:latin typeface="Montserrat"/>
                        </a:rPr>
                        <a:t>No, ¿por qué?</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8"/>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7.- Durante y al final de sus actividades de vigilancia, ¿halló o fue testigo de alguna irregularidad?</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9"/>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0"/>
                  </a:ext>
                </a:extLst>
              </a:tr>
              <a:tr h="46086">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l" fontAlgn="ctr"/>
                      <a:r>
                        <a:rPr lang="es-MX" sz="700" b="0" i="0" u="none" strike="noStrike" dirty="0">
                          <a:solidFill>
                            <a:srgbClr val="000000"/>
                          </a:solidFill>
                          <a:effectLst/>
                          <a:latin typeface="Montserrat"/>
                        </a:rPr>
                        <a:t>No</a:t>
                      </a:r>
                    </a:p>
                  </a:txBody>
                  <a:tcPr marL="32433"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l" fontAlgn="ctr"/>
                      <a:r>
                        <a:rPr lang="es-MX" sz="700" b="0" i="0" u="none" strike="noStrike">
                          <a:solidFill>
                            <a:srgbClr val="000000"/>
                          </a:solidFill>
                          <a:effectLst/>
                          <a:latin typeface="Montserrat"/>
                        </a:rPr>
                        <a:t>Sí </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gridSpan="5">
                  <a:txBody>
                    <a:bodyPr/>
                    <a:lstStyle/>
                    <a:p>
                      <a:pPr algn="l" fontAlgn="ctr"/>
                      <a:r>
                        <a:rPr lang="es-MX" sz="700" b="0" i="0" u="none" strike="noStrike">
                          <a:solidFill>
                            <a:srgbClr val="000000"/>
                          </a:solidFill>
                          <a:effectLst/>
                          <a:latin typeface="Montserrat"/>
                        </a:rPr>
                        <a:t>Especifique cuál: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1"/>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dirty="0">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2"/>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8.- De acuerdo a lo que observó, ¿considera que el Programa fue o es utilizado con fines políticos, electorales, de lucro u otros distintos a su objetivo?</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3"/>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4"/>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700" b="0" i="0" u="none" strike="noStrike">
                          <a:solidFill>
                            <a:srgbClr val="000000"/>
                          </a:solidFill>
                          <a:effectLst/>
                          <a:latin typeface="Montserrat"/>
                        </a:rPr>
                        <a:t>No</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32433"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700" b="0" i="0" u="none" strike="noStrike">
                          <a:solidFill>
                            <a:srgbClr val="000000"/>
                          </a:solidFill>
                          <a:effectLst/>
                          <a:latin typeface="Montserrat"/>
                        </a:rPr>
                        <a:t>Sí, ¿por qué?</a:t>
                      </a:r>
                    </a:p>
                  </a:txBody>
                  <a:tcPr marL="3243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5"/>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gridSpan="38">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6"/>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9.-¿Cuál o cuáles de los siguientes mecanismos de atención a quejas/denuncias conoce?</a:t>
                      </a:r>
                      <a:r>
                        <a:rPr lang="es-MX" sz="700" b="1" i="1" u="none" strike="noStrike">
                          <a:solidFill>
                            <a:srgbClr val="000000"/>
                          </a:solidFill>
                          <a:effectLst/>
                          <a:latin typeface="Montserrat"/>
                        </a:rPr>
                        <a:t> </a:t>
                      </a:r>
                      <a:endParaRPr lang="es-MX" sz="7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7"/>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8"/>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700" b="0" i="0" u="none" strike="noStrike">
                          <a:solidFill>
                            <a:srgbClr val="000000"/>
                          </a:solidFill>
                          <a:effectLst/>
                          <a:latin typeface="Montserrat"/>
                        </a:rPr>
                        <a:t>No</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700" b="0" i="0" u="none" strike="noStrike">
                          <a:solidFill>
                            <a:srgbClr val="000000"/>
                          </a:solidFill>
                          <a:effectLst/>
                          <a:latin typeface="Montserrat"/>
                        </a:rPr>
                        <a:t>Sí</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9"/>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9.1.-</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Plataforma Ciudadanos Alertadores Internos y Externos de la Corrupción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0"/>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41"/>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9.2.-</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Buzón móvil o fijo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2"/>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8">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3"/>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9.3.-</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Sistema Integral de Denuncias Ciudadanas (SIDEC)</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44"/>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45"/>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9.4.-</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dirty="0">
                          <a:solidFill>
                            <a:srgbClr val="FF000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Aplicación móvil (Denuncia Ciudadana de la Corrupción)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46"/>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47"/>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9.5.-</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Contraloría del Estado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48"/>
                  </a:ext>
                </a:extLst>
              </a:tr>
              <a:tr h="10318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49"/>
                  </a:ext>
                </a:extLst>
              </a:tr>
              <a:tr h="47730">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9.6.-</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Teléfono y/o correo electrónico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50"/>
                  </a:ext>
                </a:extLst>
              </a:tr>
              <a:tr h="134688">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51"/>
                  </a:ext>
                </a:extLst>
              </a:tr>
              <a:tr h="113171">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9.7.-</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7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5">
                  <a:txBody>
                    <a:bodyPr/>
                    <a:lstStyle/>
                    <a:p>
                      <a:pPr algn="l" fontAlgn="ctr"/>
                      <a:r>
                        <a:rPr lang="es-MX" sz="700" b="0" i="0" u="none" strike="noStrike">
                          <a:solidFill>
                            <a:srgbClr val="000000"/>
                          </a:solidFill>
                          <a:effectLst/>
                          <a:latin typeface="Montserrat"/>
                        </a:rPr>
                        <a:t>Personal responsable de la ejecución del Programa  </a:t>
                      </a:r>
                    </a:p>
                  </a:txBody>
                  <a:tcPr marL="97300"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700" b="0" i="0" u="none" strike="noStrike" dirty="0">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52"/>
                  </a:ext>
                </a:extLst>
              </a:tr>
            </a:tbl>
          </a:graphicData>
        </a:graphic>
      </p:graphicFrame>
    </p:spTree>
    <p:extLst>
      <p:ext uri="{BB962C8B-B14F-4D97-AF65-F5344CB8AC3E}">
        <p14:creationId xmlns:p14="http://schemas.microsoft.com/office/powerpoint/2010/main" val="197283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aphicFrame>
        <p:nvGraphicFramePr>
          <p:cNvPr id="2" name="Tabla 1"/>
          <p:cNvGraphicFramePr>
            <a:graphicFrameLocks noGrp="1"/>
          </p:cNvGraphicFramePr>
          <p:nvPr/>
        </p:nvGraphicFramePr>
        <p:xfrm>
          <a:off x="742272" y="582875"/>
          <a:ext cx="10612292" cy="5733917"/>
        </p:xfrm>
        <a:graphic>
          <a:graphicData uri="http://schemas.openxmlformats.org/drawingml/2006/table">
            <a:tbl>
              <a:tblPr/>
              <a:tblGrid>
                <a:gridCol w="63322">
                  <a:extLst>
                    <a:ext uri="{9D8B030D-6E8A-4147-A177-3AD203B41FA5}">
                      <a16:colId xmlns:a16="http://schemas.microsoft.com/office/drawing/2014/main" val="20000"/>
                    </a:ext>
                  </a:extLst>
                </a:gridCol>
                <a:gridCol w="63322">
                  <a:extLst>
                    <a:ext uri="{9D8B030D-6E8A-4147-A177-3AD203B41FA5}">
                      <a16:colId xmlns:a16="http://schemas.microsoft.com/office/drawing/2014/main" val="20001"/>
                    </a:ext>
                  </a:extLst>
                </a:gridCol>
                <a:gridCol w="74433">
                  <a:extLst>
                    <a:ext uri="{9D8B030D-6E8A-4147-A177-3AD203B41FA5}">
                      <a16:colId xmlns:a16="http://schemas.microsoft.com/office/drawing/2014/main" val="20002"/>
                    </a:ext>
                  </a:extLst>
                </a:gridCol>
                <a:gridCol w="285374">
                  <a:extLst>
                    <a:ext uri="{9D8B030D-6E8A-4147-A177-3AD203B41FA5}">
                      <a16:colId xmlns:a16="http://schemas.microsoft.com/office/drawing/2014/main" val="20003"/>
                    </a:ext>
                  </a:extLst>
                </a:gridCol>
                <a:gridCol w="285374">
                  <a:extLst>
                    <a:ext uri="{9D8B030D-6E8A-4147-A177-3AD203B41FA5}">
                      <a16:colId xmlns:a16="http://schemas.microsoft.com/office/drawing/2014/main" val="20004"/>
                    </a:ext>
                  </a:extLst>
                </a:gridCol>
                <a:gridCol w="285374">
                  <a:extLst>
                    <a:ext uri="{9D8B030D-6E8A-4147-A177-3AD203B41FA5}">
                      <a16:colId xmlns:a16="http://schemas.microsoft.com/office/drawing/2014/main" val="20005"/>
                    </a:ext>
                  </a:extLst>
                </a:gridCol>
                <a:gridCol w="285374">
                  <a:extLst>
                    <a:ext uri="{9D8B030D-6E8A-4147-A177-3AD203B41FA5}">
                      <a16:colId xmlns:a16="http://schemas.microsoft.com/office/drawing/2014/main" val="20006"/>
                    </a:ext>
                  </a:extLst>
                </a:gridCol>
                <a:gridCol w="285374">
                  <a:extLst>
                    <a:ext uri="{9D8B030D-6E8A-4147-A177-3AD203B41FA5}">
                      <a16:colId xmlns:a16="http://schemas.microsoft.com/office/drawing/2014/main" val="20007"/>
                    </a:ext>
                  </a:extLst>
                </a:gridCol>
                <a:gridCol w="285374">
                  <a:extLst>
                    <a:ext uri="{9D8B030D-6E8A-4147-A177-3AD203B41FA5}">
                      <a16:colId xmlns:a16="http://schemas.microsoft.com/office/drawing/2014/main" val="20008"/>
                    </a:ext>
                  </a:extLst>
                </a:gridCol>
                <a:gridCol w="285374">
                  <a:extLst>
                    <a:ext uri="{9D8B030D-6E8A-4147-A177-3AD203B41FA5}">
                      <a16:colId xmlns:a16="http://schemas.microsoft.com/office/drawing/2014/main" val="20009"/>
                    </a:ext>
                  </a:extLst>
                </a:gridCol>
                <a:gridCol w="285374">
                  <a:extLst>
                    <a:ext uri="{9D8B030D-6E8A-4147-A177-3AD203B41FA5}">
                      <a16:colId xmlns:a16="http://schemas.microsoft.com/office/drawing/2014/main" val="20010"/>
                    </a:ext>
                  </a:extLst>
                </a:gridCol>
                <a:gridCol w="285374">
                  <a:extLst>
                    <a:ext uri="{9D8B030D-6E8A-4147-A177-3AD203B41FA5}">
                      <a16:colId xmlns:a16="http://schemas.microsoft.com/office/drawing/2014/main" val="20011"/>
                    </a:ext>
                  </a:extLst>
                </a:gridCol>
                <a:gridCol w="285374">
                  <a:extLst>
                    <a:ext uri="{9D8B030D-6E8A-4147-A177-3AD203B41FA5}">
                      <a16:colId xmlns:a16="http://schemas.microsoft.com/office/drawing/2014/main" val="20012"/>
                    </a:ext>
                  </a:extLst>
                </a:gridCol>
                <a:gridCol w="243185">
                  <a:extLst>
                    <a:ext uri="{9D8B030D-6E8A-4147-A177-3AD203B41FA5}">
                      <a16:colId xmlns:a16="http://schemas.microsoft.com/office/drawing/2014/main" val="20013"/>
                    </a:ext>
                  </a:extLst>
                </a:gridCol>
                <a:gridCol w="243185">
                  <a:extLst>
                    <a:ext uri="{9D8B030D-6E8A-4147-A177-3AD203B41FA5}">
                      <a16:colId xmlns:a16="http://schemas.microsoft.com/office/drawing/2014/main" val="20014"/>
                    </a:ext>
                  </a:extLst>
                </a:gridCol>
                <a:gridCol w="243185">
                  <a:extLst>
                    <a:ext uri="{9D8B030D-6E8A-4147-A177-3AD203B41FA5}">
                      <a16:colId xmlns:a16="http://schemas.microsoft.com/office/drawing/2014/main" val="20015"/>
                    </a:ext>
                  </a:extLst>
                </a:gridCol>
                <a:gridCol w="285374">
                  <a:extLst>
                    <a:ext uri="{9D8B030D-6E8A-4147-A177-3AD203B41FA5}">
                      <a16:colId xmlns:a16="http://schemas.microsoft.com/office/drawing/2014/main" val="20016"/>
                    </a:ext>
                  </a:extLst>
                </a:gridCol>
                <a:gridCol w="285374">
                  <a:extLst>
                    <a:ext uri="{9D8B030D-6E8A-4147-A177-3AD203B41FA5}">
                      <a16:colId xmlns:a16="http://schemas.microsoft.com/office/drawing/2014/main" val="20017"/>
                    </a:ext>
                  </a:extLst>
                </a:gridCol>
                <a:gridCol w="285374">
                  <a:extLst>
                    <a:ext uri="{9D8B030D-6E8A-4147-A177-3AD203B41FA5}">
                      <a16:colId xmlns:a16="http://schemas.microsoft.com/office/drawing/2014/main" val="20018"/>
                    </a:ext>
                  </a:extLst>
                </a:gridCol>
                <a:gridCol w="285374">
                  <a:extLst>
                    <a:ext uri="{9D8B030D-6E8A-4147-A177-3AD203B41FA5}">
                      <a16:colId xmlns:a16="http://schemas.microsoft.com/office/drawing/2014/main" val="20019"/>
                    </a:ext>
                  </a:extLst>
                </a:gridCol>
                <a:gridCol w="285374">
                  <a:extLst>
                    <a:ext uri="{9D8B030D-6E8A-4147-A177-3AD203B41FA5}">
                      <a16:colId xmlns:a16="http://schemas.microsoft.com/office/drawing/2014/main" val="20020"/>
                    </a:ext>
                  </a:extLst>
                </a:gridCol>
                <a:gridCol w="285374">
                  <a:extLst>
                    <a:ext uri="{9D8B030D-6E8A-4147-A177-3AD203B41FA5}">
                      <a16:colId xmlns:a16="http://schemas.microsoft.com/office/drawing/2014/main" val="20021"/>
                    </a:ext>
                  </a:extLst>
                </a:gridCol>
                <a:gridCol w="285374">
                  <a:extLst>
                    <a:ext uri="{9D8B030D-6E8A-4147-A177-3AD203B41FA5}">
                      <a16:colId xmlns:a16="http://schemas.microsoft.com/office/drawing/2014/main" val="20022"/>
                    </a:ext>
                  </a:extLst>
                </a:gridCol>
                <a:gridCol w="285374">
                  <a:extLst>
                    <a:ext uri="{9D8B030D-6E8A-4147-A177-3AD203B41FA5}">
                      <a16:colId xmlns:a16="http://schemas.microsoft.com/office/drawing/2014/main" val="20023"/>
                    </a:ext>
                  </a:extLst>
                </a:gridCol>
                <a:gridCol w="285374">
                  <a:extLst>
                    <a:ext uri="{9D8B030D-6E8A-4147-A177-3AD203B41FA5}">
                      <a16:colId xmlns:a16="http://schemas.microsoft.com/office/drawing/2014/main" val="20024"/>
                    </a:ext>
                  </a:extLst>
                </a:gridCol>
                <a:gridCol w="285374">
                  <a:extLst>
                    <a:ext uri="{9D8B030D-6E8A-4147-A177-3AD203B41FA5}">
                      <a16:colId xmlns:a16="http://schemas.microsoft.com/office/drawing/2014/main" val="20025"/>
                    </a:ext>
                  </a:extLst>
                </a:gridCol>
                <a:gridCol w="285374">
                  <a:extLst>
                    <a:ext uri="{9D8B030D-6E8A-4147-A177-3AD203B41FA5}">
                      <a16:colId xmlns:a16="http://schemas.microsoft.com/office/drawing/2014/main" val="20026"/>
                    </a:ext>
                  </a:extLst>
                </a:gridCol>
                <a:gridCol w="285374">
                  <a:extLst>
                    <a:ext uri="{9D8B030D-6E8A-4147-A177-3AD203B41FA5}">
                      <a16:colId xmlns:a16="http://schemas.microsoft.com/office/drawing/2014/main" val="20027"/>
                    </a:ext>
                  </a:extLst>
                </a:gridCol>
                <a:gridCol w="285374">
                  <a:extLst>
                    <a:ext uri="{9D8B030D-6E8A-4147-A177-3AD203B41FA5}">
                      <a16:colId xmlns:a16="http://schemas.microsoft.com/office/drawing/2014/main" val="20028"/>
                    </a:ext>
                  </a:extLst>
                </a:gridCol>
                <a:gridCol w="285374">
                  <a:extLst>
                    <a:ext uri="{9D8B030D-6E8A-4147-A177-3AD203B41FA5}">
                      <a16:colId xmlns:a16="http://schemas.microsoft.com/office/drawing/2014/main" val="20029"/>
                    </a:ext>
                  </a:extLst>
                </a:gridCol>
                <a:gridCol w="243185">
                  <a:extLst>
                    <a:ext uri="{9D8B030D-6E8A-4147-A177-3AD203B41FA5}">
                      <a16:colId xmlns:a16="http://schemas.microsoft.com/office/drawing/2014/main" val="20030"/>
                    </a:ext>
                  </a:extLst>
                </a:gridCol>
                <a:gridCol w="243185">
                  <a:extLst>
                    <a:ext uri="{9D8B030D-6E8A-4147-A177-3AD203B41FA5}">
                      <a16:colId xmlns:a16="http://schemas.microsoft.com/office/drawing/2014/main" val="20031"/>
                    </a:ext>
                  </a:extLst>
                </a:gridCol>
                <a:gridCol w="285374">
                  <a:extLst>
                    <a:ext uri="{9D8B030D-6E8A-4147-A177-3AD203B41FA5}">
                      <a16:colId xmlns:a16="http://schemas.microsoft.com/office/drawing/2014/main" val="20032"/>
                    </a:ext>
                  </a:extLst>
                </a:gridCol>
                <a:gridCol w="285374">
                  <a:extLst>
                    <a:ext uri="{9D8B030D-6E8A-4147-A177-3AD203B41FA5}">
                      <a16:colId xmlns:a16="http://schemas.microsoft.com/office/drawing/2014/main" val="20033"/>
                    </a:ext>
                  </a:extLst>
                </a:gridCol>
                <a:gridCol w="285374">
                  <a:extLst>
                    <a:ext uri="{9D8B030D-6E8A-4147-A177-3AD203B41FA5}">
                      <a16:colId xmlns:a16="http://schemas.microsoft.com/office/drawing/2014/main" val="20034"/>
                    </a:ext>
                  </a:extLst>
                </a:gridCol>
                <a:gridCol w="285374">
                  <a:extLst>
                    <a:ext uri="{9D8B030D-6E8A-4147-A177-3AD203B41FA5}">
                      <a16:colId xmlns:a16="http://schemas.microsoft.com/office/drawing/2014/main" val="20035"/>
                    </a:ext>
                  </a:extLst>
                </a:gridCol>
                <a:gridCol w="285374">
                  <a:extLst>
                    <a:ext uri="{9D8B030D-6E8A-4147-A177-3AD203B41FA5}">
                      <a16:colId xmlns:a16="http://schemas.microsoft.com/office/drawing/2014/main" val="20036"/>
                    </a:ext>
                  </a:extLst>
                </a:gridCol>
                <a:gridCol w="285374">
                  <a:extLst>
                    <a:ext uri="{9D8B030D-6E8A-4147-A177-3AD203B41FA5}">
                      <a16:colId xmlns:a16="http://schemas.microsoft.com/office/drawing/2014/main" val="20037"/>
                    </a:ext>
                  </a:extLst>
                </a:gridCol>
                <a:gridCol w="285374">
                  <a:extLst>
                    <a:ext uri="{9D8B030D-6E8A-4147-A177-3AD203B41FA5}">
                      <a16:colId xmlns:a16="http://schemas.microsoft.com/office/drawing/2014/main" val="20038"/>
                    </a:ext>
                  </a:extLst>
                </a:gridCol>
                <a:gridCol w="285374">
                  <a:extLst>
                    <a:ext uri="{9D8B030D-6E8A-4147-A177-3AD203B41FA5}">
                      <a16:colId xmlns:a16="http://schemas.microsoft.com/office/drawing/2014/main" val="20039"/>
                    </a:ext>
                  </a:extLst>
                </a:gridCol>
                <a:gridCol w="63322">
                  <a:extLst>
                    <a:ext uri="{9D8B030D-6E8A-4147-A177-3AD203B41FA5}">
                      <a16:colId xmlns:a16="http://schemas.microsoft.com/office/drawing/2014/main" val="20040"/>
                    </a:ext>
                  </a:extLst>
                </a:gridCol>
              </a:tblGrid>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10.- ¿Usted, alguna persona beneficiaria o integrante del Comité presentó o presentaron una queja/denuncia sobre la operación del Programa?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FF000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700" b="0" i="0" u="none" strike="noStrike" dirty="0">
                          <a:solidFill>
                            <a:srgbClr val="FF0000"/>
                          </a:solidFill>
                          <a:effectLst/>
                          <a:latin typeface="Montserrat"/>
                        </a:rPr>
                        <a:t>No</a:t>
                      </a:r>
                      <a:r>
                        <a:rPr lang="es-MX" sz="700" b="0" i="1" u="none" strike="noStrike" dirty="0">
                          <a:solidFill>
                            <a:srgbClr val="FF0000"/>
                          </a:solidFill>
                          <a:effectLst/>
                          <a:latin typeface="Montserrat"/>
                        </a:rPr>
                        <a:t> (Pase a la pregunta 13)</a:t>
                      </a:r>
                      <a:endParaRPr lang="es-MX" sz="700" b="0" i="0" u="none" strike="noStrike" dirty="0">
                        <a:solidFill>
                          <a:srgbClr val="FF0000"/>
                        </a:solidFill>
                        <a:effectLst/>
                        <a:latin typeface="Montserrat"/>
                      </a:endParaRPr>
                    </a:p>
                  </a:txBody>
                  <a:tcPr marL="33232"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700" b="0" i="0" u="none" strike="noStrike">
                          <a:solidFill>
                            <a:srgbClr val="000000"/>
                          </a:solidFill>
                          <a:effectLst/>
                          <a:latin typeface="Montserrat"/>
                        </a:rPr>
                        <a:t>Sí</a:t>
                      </a:r>
                    </a:p>
                  </a:txBody>
                  <a:tcPr marL="33232"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7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dirty="0">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dirty="0">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2054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10.1.- Señale el mecanismo o los mecanismos utilizados para presentar la queja/la denuncia y ante qué instancia fue</a:t>
                      </a:r>
                      <a:r>
                        <a:rPr lang="es-MX" sz="700" b="0" i="1" u="none" strike="noStrike">
                          <a:solidFill>
                            <a:srgbClr val="000000"/>
                          </a:solidFill>
                          <a:effectLst/>
                          <a:latin typeface="Montserrat"/>
                        </a:rPr>
                        <a:t>. (Puede marcar una o más opciones, según sea el caso)</a:t>
                      </a:r>
                      <a:endParaRPr lang="es-MX" sz="700" b="1" i="0" u="none" strike="noStrike">
                        <a:solidFill>
                          <a:srgbClr val="000000"/>
                        </a:solidFill>
                        <a:effectLst/>
                        <a:latin typeface="Montserrat"/>
                      </a:endParaRP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Plataforma Ciudadanos Alertadores Internos y Externos de la Corrupción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Buzón móvil o fijo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Sistema Integral de Denuncias Ciudadanas (SIDEC)</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4</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Aplicación móvil (Denuncia Ciudadana de la Corrupción)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5</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Contraloría del Estado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6</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Teléfono y/o correo electrónico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7</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Personal responsable de la ejecución del Programa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9"/>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9">
                  <a:txBody>
                    <a:bodyPr/>
                    <a:lstStyle/>
                    <a:p>
                      <a:pPr algn="l" fontAlgn="ctr"/>
                      <a:r>
                        <a:rPr lang="es-MX" sz="700" b="0" i="0" u="none" strike="noStrike">
                          <a:solidFill>
                            <a:srgbClr val="000000"/>
                          </a:solidFill>
                          <a:effectLst/>
                          <a:latin typeface="Montserrat"/>
                        </a:rPr>
                        <a:t>¿Ante qué Instancia fue presentada?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1"/>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10.2.- ¿Cuál o cuáles fue o fueron los motivos de su queja/denuncia? </a:t>
                      </a:r>
                      <a:r>
                        <a:rPr lang="es-MX" sz="700" b="0" i="1" u="none" strike="noStrike">
                          <a:solidFill>
                            <a:srgbClr val="000000"/>
                          </a:solidFill>
                          <a:effectLst/>
                          <a:latin typeface="Montserrat"/>
                        </a:rPr>
                        <a:t>(Puede marcar una o más opciones)</a:t>
                      </a:r>
                      <a:endParaRPr lang="es-MX" sz="7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4"/>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Falta de difusión de la información sobre el Programa</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5"/>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El ejercicio de los recursos públicos no se realiza de forma transparente y conforme las reglas de operación y/o normatividad aplicable</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8"/>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Las personas beneficiarias del Programa no cumplen con los requisitos de acuerdo a la normatividad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9"/>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0"/>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4</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No se cumpla con los períodos de ejecución de las obras o de la entrega de los apoyos o servicios</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1"/>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6646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2"/>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5</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7">
                  <a:txBody>
                    <a:bodyPr/>
                    <a:lstStyle/>
                    <a:p>
                      <a:pPr algn="l" fontAlgn="ctr"/>
                      <a:r>
                        <a:rPr lang="es-MX" sz="700" b="0" i="0" u="none" strike="noStrike">
                          <a:solidFill>
                            <a:srgbClr val="000000"/>
                          </a:solidFill>
                          <a:effectLst/>
                          <a:latin typeface="Montserrat"/>
                        </a:rPr>
                        <a:t>No existe documentación comprobatoria del ejercicio de los recursos públicos y de la entrega de las obras, apoyos o servicios</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3"/>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6616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199395"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4"/>
                  </a:ext>
                </a:extLst>
              </a:tr>
              <a:tr h="120325">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700" b="1" i="0" u="none" strike="noStrike">
                          <a:solidFill>
                            <a:srgbClr val="808080"/>
                          </a:solidFill>
                          <a:effectLst/>
                          <a:latin typeface="Montserrat"/>
                        </a:rPr>
                        <a:t>6</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l" fontAlgn="ctr"/>
                      <a:r>
                        <a:rPr lang="es-MX" sz="700" b="0" i="0" u="none" strike="noStrike">
                          <a:solidFill>
                            <a:srgbClr val="000000"/>
                          </a:solidFill>
                          <a:effectLst/>
                          <a:latin typeface="Montserrat"/>
                        </a:rPr>
                        <a:t> Otro:  </a:t>
                      </a:r>
                    </a:p>
                  </a:txBody>
                  <a:tcPr marL="66465"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99697"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5"/>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6"/>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11.- ¿Cuál es su opinión sobre el mecanismo o los mecanismos que utilizó para presentar su queja/denuncia?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7"/>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8"/>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9"/>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0"/>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1"/>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2"/>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3"/>
                  </a:ext>
                </a:extLst>
              </a:tr>
              <a:tr h="110062">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700" b="1" i="0" u="none" strike="noStrike">
                          <a:solidFill>
                            <a:srgbClr val="000000"/>
                          </a:solidFill>
                          <a:effectLst/>
                          <a:latin typeface="Montserrat"/>
                        </a:rPr>
                        <a:t>12.- Describa brevemente los resultados sobre su experiencia tras presentar su queja/denuncia.</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4"/>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5"/>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dirty="0">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6"/>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7"/>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8"/>
                  </a:ext>
                </a:extLst>
              </a:tr>
              <a:tr h="105284">
                <a:tc>
                  <a:txBody>
                    <a:bodyPr/>
                    <a:lstStyle/>
                    <a:p>
                      <a:pPr algn="l" fontAlgn="ctr"/>
                      <a:r>
                        <a:rPr lang="es-MX" sz="7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a:solidFill>
                            <a:srgbClr val="000000"/>
                          </a:solidFill>
                          <a:effectLst/>
                          <a:latin typeface="Montserrat"/>
                        </a:rPr>
                        <a:t> </a:t>
                      </a:r>
                    </a:p>
                  </a:txBody>
                  <a:tcPr marL="3323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700" b="0"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9"/>
                  </a:ext>
                </a:extLst>
              </a:tr>
            </a:tbl>
          </a:graphicData>
        </a:graphic>
      </p:graphicFrame>
    </p:spTree>
    <p:extLst>
      <p:ext uri="{BB962C8B-B14F-4D97-AF65-F5344CB8AC3E}">
        <p14:creationId xmlns:p14="http://schemas.microsoft.com/office/powerpoint/2010/main" val="323589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9D01-D1F9-4A93-A5F7-1F06F2ADF4DA}"/>
              </a:ext>
            </a:extLst>
          </p:cNvPr>
          <p:cNvSpPr>
            <a:spLocks noGrp="1"/>
          </p:cNvSpPr>
          <p:nvPr>
            <p:ph type="title"/>
          </p:nvPr>
        </p:nvSpPr>
        <p:spPr>
          <a:xfrm>
            <a:off x="838199" y="1162843"/>
            <a:ext cx="10515600" cy="1325563"/>
          </a:xfrm>
        </p:spPr>
        <p:txBody>
          <a:bodyPr>
            <a:normAutofit/>
          </a:bodyPr>
          <a:lstStyle/>
          <a:p>
            <a:r>
              <a:rPr lang="es-MX" sz="2400" b="1" dirty="0">
                <a:solidFill>
                  <a:schemeClr val="accent6"/>
                </a:solidFill>
                <a:latin typeface="+mn-lt"/>
                <a:cs typeface="Times New Roman" panose="02020603050405020304" pitchFamily="18" charset="0"/>
              </a:rPr>
              <a:t>Concepto de la Contraloría Social Vigente</a:t>
            </a:r>
            <a:br>
              <a:rPr lang="es-MX" b="1" dirty="0">
                <a:solidFill>
                  <a:srgbClr val="A11D3F"/>
                </a:solidFill>
                <a:latin typeface="Montserrat" panose="00000500000000000000" pitchFamily="2" charset="0"/>
                <a:cs typeface="Times New Roman" panose="02020603050405020304" pitchFamily="18" charset="0"/>
              </a:rPr>
            </a:br>
            <a:endParaRPr lang="es-MX" dirty="0"/>
          </a:p>
        </p:txBody>
      </p:sp>
      <p:sp>
        <p:nvSpPr>
          <p:cNvPr id="3" name="Text Placeholder 2">
            <a:extLst>
              <a:ext uri="{FF2B5EF4-FFF2-40B4-BE49-F238E27FC236}">
                <a16:creationId xmlns:a16="http://schemas.microsoft.com/office/drawing/2014/main" id="{046DFE71-00B4-4CD0-88C2-1211AFA3C9A7}"/>
              </a:ext>
            </a:extLst>
          </p:cNvPr>
          <p:cNvSpPr>
            <a:spLocks noGrp="1"/>
          </p:cNvSpPr>
          <p:nvPr>
            <p:ph type="body" idx="1"/>
          </p:nvPr>
        </p:nvSpPr>
        <p:spPr/>
        <p:txBody>
          <a:bodyPr/>
          <a:lstStyle/>
          <a:p>
            <a:pPr marL="114300" indent="0" algn="just">
              <a:buNone/>
            </a:pPr>
            <a:r>
              <a:rPr lang="es-MX" sz="2400" dirty="0"/>
              <a:t>De acuerdo al Artículo 69 de la Ley General de Desarrollo Social, se reconoce a la Contraloría Social como el mecanismo de los beneficiarios, de manera organizada, para verificar el cumplimiento de las metas y la correcta aplicación de los recursos públicos asignados a los programas de desarrollo social.</a:t>
            </a:r>
          </a:p>
          <a:p>
            <a:endParaRPr lang="es-MX" dirty="0"/>
          </a:p>
        </p:txBody>
      </p:sp>
      <p:sp>
        <p:nvSpPr>
          <p:cNvPr id="4" name="Slide Number Placeholder 3">
            <a:extLst>
              <a:ext uri="{FF2B5EF4-FFF2-40B4-BE49-F238E27FC236}">
                <a16:creationId xmlns:a16="http://schemas.microsoft.com/office/drawing/2014/main" id="{77B54525-907E-41E0-A9BE-0CE170C7C4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
        <p:nvSpPr>
          <p:cNvPr id="5" name="Rectangle 4">
            <a:extLst>
              <a:ext uri="{FF2B5EF4-FFF2-40B4-BE49-F238E27FC236}">
                <a16:creationId xmlns:a16="http://schemas.microsoft.com/office/drawing/2014/main" id="{7DDDB8A9-5F74-4728-B595-5BF1FCAEF2A6}"/>
              </a:ext>
            </a:extLst>
          </p:cNvPr>
          <p:cNvSpPr/>
          <p:nvPr/>
        </p:nvSpPr>
        <p:spPr>
          <a:xfrm>
            <a:off x="5178071" y="3704812"/>
            <a:ext cx="1835857" cy="1990345"/>
          </a:xfrm>
          <a:prstGeom prst="rect">
            <a:avLst/>
          </a:prstGeom>
          <a:blipFill>
            <a:blip r:embed="rId2" cstate="print">
              <a:extLst>
                <a:ext uri="{28A0092B-C50C-407E-A947-70E740481C1C}">
                  <a14:useLocalDpi xmlns:a14="http://schemas.microsoft.com/office/drawing/2010/main" val="0"/>
                </a:ext>
              </a:extLst>
            </a:blip>
            <a:srcRect/>
            <a:stretch>
              <a:fillRect l="-12000" r="-12000"/>
            </a:stretch>
          </a:blipFill>
        </p:spPr>
        <p:style>
          <a:lnRef idx="0">
            <a:schemeClr val="lt1">
              <a:hueOff val="0"/>
              <a:satOff val="0"/>
              <a:lumOff val="0"/>
              <a:alphaOff val="0"/>
            </a:schemeClr>
          </a:lnRef>
          <a:fillRef idx="1">
            <a:scrgbClr r="0" g="0" b="0"/>
          </a:fillRef>
          <a:effectRef idx="3">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4878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aphicFrame>
        <p:nvGraphicFramePr>
          <p:cNvPr id="3" name="Tabla 2"/>
          <p:cNvGraphicFramePr>
            <a:graphicFrameLocks noGrp="1"/>
          </p:cNvGraphicFramePr>
          <p:nvPr/>
        </p:nvGraphicFramePr>
        <p:xfrm>
          <a:off x="1226573" y="512550"/>
          <a:ext cx="9584868" cy="5864537"/>
        </p:xfrm>
        <a:graphic>
          <a:graphicData uri="http://schemas.openxmlformats.org/drawingml/2006/table">
            <a:tbl>
              <a:tblPr/>
              <a:tblGrid>
                <a:gridCol w="232355">
                  <a:extLst>
                    <a:ext uri="{9D8B030D-6E8A-4147-A177-3AD203B41FA5}">
                      <a16:colId xmlns:a16="http://schemas.microsoft.com/office/drawing/2014/main" val="20000"/>
                    </a:ext>
                  </a:extLst>
                </a:gridCol>
                <a:gridCol w="232355">
                  <a:extLst>
                    <a:ext uri="{9D8B030D-6E8A-4147-A177-3AD203B41FA5}">
                      <a16:colId xmlns:a16="http://schemas.microsoft.com/office/drawing/2014/main" val="20001"/>
                    </a:ext>
                  </a:extLst>
                </a:gridCol>
                <a:gridCol w="232355">
                  <a:extLst>
                    <a:ext uri="{9D8B030D-6E8A-4147-A177-3AD203B41FA5}">
                      <a16:colId xmlns:a16="http://schemas.microsoft.com/office/drawing/2014/main" val="20002"/>
                    </a:ext>
                  </a:extLst>
                </a:gridCol>
                <a:gridCol w="232355">
                  <a:extLst>
                    <a:ext uri="{9D8B030D-6E8A-4147-A177-3AD203B41FA5}">
                      <a16:colId xmlns:a16="http://schemas.microsoft.com/office/drawing/2014/main" val="20003"/>
                    </a:ext>
                  </a:extLst>
                </a:gridCol>
                <a:gridCol w="232355">
                  <a:extLst>
                    <a:ext uri="{9D8B030D-6E8A-4147-A177-3AD203B41FA5}">
                      <a16:colId xmlns:a16="http://schemas.microsoft.com/office/drawing/2014/main" val="20004"/>
                    </a:ext>
                  </a:extLst>
                </a:gridCol>
                <a:gridCol w="290668">
                  <a:extLst>
                    <a:ext uri="{9D8B030D-6E8A-4147-A177-3AD203B41FA5}">
                      <a16:colId xmlns:a16="http://schemas.microsoft.com/office/drawing/2014/main" val="20005"/>
                    </a:ext>
                  </a:extLst>
                </a:gridCol>
                <a:gridCol w="232355">
                  <a:extLst>
                    <a:ext uri="{9D8B030D-6E8A-4147-A177-3AD203B41FA5}">
                      <a16:colId xmlns:a16="http://schemas.microsoft.com/office/drawing/2014/main" val="20006"/>
                    </a:ext>
                  </a:extLst>
                </a:gridCol>
                <a:gridCol w="232355">
                  <a:extLst>
                    <a:ext uri="{9D8B030D-6E8A-4147-A177-3AD203B41FA5}">
                      <a16:colId xmlns:a16="http://schemas.microsoft.com/office/drawing/2014/main" val="20007"/>
                    </a:ext>
                  </a:extLst>
                </a:gridCol>
                <a:gridCol w="232355">
                  <a:extLst>
                    <a:ext uri="{9D8B030D-6E8A-4147-A177-3AD203B41FA5}">
                      <a16:colId xmlns:a16="http://schemas.microsoft.com/office/drawing/2014/main" val="20008"/>
                    </a:ext>
                  </a:extLst>
                </a:gridCol>
                <a:gridCol w="232355">
                  <a:extLst>
                    <a:ext uri="{9D8B030D-6E8A-4147-A177-3AD203B41FA5}">
                      <a16:colId xmlns:a16="http://schemas.microsoft.com/office/drawing/2014/main" val="20009"/>
                    </a:ext>
                  </a:extLst>
                </a:gridCol>
                <a:gridCol w="232355">
                  <a:extLst>
                    <a:ext uri="{9D8B030D-6E8A-4147-A177-3AD203B41FA5}">
                      <a16:colId xmlns:a16="http://schemas.microsoft.com/office/drawing/2014/main" val="20010"/>
                    </a:ext>
                  </a:extLst>
                </a:gridCol>
                <a:gridCol w="85750">
                  <a:extLst>
                    <a:ext uri="{9D8B030D-6E8A-4147-A177-3AD203B41FA5}">
                      <a16:colId xmlns:a16="http://schemas.microsoft.com/office/drawing/2014/main" val="20011"/>
                    </a:ext>
                  </a:extLst>
                </a:gridCol>
                <a:gridCol w="84732">
                  <a:extLst>
                    <a:ext uri="{9D8B030D-6E8A-4147-A177-3AD203B41FA5}">
                      <a16:colId xmlns:a16="http://schemas.microsoft.com/office/drawing/2014/main" val="20012"/>
                    </a:ext>
                  </a:extLst>
                </a:gridCol>
                <a:gridCol w="61873">
                  <a:extLst>
                    <a:ext uri="{9D8B030D-6E8A-4147-A177-3AD203B41FA5}">
                      <a16:colId xmlns:a16="http://schemas.microsoft.com/office/drawing/2014/main" val="20013"/>
                    </a:ext>
                  </a:extLst>
                </a:gridCol>
                <a:gridCol w="170482">
                  <a:extLst>
                    <a:ext uri="{9D8B030D-6E8A-4147-A177-3AD203B41FA5}">
                      <a16:colId xmlns:a16="http://schemas.microsoft.com/office/drawing/2014/main" val="20014"/>
                    </a:ext>
                  </a:extLst>
                </a:gridCol>
                <a:gridCol w="61873">
                  <a:extLst>
                    <a:ext uri="{9D8B030D-6E8A-4147-A177-3AD203B41FA5}">
                      <a16:colId xmlns:a16="http://schemas.microsoft.com/office/drawing/2014/main" val="20015"/>
                    </a:ext>
                  </a:extLst>
                </a:gridCol>
                <a:gridCol w="232355">
                  <a:extLst>
                    <a:ext uri="{9D8B030D-6E8A-4147-A177-3AD203B41FA5}">
                      <a16:colId xmlns:a16="http://schemas.microsoft.com/office/drawing/2014/main" val="20016"/>
                    </a:ext>
                  </a:extLst>
                </a:gridCol>
                <a:gridCol w="232355">
                  <a:extLst>
                    <a:ext uri="{9D8B030D-6E8A-4147-A177-3AD203B41FA5}">
                      <a16:colId xmlns:a16="http://schemas.microsoft.com/office/drawing/2014/main" val="20017"/>
                    </a:ext>
                  </a:extLst>
                </a:gridCol>
                <a:gridCol w="232355">
                  <a:extLst>
                    <a:ext uri="{9D8B030D-6E8A-4147-A177-3AD203B41FA5}">
                      <a16:colId xmlns:a16="http://schemas.microsoft.com/office/drawing/2014/main" val="20018"/>
                    </a:ext>
                  </a:extLst>
                </a:gridCol>
                <a:gridCol w="232355">
                  <a:extLst>
                    <a:ext uri="{9D8B030D-6E8A-4147-A177-3AD203B41FA5}">
                      <a16:colId xmlns:a16="http://schemas.microsoft.com/office/drawing/2014/main" val="20019"/>
                    </a:ext>
                  </a:extLst>
                </a:gridCol>
                <a:gridCol w="232355">
                  <a:extLst>
                    <a:ext uri="{9D8B030D-6E8A-4147-A177-3AD203B41FA5}">
                      <a16:colId xmlns:a16="http://schemas.microsoft.com/office/drawing/2014/main" val="20020"/>
                    </a:ext>
                  </a:extLst>
                </a:gridCol>
                <a:gridCol w="232355">
                  <a:extLst>
                    <a:ext uri="{9D8B030D-6E8A-4147-A177-3AD203B41FA5}">
                      <a16:colId xmlns:a16="http://schemas.microsoft.com/office/drawing/2014/main" val="20021"/>
                    </a:ext>
                  </a:extLst>
                </a:gridCol>
                <a:gridCol w="232355">
                  <a:extLst>
                    <a:ext uri="{9D8B030D-6E8A-4147-A177-3AD203B41FA5}">
                      <a16:colId xmlns:a16="http://schemas.microsoft.com/office/drawing/2014/main" val="20022"/>
                    </a:ext>
                  </a:extLst>
                </a:gridCol>
                <a:gridCol w="232355">
                  <a:extLst>
                    <a:ext uri="{9D8B030D-6E8A-4147-A177-3AD203B41FA5}">
                      <a16:colId xmlns:a16="http://schemas.microsoft.com/office/drawing/2014/main" val="20023"/>
                    </a:ext>
                  </a:extLst>
                </a:gridCol>
                <a:gridCol w="232355">
                  <a:extLst>
                    <a:ext uri="{9D8B030D-6E8A-4147-A177-3AD203B41FA5}">
                      <a16:colId xmlns:a16="http://schemas.microsoft.com/office/drawing/2014/main" val="20024"/>
                    </a:ext>
                  </a:extLst>
                </a:gridCol>
                <a:gridCol w="232355">
                  <a:extLst>
                    <a:ext uri="{9D8B030D-6E8A-4147-A177-3AD203B41FA5}">
                      <a16:colId xmlns:a16="http://schemas.microsoft.com/office/drawing/2014/main" val="20025"/>
                    </a:ext>
                  </a:extLst>
                </a:gridCol>
                <a:gridCol w="232355">
                  <a:extLst>
                    <a:ext uri="{9D8B030D-6E8A-4147-A177-3AD203B41FA5}">
                      <a16:colId xmlns:a16="http://schemas.microsoft.com/office/drawing/2014/main" val="20026"/>
                    </a:ext>
                  </a:extLst>
                </a:gridCol>
                <a:gridCol w="232355">
                  <a:extLst>
                    <a:ext uri="{9D8B030D-6E8A-4147-A177-3AD203B41FA5}">
                      <a16:colId xmlns:a16="http://schemas.microsoft.com/office/drawing/2014/main" val="20027"/>
                    </a:ext>
                  </a:extLst>
                </a:gridCol>
                <a:gridCol w="232355">
                  <a:extLst>
                    <a:ext uri="{9D8B030D-6E8A-4147-A177-3AD203B41FA5}">
                      <a16:colId xmlns:a16="http://schemas.microsoft.com/office/drawing/2014/main" val="20028"/>
                    </a:ext>
                  </a:extLst>
                </a:gridCol>
                <a:gridCol w="232355">
                  <a:extLst>
                    <a:ext uri="{9D8B030D-6E8A-4147-A177-3AD203B41FA5}">
                      <a16:colId xmlns:a16="http://schemas.microsoft.com/office/drawing/2014/main" val="20029"/>
                    </a:ext>
                  </a:extLst>
                </a:gridCol>
                <a:gridCol w="232355">
                  <a:extLst>
                    <a:ext uri="{9D8B030D-6E8A-4147-A177-3AD203B41FA5}">
                      <a16:colId xmlns:a16="http://schemas.microsoft.com/office/drawing/2014/main" val="20030"/>
                    </a:ext>
                  </a:extLst>
                </a:gridCol>
                <a:gridCol w="232355">
                  <a:extLst>
                    <a:ext uri="{9D8B030D-6E8A-4147-A177-3AD203B41FA5}">
                      <a16:colId xmlns:a16="http://schemas.microsoft.com/office/drawing/2014/main" val="20031"/>
                    </a:ext>
                  </a:extLst>
                </a:gridCol>
                <a:gridCol w="232355">
                  <a:extLst>
                    <a:ext uri="{9D8B030D-6E8A-4147-A177-3AD203B41FA5}">
                      <a16:colId xmlns:a16="http://schemas.microsoft.com/office/drawing/2014/main" val="20032"/>
                    </a:ext>
                  </a:extLst>
                </a:gridCol>
                <a:gridCol w="232355">
                  <a:extLst>
                    <a:ext uri="{9D8B030D-6E8A-4147-A177-3AD203B41FA5}">
                      <a16:colId xmlns:a16="http://schemas.microsoft.com/office/drawing/2014/main" val="20033"/>
                    </a:ext>
                  </a:extLst>
                </a:gridCol>
                <a:gridCol w="232355">
                  <a:extLst>
                    <a:ext uri="{9D8B030D-6E8A-4147-A177-3AD203B41FA5}">
                      <a16:colId xmlns:a16="http://schemas.microsoft.com/office/drawing/2014/main" val="20034"/>
                    </a:ext>
                  </a:extLst>
                </a:gridCol>
                <a:gridCol w="232355">
                  <a:extLst>
                    <a:ext uri="{9D8B030D-6E8A-4147-A177-3AD203B41FA5}">
                      <a16:colId xmlns:a16="http://schemas.microsoft.com/office/drawing/2014/main" val="20035"/>
                    </a:ext>
                  </a:extLst>
                </a:gridCol>
                <a:gridCol w="232355">
                  <a:extLst>
                    <a:ext uri="{9D8B030D-6E8A-4147-A177-3AD203B41FA5}">
                      <a16:colId xmlns:a16="http://schemas.microsoft.com/office/drawing/2014/main" val="20036"/>
                    </a:ext>
                  </a:extLst>
                </a:gridCol>
                <a:gridCol w="232355">
                  <a:extLst>
                    <a:ext uri="{9D8B030D-6E8A-4147-A177-3AD203B41FA5}">
                      <a16:colId xmlns:a16="http://schemas.microsoft.com/office/drawing/2014/main" val="20037"/>
                    </a:ext>
                  </a:extLst>
                </a:gridCol>
                <a:gridCol w="232355">
                  <a:extLst>
                    <a:ext uri="{9D8B030D-6E8A-4147-A177-3AD203B41FA5}">
                      <a16:colId xmlns:a16="http://schemas.microsoft.com/office/drawing/2014/main" val="20038"/>
                    </a:ext>
                  </a:extLst>
                </a:gridCol>
                <a:gridCol w="232355">
                  <a:extLst>
                    <a:ext uri="{9D8B030D-6E8A-4147-A177-3AD203B41FA5}">
                      <a16:colId xmlns:a16="http://schemas.microsoft.com/office/drawing/2014/main" val="20039"/>
                    </a:ext>
                  </a:extLst>
                </a:gridCol>
                <a:gridCol w="232355">
                  <a:extLst>
                    <a:ext uri="{9D8B030D-6E8A-4147-A177-3AD203B41FA5}">
                      <a16:colId xmlns:a16="http://schemas.microsoft.com/office/drawing/2014/main" val="20040"/>
                    </a:ext>
                  </a:extLst>
                </a:gridCol>
                <a:gridCol w="232355">
                  <a:extLst>
                    <a:ext uri="{9D8B030D-6E8A-4147-A177-3AD203B41FA5}">
                      <a16:colId xmlns:a16="http://schemas.microsoft.com/office/drawing/2014/main" val="20041"/>
                    </a:ext>
                  </a:extLst>
                </a:gridCol>
                <a:gridCol w="232355">
                  <a:extLst>
                    <a:ext uri="{9D8B030D-6E8A-4147-A177-3AD203B41FA5}">
                      <a16:colId xmlns:a16="http://schemas.microsoft.com/office/drawing/2014/main" val="20042"/>
                    </a:ext>
                  </a:extLst>
                </a:gridCol>
                <a:gridCol w="232355">
                  <a:extLst>
                    <a:ext uri="{9D8B030D-6E8A-4147-A177-3AD203B41FA5}">
                      <a16:colId xmlns:a16="http://schemas.microsoft.com/office/drawing/2014/main" val="20043"/>
                    </a:ext>
                  </a:extLst>
                </a:gridCol>
              </a:tblGrid>
              <a:tr h="127759">
                <a:tc>
                  <a:txBody>
                    <a:bodyPr/>
                    <a:lstStyle/>
                    <a:p>
                      <a:pPr algn="l" fontAlgn="ctr"/>
                      <a:r>
                        <a:rPr lang="es-MX" sz="8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gridSpan="25">
                  <a:txBody>
                    <a:bodyPr/>
                    <a:lstStyle/>
                    <a:p>
                      <a:pPr algn="l" fontAlgn="ctr"/>
                      <a:r>
                        <a:rPr lang="es-MX" sz="800" b="1" i="0" u="none" strike="noStrike">
                          <a:solidFill>
                            <a:srgbClr val="000000"/>
                          </a:solidFill>
                          <a:effectLst/>
                          <a:latin typeface="Montserrat"/>
                        </a:rPr>
                        <a:t>13.- ¿Existió </a:t>
                      </a:r>
                      <a:r>
                        <a:rPr lang="es-MX" sz="800" b="1" i="0" u="none" strike="noStrike">
                          <a:solidFill>
                            <a:srgbClr val="993366"/>
                          </a:solidFill>
                          <a:effectLst/>
                          <a:latin typeface="Montserrat"/>
                        </a:rPr>
                        <a:t>equidad de género</a:t>
                      </a:r>
                      <a:r>
                        <a:rPr lang="es-MX" sz="800" b="1" i="0" u="none" strike="noStrike" baseline="30000">
                          <a:solidFill>
                            <a:srgbClr val="993366"/>
                          </a:solidFill>
                          <a:effectLst/>
                          <a:latin typeface="Montserrat"/>
                        </a:rPr>
                        <a:t>2</a:t>
                      </a:r>
                      <a:r>
                        <a:rPr lang="es-MX" sz="800" b="1" i="0" u="none" strike="noStrike">
                          <a:solidFill>
                            <a:srgbClr val="000000"/>
                          </a:solidFill>
                          <a:effectLst/>
                          <a:latin typeface="Montserrat"/>
                        </a:rPr>
                        <a:t> en la integración del Comité? </a:t>
                      </a:r>
                    </a:p>
                  </a:txBody>
                  <a:tcPr marL="0" marR="0" marT="0" marB="0" anchor="ctr">
                    <a:lnL>
                      <a:noFill/>
                    </a:lnL>
                    <a:lnR w="6350" cap="flat" cmpd="sng" algn="ctr">
                      <a:solidFill>
                        <a:srgbClr val="660033"/>
                      </a:solidFill>
                      <a:prstDash val="dot"/>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8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ctr" fontAlgn="ctr"/>
                      <a:r>
                        <a:rPr lang="es-MX" sz="800" b="0" i="0" u="none" strike="noStrike">
                          <a:solidFill>
                            <a:srgbClr val="000000"/>
                          </a:solidFill>
                          <a:effectLst/>
                          <a:latin typeface="Montserrat"/>
                        </a:rPr>
                        <a:t>No</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w="6350" cap="flat" cmpd="sng" algn="ctr">
                      <a:solidFill>
                        <a:srgbClr val="660033"/>
                      </a:solidFill>
                      <a:prstDash val="dot"/>
                      <a:round/>
                      <a:headEnd type="none" w="med" len="med"/>
                      <a:tailEnd type="none" w="med" len="med"/>
                    </a:lnR>
                    <a:lnT>
                      <a:noFill/>
                    </a:lnT>
                    <a:lnB>
                      <a:noFill/>
                    </a:lnB>
                  </a:tcPr>
                </a:tc>
                <a:tc>
                  <a:txBody>
                    <a:bodyPr/>
                    <a:lstStyle/>
                    <a:p>
                      <a:pPr algn="ctr" fontAlgn="ctr"/>
                      <a:r>
                        <a:rPr lang="es-MX" sz="800" b="1" i="0" u="none" strike="noStrike" dirty="0">
                          <a:solidFill>
                            <a:srgbClr val="FF000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ctr" fontAlgn="ctr"/>
                      <a:r>
                        <a:rPr lang="es-MX" sz="800" b="0" i="0" u="none" strike="noStrike">
                          <a:solidFill>
                            <a:srgbClr val="000000"/>
                          </a:solidFill>
                          <a:effectLst/>
                          <a:latin typeface="Montserrat"/>
                        </a:rPr>
                        <a:t>Sí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w="6350" cap="flat" cmpd="sng" algn="ctr">
                      <a:solidFill>
                        <a:srgbClr val="660033"/>
                      </a:solidFill>
                      <a:prstDash val="dot"/>
                      <a:round/>
                      <a:headEnd type="none" w="med" len="med"/>
                      <a:tailEnd type="none" w="med" len="med"/>
                    </a:lnR>
                    <a:lnT>
                      <a:noFill/>
                    </a:lnT>
                    <a:lnB>
                      <a:noFill/>
                    </a:lnB>
                  </a:tcPr>
                </a:tc>
                <a:tc>
                  <a:txBody>
                    <a:bodyPr/>
                    <a:lstStyle/>
                    <a:p>
                      <a:pPr algn="ctr" fontAlgn="ctr"/>
                      <a:r>
                        <a:rPr lang="es-MX" sz="8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0">
                  <a:txBody>
                    <a:bodyPr/>
                    <a:lstStyle/>
                    <a:p>
                      <a:pPr algn="l" fontAlgn="ctr"/>
                      <a:r>
                        <a:rPr lang="es-MX" sz="800" b="0" i="0" u="none" strike="noStrike">
                          <a:solidFill>
                            <a:srgbClr val="000000"/>
                          </a:solidFill>
                          <a:effectLst/>
                          <a:latin typeface="Montserrat"/>
                        </a:rPr>
                        <a:t>No aplica</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gridSpan="3">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gridSpan="2">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2">
                  <a:txBody>
                    <a:bodyPr/>
                    <a:lstStyle/>
                    <a:p>
                      <a:pPr algn="l" fontAlgn="ctr"/>
                      <a:r>
                        <a:rPr lang="es-MX" sz="800" b="1" i="0" u="none" strike="noStrike">
                          <a:solidFill>
                            <a:srgbClr val="000000"/>
                          </a:solidFill>
                          <a:effectLst/>
                          <a:latin typeface="Montserrat"/>
                        </a:rPr>
                        <a:t>14.- Señale los medios a través de los cuáles recibió capacitación en materia de contraloría social: </a:t>
                      </a:r>
                      <a:r>
                        <a:rPr lang="es-MX" sz="800" b="0" i="1" u="none" strike="noStrike">
                          <a:solidFill>
                            <a:srgbClr val="000000"/>
                          </a:solidFill>
                          <a:effectLst/>
                          <a:latin typeface="Montserrat"/>
                        </a:rPr>
                        <a:t>(Puede marcar una o más opciones)</a:t>
                      </a: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a:solidFill>
                            <a:srgbClr val="000000"/>
                          </a:solidFill>
                          <a:effectLst/>
                          <a:latin typeface="Montserrat"/>
                        </a:rPr>
                        <a:t>Reunión o asamblea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4</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800" b="0" i="0" u="none" strike="noStrike">
                          <a:solidFill>
                            <a:srgbClr val="000000"/>
                          </a:solidFill>
                          <a:effectLst/>
                          <a:latin typeface="Montserrat"/>
                        </a:rPr>
                        <a:t>Correo electrónico </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dirty="0">
                          <a:solidFill>
                            <a:srgbClr val="FF000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dirty="0">
                          <a:solidFill>
                            <a:srgbClr val="FF0000"/>
                          </a:solidFill>
                          <a:effectLst/>
                          <a:latin typeface="Montserrat"/>
                        </a:rPr>
                        <a:t>Videoconferencia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FF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5</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800" b="0" i="0" u="none" strike="noStrike">
                          <a:solidFill>
                            <a:srgbClr val="000000"/>
                          </a:solidFill>
                          <a:effectLst/>
                          <a:latin typeface="Montserrat"/>
                        </a:rPr>
                        <a:t>Folleto</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dirty="0">
                          <a:solidFill>
                            <a:srgbClr val="FF000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dirty="0">
                          <a:solidFill>
                            <a:srgbClr val="FF0000"/>
                          </a:solidFill>
                          <a:effectLst/>
                          <a:latin typeface="Montserrat"/>
                        </a:rPr>
                        <a:t>Llamada telefónica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6</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ctr" fontAlgn="ctr"/>
                      <a:r>
                        <a:rPr lang="es-MX" sz="800" b="0" i="0" u="none" strike="noStrike">
                          <a:solidFill>
                            <a:srgbClr val="000000"/>
                          </a:solidFill>
                          <a:effectLst/>
                          <a:latin typeface="Montserrat"/>
                        </a:rPr>
                        <a:t>Otro: </a:t>
                      </a:r>
                    </a:p>
                  </a:txBody>
                  <a:tcPr marL="0"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gridSpan="3">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gridSpan="2">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a:noFill/>
                    </a:lnT>
                    <a:lnB>
                      <a:noFill/>
                    </a:lnB>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ctr" fontAlgn="ctr"/>
                      <a:endParaRPr lang="es-MX" sz="8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25">
                  <a:txBody>
                    <a:bodyPr/>
                    <a:lstStyle/>
                    <a:p>
                      <a:pPr algn="l" fontAlgn="ctr"/>
                      <a:r>
                        <a:rPr lang="es-MX" sz="800" b="1" i="0" u="none" strike="noStrike">
                          <a:solidFill>
                            <a:srgbClr val="000000"/>
                          </a:solidFill>
                          <a:effectLst/>
                          <a:latin typeface="Montserrat"/>
                        </a:rPr>
                        <a:t>15.- ¿Qué actividades realizó el Comité de Contraloría Social?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800" b="0" i="0" u="none" strike="noStrike">
                          <a:solidFill>
                            <a:srgbClr val="000000"/>
                          </a:solidFill>
                          <a:effectLst/>
                          <a:latin typeface="Montserrat"/>
                        </a:rPr>
                        <a:t>No</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ctr" fontAlgn="ctr"/>
                      <a:r>
                        <a:rPr lang="es-MX" sz="800" b="0" i="0" u="none" strike="noStrike">
                          <a:solidFill>
                            <a:srgbClr val="000000"/>
                          </a:solidFill>
                          <a:effectLst/>
                          <a:latin typeface="Montserrat"/>
                        </a:rPr>
                        <a:t>Sí</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DBDBDB"/>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15.1.-</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verificó el cumplimiento de la entrega del beneficio?</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2">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4"/>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15.2.-</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vigiló el uso correcto de los recursos del Programa?</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1">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15.3.-</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informó a otras personas beneficiarias sobre el Programa?</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7"/>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2">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15.4.-</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vigiló qué otras personas beneficiarias del Programa cumplieran con los requisitos de acuerdo a la normatividad?</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19"/>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42">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15.5.-</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dirty="0">
                          <a:solidFill>
                            <a:srgbClr val="000000"/>
                          </a:solidFill>
                          <a:effectLst/>
                          <a:latin typeface="Montserrat"/>
                        </a:rPr>
                        <a:t>¿Se llevaron a cabo reuniones con otras personas beneficiarias y/o servidores públicos para tratar temas de Contraloría Social?</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21"/>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0" i="0" u="none" strike="noStrike">
                        <a:solidFill>
                          <a:srgbClr val="000000"/>
                        </a:solidFill>
                        <a:effectLst/>
                        <a:latin typeface="Montserrat"/>
                      </a:endParaRPr>
                    </a:p>
                  </a:txBody>
                  <a:tcPr marL="0" marR="0" marT="0" marB="0" anchor="ctr">
                    <a:lnL>
                      <a:noFill/>
                    </a:lnL>
                    <a:lnR>
                      <a:noFill/>
                    </a:lnR>
                    <a:lnT>
                      <a:noFill/>
                    </a:lnT>
                    <a:lnB>
                      <a:noFill/>
                    </a:lnB>
                  </a:tcPr>
                </a:tc>
                <a:tc gridSpan="42">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2"/>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15.6.-</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FF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solicitó información sobre los beneficios recibidos?</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23"/>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2">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4"/>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15.7.-</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orientó a las personas beneficiarias a presentar quejas/denuncias?</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extLst>
                  <a:ext uri="{0D108BD9-81ED-4DB2-BD59-A6C34878D82A}">
                    <a16:rowId xmlns:a16="http://schemas.microsoft.com/office/drawing/2014/main" val="10025"/>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7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15.8.-</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Montserrat"/>
                        </a:rPr>
                        <a:t> </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a:noFill/>
                    </a:lnT>
                    <a:lnB>
                      <a:noFill/>
                    </a:lnB>
                    <a:solidFill>
                      <a:srgbClr val="FFCCFF"/>
                    </a:solidFill>
                  </a:tcPr>
                </a:tc>
                <a:tc>
                  <a:txBody>
                    <a:bodyPr/>
                    <a:lstStyle/>
                    <a:p>
                      <a:pPr algn="ctr" fontAlgn="ctr"/>
                      <a:r>
                        <a:rPr lang="es-MX" sz="8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38">
                  <a:txBody>
                    <a:bodyPr/>
                    <a:lstStyle/>
                    <a:p>
                      <a:pPr algn="l" fontAlgn="ctr"/>
                      <a:r>
                        <a:rPr lang="es-MX" sz="800" b="0" i="0" u="none" strike="noStrike">
                          <a:solidFill>
                            <a:srgbClr val="000000"/>
                          </a:solidFill>
                          <a:effectLst/>
                          <a:latin typeface="Montserrat"/>
                        </a:rPr>
                        <a:t>¿Se externaron dudas e iniciativas a las personas responsables del Programa?</a:t>
                      </a:r>
                    </a:p>
                  </a:txBody>
                  <a:tcPr marL="109419" marR="0" marT="0" marB="0" anchor="ctr">
                    <a:lnL w="6350" cap="flat" cmpd="sng" algn="ctr">
                      <a:solidFill>
                        <a:srgbClr val="660033"/>
                      </a:solidFill>
                      <a:prstDash val="dot"/>
                      <a:round/>
                      <a:headEnd type="none" w="med" len="med"/>
                      <a:tailEnd type="none" w="med" len="med"/>
                    </a:lnL>
                    <a:lnR>
                      <a:noFill/>
                    </a:lnR>
                    <a:lnT>
                      <a:noFill/>
                    </a:lnT>
                    <a:lnB>
                      <a:noFill/>
                    </a:lnB>
                    <a:solidFill>
                      <a:srgbClr val="FFCC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endParaRPr lang="es-MX" sz="800" b="1" i="0" u="none" strike="noStrike" dirty="0">
                        <a:solidFill>
                          <a:srgbClr val="FF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gridSpan="2">
                  <a:txBody>
                    <a:bodyPr/>
                    <a:lstStyle/>
                    <a:p>
                      <a:pPr algn="l" fontAlgn="ctr"/>
                      <a:r>
                        <a:rPr lang="es-MX" sz="8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8"/>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700" b="0" i="0" u="none" strike="noStrike">
                          <a:solidFill>
                            <a:srgbClr val="000000"/>
                          </a:solidFill>
                          <a:effectLst/>
                          <a:latin typeface="Montserrat"/>
                        </a:rPr>
                        <a:t>15.9.-</a:t>
                      </a:r>
                    </a:p>
                  </a:txBody>
                  <a:tcPr marL="0" marR="0" marT="0" marB="0" anchor="ctr">
                    <a:lnL>
                      <a:noFill/>
                    </a:lnL>
                    <a:lnR>
                      <a:noFill/>
                    </a:lnR>
                    <a:lnT>
                      <a:noFill/>
                    </a:lnT>
                    <a:lnB>
                      <a:noFill/>
                    </a:lnB>
                    <a:solidFill>
                      <a:srgbClr val="FFFFFF"/>
                    </a:solidFill>
                  </a:tcPr>
                </a:tc>
                <a:tc gridSpan="7">
                  <a:txBody>
                    <a:bodyPr/>
                    <a:lstStyle/>
                    <a:p>
                      <a:pPr algn="ctr" fontAlgn="ctr"/>
                      <a:r>
                        <a:rPr lang="es-MX" sz="800" b="0" i="0" u="none" strike="noStrike">
                          <a:solidFill>
                            <a:srgbClr val="000000"/>
                          </a:solidFill>
                          <a:effectLst/>
                          <a:latin typeface="Montserrat"/>
                        </a:rPr>
                        <a:t>Comentarios adicionales: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l" fontAlgn="ctr"/>
                      <a:r>
                        <a:rPr lang="es-MX" sz="800" b="1" i="0" u="none" strike="noStrike" dirty="0">
                          <a:solidFill>
                            <a:srgbClr val="000000"/>
                          </a:solidFill>
                          <a:effectLst/>
                          <a:latin typeface="Montserrat"/>
                        </a:rPr>
                        <a:t>Ninguno</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9"/>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0"/>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3">
                  <a:txBody>
                    <a:bodyPr/>
                    <a:lstStyle/>
                    <a:p>
                      <a:pPr algn="l" fontAlgn="ctr"/>
                      <a:r>
                        <a:rPr lang="es-MX" sz="800" b="1" i="0" u="none" strike="noStrike" dirty="0">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1"/>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2"/>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3"/>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hMerge="1">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4"/>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42">
                  <a:txBody>
                    <a:bodyPr/>
                    <a:lstStyle/>
                    <a:p>
                      <a:pPr algn="l" fontAlgn="ctr"/>
                      <a:r>
                        <a:rPr lang="es-MX" sz="800" b="1" i="0" u="none" strike="noStrike">
                          <a:solidFill>
                            <a:srgbClr val="000000"/>
                          </a:solidFill>
                          <a:effectLst/>
                          <a:latin typeface="Montserrat"/>
                        </a:rPr>
                        <a:t>16.- En su experiencia, ¿para qué cree que sirvió participar en actividades de Contraloría Social? </a:t>
                      </a:r>
                      <a:r>
                        <a:rPr lang="es-MX" sz="800" b="0" i="1" u="none" strike="noStrike">
                          <a:solidFill>
                            <a:srgbClr val="000000"/>
                          </a:solidFill>
                          <a:effectLst/>
                          <a:latin typeface="Montserrat"/>
                        </a:rPr>
                        <a:t>(Puede marcar una o más opciones)</a:t>
                      </a:r>
                      <a:endParaRPr lang="es-MX" sz="8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5"/>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6"/>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a:solidFill>
                            <a:srgbClr val="000000"/>
                          </a:solidFill>
                          <a:effectLst/>
                          <a:latin typeface="Montserrat"/>
                        </a:rPr>
                        <a:t>Gestión y trámite de los beneficios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dirty="0">
                          <a:solidFill>
                            <a:srgbClr val="FF0000"/>
                          </a:solidFill>
                          <a:effectLst/>
                          <a:latin typeface="Montserrat"/>
                        </a:rPr>
                        <a:t>6</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800" b="0" i="0" u="none" strike="noStrike">
                          <a:solidFill>
                            <a:srgbClr val="000000"/>
                          </a:solidFill>
                          <a:effectLst/>
                          <a:latin typeface="Montserrat"/>
                        </a:rPr>
                        <a:t>Transparencia en los recursos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endParaRPr lang="es-MX" sz="800" b="0" i="0" u="none" strike="noStrike">
                        <a:solidFill>
                          <a:srgbClr val="000000"/>
                        </a:solidFill>
                        <a:effectLst/>
                        <a:latin typeface="Montserrat"/>
                      </a:endParaRPr>
                    </a:p>
                  </a:txBody>
                  <a:tcPr marL="0" marR="0" marT="0" marB="0" anchor="ctr">
                    <a:lnL>
                      <a:noFill/>
                    </a:lnL>
                    <a:lnR>
                      <a:noFill/>
                    </a:lnR>
                    <a:lnT>
                      <a:noFill/>
                    </a:lnT>
                    <a:lnB>
                      <a:noFill/>
                    </a:lnB>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7"/>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8"/>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a:solidFill>
                            <a:srgbClr val="000000"/>
                          </a:solidFill>
                          <a:effectLst/>
                          <a:latin typeface="Montserrat"/>
                        </a:rPr>
                        <a:t>Recepción oportuna de los beneficios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FF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dirty="0">
                          <a:solidFill>
                            <a:srgbClr val="FF0000"/>
                          </a:solidFill>
                          <a:effectLst/>
                          <a:latin typeface="Montserrat"/>
                        </a:rPr>
                        <a:t>7</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800" b="0" i="0" u="none" strike="noStrike">
                          <a:solidFill>
                            <a:srgbClr val="000000"/>
                          </a:solidFill>
                          <a:effectLst/>
                          <a:latin typeface="Montserrat"/>
                        </a:rPr>
                        <a:t>Mejor funcionamiento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9"/>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0"/>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a:solidFill>
                            <a:srgbClr val="000000"/>
                          </a:solidFill>
                          <a:effectLst/>
                          <a:latin typeface="Montserrat"/>
                        </a:rPr>
                        <a:t>Calidad en los beneficios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8</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800" b="0" i="0" u="none" strike="noStrike">
                          <a:solidFill>
                            <a:srgbClr val="000000"/>
                          </a:solidFill>
                          <a:effectLst/>
                          <a:latin typeface="Montserrat"/>
                        </a:rPr>
                        <a:t>En realidad, no sirve para nada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1"/>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a:noFill/>
                    </a:lnB>
                  </a:tcPr>
                </a:tc>
                <a:tc>
                  <a:txBody>
                    <a:bodyPr/>
                    <a:lstStyle/>
                    <a:p>
                      <a:pPr algn="l" fontAlgn="ctr"/>
                      <a:endParaRPr lang="es-MX" sz="800" b="1" i="0" u="none" strike="noStrike">
                        <a:solidFill>
                          <a:srgbClr val="000000"/>
                        </a:solidFill>
                        <a:effectLst/>
                        <a:latin typeface="Montserrat"/>
                      </a:endParaRPr>
                    </a:p>
                  </a:txBody>
                  <a:tcPr marL="36473" marR="0" marT="0" marB="0" anchor="ctr">
                    <a:lnL>
                      <a:noFill/>
                    </a:lnL>
                    <a:lnR>
                      <a:noFill/>
                    </a:lnR>
                    <a:lnT>
                      <a:noFill/>
                    </a:lnT>
                    <a:lnB>
                      <a:noFill/>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2"/>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dirty="0">
                          <a:solidFill>
                            <a:srgbClr val="FF0000"/>
                          </a:solidFill>
                          <a:effectLst/>
                          <a:latin typeface="Montserrat"/>
                        </a:rPr>
                        <a:t>4</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rowSpan="2" gridSpan="20">
                  <a:txBody>
                    <a:bodyPr/>
                    <a:lstStyle/>
                    <a:p>
                      <a:pPr algn="l" fontAlgn="ctr"/>
                      <a:r>
                        <a:rPr lang="es-MX" sz="800" b="0" i="0" u="none" strike="noStrike">
                          <a:solidFill>
                            <a:srgbClr val="000000"/>
                          </a:solidFill>
                          <a:effectLst/>
                          <a:latin typeface="Montserrat"/>
                        </a:rPr>
                        <a:t>Conocimiento y buen ejercicio de los derechos/las obligaciones de las personas beneficiarias del Programa</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9</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l" fontAlgn="ctr"/>
                      <a:r>
                        <a:rPr lang="es-MX" sz="800" b="0" i="0" u="none" strike="noStrike">
                          <a:solidFill>
                            <a:srgbClr val="000000"/>
                          </a:solidFill>
                          <a:effectLst/>
                          <a:latin typeface="Montserrat"/>
                        </a:rPr>
                        <a:t>Otro: </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3647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3"/>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8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gridSpan="20"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4"/>
                  </a:ext>
                </a:extLst>
              </a:tr>
              <a:tr h="118874">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gridSpan="3">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gridSpan="2">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36473"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5"/>
                  </a:ext>
                </a:extLst>
              </a:tr>
              <a:tr h="127759">
                <a:tc>
                  <a:txBody>
                    <a:bodyPr/>
                    <a:lstStyle/>
                    <a:p>
                      <a:pPr algn="l" fontAlgn="ctr"/>
                      <a:r>
                        <a:rPr lang="es-MX" sz="8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5</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0">
                  <a:txBody>
                    <a:bodyPr/>
                    <a:lstStyle/>
                    <a:p>
                      <a:pPr algn="l" fontAlgn="ctr"/>
                      <a:r>
                        <a:rPr lang="es-MX" sz="800" b="0" i="0" u="none" strike="noStrike">
                          <a:solidFill>
                            <a:srgbClr val="000000"/>
                          </a:solidFill>
                          <a:effectLst/>
                          <a:latin typeface="Montserrat"/>
                        </a:rPr>
                        <a:t>Atención oportuna a quejas/denuncias </a:t>
                      </a:r>
                    </a:p>
                  </a:txBody>
                  <a:tcPr marL="3647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800" b="0"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46"/>
                  </a:ext>
                </a:extLst>
              </a:tr>
            </a:tbl>
          </a:graphicData>
        </a:graphic>
      </p:graphicFrame>
    </p:spTree>
    <p:extLst>
      <p:ext uri="{BB962C8B-B14F-4D97-AF65-F5344CB8AC3E}">
        <p14:creationId xmlns:p14="http://schemas.microsoft.com/office/powerpoint/2010/main" val="288217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aphicFrame>
        <p:nvGraphicFramePr>
          <p:cNvPr id="2" name="Tabla 1"/>
          <p:cNvGraphicFramePr>
            <a:graphicFrameLocks noGrp="1"/>
          </p:cNvGraphicFramePr>
          <p:nvPr/>
        </p:nvGraphicFramePr>
        <p:xfrm>
          <a:off x="875749" y="720914"/>
          <a:ext cx="10516598" cy="4650838"/>
        </p:xfrm>
        <a:graphic>
          <a:graphicData uri="http://schemas.openxmlformats.org/drawingml/2006/table">
            <a:tbl>
              <a:tblPr/>
              <a:tblGrid>
                <a:gridCol w="239115">
                  <a:extLst>
                    <a:ext uri="{9D8B030D-6E8A-4147-A177-3AD203B41FA5}">
                      <a16:colId xmlns:a16="http://schemas.microsoft.com/office/drawing/2014/main" val="20000"/>
                    </a:ext>
                  </a:extLst>
                </a:gridCol>
                <a:gridCol w="239115">
                  <a:extLst>
                    <a:ext uri="{9D8B030D-6E8A-4147-A177-3AD203B41FA5}">
                      <a16:colId xmlns:a16="http://schemas.microsoft.com/office/drawing/2014/main" val="20001"/>
                    </a:ext>
                  </a:extLst>
                </a:gridCol>
                <a:gridCol w="377345">
                  <a:extLst>
                    <a:ext uri="{9D8B030D-6E8A-4147-A177-3AD203B41FA5}">
                      <a16:colId xmlns:a16="http://schemas.microsoft.com/office/drawing/2014/main" val="20002"/>
                    </a:ext>
                  </a:extLst>
                </a:gridCol>
                <a:gridCol w="377345">
                  <a:extLst>
                    <a:ext uri="{9D8B030D-6E8A-4147-A177-3AD203B41FA5}">
                      <a16:colId xmlns:a16="http://schemas.microsoft.com/office/drawing/2014/main" val="20003"/>
                    </a:ext>
                  </a:extLst>
                </a:gridCol>
                <a:gridCol w="377345">
                  <a:extLst>
                    <a:ext uri="{9D8B030D-6E8A-4147-A177-3AD203B41FA5}">
                      <a16:colId xmlns:a16="http://schemas.microsoft.com/office/drawing/2014/main" val="20004"/>
                    </a:ext>
                  </a:extLst>
                </a:gridCol>
                <a:gridCol w="377345">
                  <a:extLst>
                    <a:ext uri="{9D8B030D-6E8A-4147-A177-3AD203B41FA5}">
                      <a16:colId xmlns:a16="http://schemas.microsoft.com/office/drawing/2014/main" val="20005"/>
                    </a:ext>
                  </a:extLst>
                </a:gridCol>
                <a:gridCol w="292436">
                  <a:extLst>
                    <a:ext uri="{9D8B030D-6E8A-4147-A177-3AD203B41FA5}">
                      <a16:colId xmlns:a16="http://schemas.microsoft.com/office/drawing/2014/main" val="20006"/>
                    </a:ext>
                  </a:extLst>
                </a:gridCol>
                <a:gridCol w="292436">
                  <a:extLst>
                    <a:ext uri="{9D8B030D-6E8A-4147-A177-3AD203B41FA5}">
                      <a16:colId xmlns:a16="http://schemas.microsoft.com/office/drawing/2014/main" val="20007"/>
                    </a:ext>
                  </a:extLst>
                </a:gridCol>
                <a:gridCol w="292436">
                  <a:extLst>
                    <a:ext uri="{9D8B030D-6E8A-4147-A177-3AD203B41FA5}">
                      <a16:colId xmlns:a16="http://schemas.microsoft.com/office/drawing/2014/main" val="20008"/>
                    </a:ext>
                  </a:extLst>
                </a:gridCol>
                <a:gridCol w="239115">
                  <a:extLst>
                    <a:ext uri="{9D8B030D-6E8A-4147-A177-3AD203B41FA5}">
                      <a16:colId xmlns:a16="http://schemas.microsoft.com/office/drawing/2014/main" val="20009"/>
                    </a:ext>
                  </a:extLst>
                </a:gridCol>
                <a:gridCol w="239115">
                  <a:extLst>
                    <a:ext uri="{9D8B030D-6E8A-4147-A177-3AD203B41FA5}">
                      <a16:colId xmlns:a16="http://schemas.microsoft.com/office/drawing/2014/main" val="20010"/>
                    </a:ext>
                  </a:extLst>
                </a:gridCol>
                <a:gridCol w="239115">
                  <a:extLst>
                    <a:ext uri="{9D8B030D-6E8A-4147-A177-3AD203B41FA5}">
                      <a16:colId xmlns:a16="http://schemas.microsoft.com/office/drawing/2014/main" val="20011"/>
                    </a:ext>
                  </a:extLst>
                </a:gridCol>
                <a:gridCol w="239115">
                  <a:extLst>
                    <a:ext uri="{9D8B030D-6E8A-4147-A177-3AD203B41FA5}">
                      <a16:colId xmlns:a16="http://schemas.microsoft.com/office/drawing/2014/main" val="20012"/>
                    </a:ext>
                  </a:extLst>
                </a:gridCol>
                <a:gridCol w="239115">
                  <a:extLst>
                    <a:ext uri="{9D8B030D-6E8A-4147-A177-3AD203B41FA5}">
                      <a16:colId xmlns:a16="http://schemas.microsoft.com/office/drawing/2014/main" val="20013"/>
                    </a:ext>
                  </a:extLst>
                </a:gridCol>
                <a:gridCol w="239115">
                  <a:extLst>
                    <a:ext uri="{9D8B030D-6E8A-4147-A177-3AD203B41FA5}">
                      <a16:colId xmlns:a16="http://schemas.microsoft.com/office/drawing/2014/main" val="20014"/>
                    </a:ext>
                  </a:extLst>
                </a:gridCol>
                <a:gridCol w="239115">
                  <a:extLst>
                    <a:ext uri="{9D8B030D-6E8A-4147-A177-3AD203B41FA5}">
                      <a16:colId xmlns:a16="http://schemas.microsoft.com/office/drawing/2014/main" val="20015"/>
                    </a:ext>
                  </a:extLst>
                </a:gridCol>
                <a:gridCol w="239115">
                  <a:extLst>
                    <a:ext uri="{9D8B030D-6E8A-4147-A177-3AD203B41FA5}">
                      <a16:colId xmlns:a16="http://schemas.microsoft.com/office/drawing/2014/main" val="20016"/>
                    </a:ext>
                  </a:extLst>
                </a:gridCol>
                <a:gridCol w="239115">
                  <a:extLst>
                    <a:ext uri="{9D8B030D-6E8A-4147-A177-3AD203B41FA5}">
                      <a16:colId xmlns:a16="http://schemas.microsoft.com/office/drawing/2014/main" val="20017"/>
                    </a:ext>
                  </a:extLst>
                </a:gridCol>
                <a:gridCol w="239115">
                  <a:extLst>
                    <a:ext uri="{9D8B030D-6E8A-4147-A177-3AD203B41FA5}">
                      <a16:colId xmlns:a16="http://schemas.microsoft.com/office/drawing/2014/main" val="20018"/>
                    </a:ext>
                  </a:extLst>
                </a:gridCol>
                <a:gridCol w="239115">
                  <a:extLst>
                    <a:ext uri="{9D8B030D-6E8A-4147-A177-3AD203B41FA5}">
                      <a16:colId xmlns:a16="http://schemas.microsoft.com/office/drawing/2014/main" val="20019"/>
                    </a:ext>
                  </a:extLst>
                </a:gridCol>
                <a:gridCol w="239115">
                  <a:extLst>
                    <a:ext uri="{9D8B030D-6E8A-4147-A177-3AD203B41FA5}">
                      <a16:colId xmlns:a16="http://schemas.microsoft.com/office/drawing/2014/main" val="20020"/>
                    </a:ext>
                  </a:extLst>
                </a:gridCol>
                <a:gridCol w="239115">
                  <a:extLst>
                    <a:ext uri="{9D8B030D-6E8A-4147-A177-3AD203B41FA5}">
                      <a16:colId xmlns:a16="http://schemas.microsoft.com/office/drawing/2014/main" val="20021"/>
                    </a:ext>
                  </a:extLst>
                </a:gridCol>
                <a:gridCol w="239115">
                  <a:extLst>
                    <a:ext uri="{9D8B030D-6E8A-4147-A177-3AD203B41FA5}">
                      <a16:colId xmlns:a16="http://schemas.microsoft.com/office/drawing/2014/main" val="20022"/>
                    </a:ext>
                  </a:extLst>
                </a:gridCol>
                <a:gridCol w="239115">
                  <a:extLst>
                    <a:ext uri="{9D8B030D-6E8A-4147-A177-3AD203B41FA5}">
                      <a16:colId xmlns:a16="http://schemas.microsoft.com/office/drawing/2014/main" val="20023"/>
                    </a:ext>
                  </a:extLst>
                </a:gridCol>
                <a:gridCol w="239115">
                  <a:extLst>
                    <a:ext uri="{9D8B030D-6E8A-4147-A177-3AD203B41FA5}">
                      <a16:colId xmlns:a16="http://schemas.microsoft.com/office/drawing/2014/main" val="20024"/>
                    </a:ext>
                  </a:extLst>
                </a:gridCol>
                <a:gridCol w="239115">
                  <a:extLst>
                    <a:ext uri="{9D8B030D-6E8A-4147-A177-3AD203B41FA5}">
                      <a16:colId xmlns:a16="http://schemas.microsoft.com/office/drawing/2014/main" val="20025"/>
                    </a:ext>
                  </a:extLst>
                </a:gridCol>
                <a:gridCol w="239115">
                  <a:extLst>
                    <a:ext uri="{9D8B030D-6E8A-4147-A177-3AD203B41FA5}">
                      <a16:colId xmlns:a16="http://schemas.microsoft.com/office/drawing/2014/main" val="20026"/>
                    </a:ext>
                  </a:extLst>
                </a:gridCol>
                <a:gridCol w="239115">
                  <a:extLst>
                    <a:ext uri="{9D8B030D-6E8A-4147-A177-3AD203B41FA5}">
                      <a16:colId xmlns:a16="http://schemas.microsoft.com/office/drawing/2014/main" val="20027"/>
                    </a:ext>
                  </a:extLst>
                </a:gridCol>
                <a:gridCol w="239115">
                  <a:extLst>
                    <a:ext uri="{9D8B030D-6E8A-4147-A177-3AD203B41FA5}">
                      <a16:colId xmlns:a16="http://schemas.microsoft.com/office/drawing/2014/main" val="20028"/>
                    </a:ext>
                  </a:extLst>
                </a:gridCol>
                <a:gridCol w="239115">
                  <a:extLst>
                    <a:ext uri="{9D8B030D-6E8A-4147-A177-3AD203B41FA5}">
                      <a16:colId xmlns:a16="http://schemas.microsoft.com/office/drawing/2014/main" val="20029"/>
                    </a:ext>
                  </a:extLst>
                </a:gridCol>
                <a:gridCol w="239115">
                  <a:extLst>
                    <a:ext uri="{9D8B030D-6E8A-4147-A177-3AD203B41FA5}">
                      <a16:colId xmlns:a16="http://schemas.microsoft.com/office/drawing/2014/main" val="20030"/>
                    </a:ext>
                  </a:extLst>
                </a:gridCol>
                <a:gridCol w="239115">
                  <a:extLst>
                    <a:ext uri="{9D8B030D-6E8A-4147-A177-3AD203B41FA5}">
                      <a16:colId xmlns:a16="http://schemas.microsoft.com/office/drawing/2014/main" val="20031"/>
                    </a:ext>
                  </a:extLst>
                </a:gridCol>
                <a:gridCol w="239115">
                  <a:extLst>
                    <a:ext uri="{9D8B030D-6E8A-4147-A177-3AD203B41FA5}">
                      <a16:colId xmlns:a16="http://schemas.microsoft.com/office/drawing/2014/main" val="20032"/>
                    </a:ext>
                  </a:extLst>
                </a:gridCol>
                <a:gridCol w="239115">
                  <a:extLst>
                    <a:ext uri="{9D8B030D-6E8A-4147-A177-3AD203B41FA5}">
                      <a16:colId xmlns:a16="http://schemas.microsoft.com/office/drawing/2014/main" val="20033"/>
                    </a:ext>
                  </a:extLst>
                </a:gridCol>
                <a:gridCol w="239115">
                  <a:extLst>
                    <a:ext uri="{9D8B030D-6E8A-4147-A177-3AD203B41FA5}">
                      <a16:colId xmlns:a16="http://schemas.microsoft.com/office/drawing/2014/main" val="20034"/>
                    </a:ext>
                  </a:extLst>
                </a:gridCol>
                <a:gridCol w="239115">
                  <a:extLst>
                    <a:ext uri="{9D8B030D-6E8A-4147-A177-3AD203B41FA5}">
                      <a16:colId xmlns:a16="http://schemas.microsoft.com/office/drawing/2014/main" val="20035"/>
                    </a:ext>
                  </a:extLst>
                </a:gridCol>
                <a:gridCol w="239115">
                  <a:extLst>
                    <a:ext uri="{9D8B030D-6E8A-4147-A177-3AD203B41FA5}">
                      <a16:colId xmlns:a16="http://schemas.microsoft.com/office/drawing/2014/main" val="20036"/>
                    </a:ext>
                  </a:extLst>
                </a:gridCol>
                <a:gridCol w="239115">
                  <a:extLst>
                    <a:ext uri="{9D8B030D-6E8A-4147-A177-3AD203B41FA5}">
                      <a16:colId xmlns:a16="http://schemas.microsoft.com/office/drawing/2014/main" val="20037"/>
                    </a:ext>
                  </a:extLst>
                </a:gridCol>
                <a:gridCol w="239115">
                  <a:extLst>
                    <a:ext uri="{9D8B030D-6E8A-4147-A177-3AD203B41FA5}">
                      <a16:colId xmlns:a16="http://schemas.microsoft.com/office/drawing/2014/main" val="20038"/>
                    </a:ext>
                  </a:extLst>
                </a:gridCol>
                <a:gridCol w="239115">
                  <a:extLst>
                    <a:ext uri="{9D8B030D-6E8A-4147-A177-3AD203B41FA5}">
                      <a16:colId xmlns:a16="http://schemas.microsoft.com/office/drawing/2014/main" val="20039"/>
                    </a:ext>
                  </a:extLst>
                </a:gridCol>
                <a:gridCol w="239115">
                  <a:extLst>
                    <a:ext uri="{9D8B030D-6E8A-4147-A177-3AD203B41FA5}">
                      <a16:colId xmlns:a16="http://schemas.microsoft.com/office/drawing/2014/main" val="20040"/>
                    </a:ext>
                  </a:extLst>
                </a:gridCol>
              </a:tblGrid>
              <a:tr h="167242">
                <a:tc>
                  <a:txBody>
                    <a:bodyPr/>
                    <a:lstStyle/>
                    <a:p>
                      <a:pPr algn="l" fontAlgn="ctr"/>
                      <a:r>
                        <a:rPr lang="es-MX" sz="900" b="1"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900" b="1" i="0" u="none" strike="noStrike">
                          <a:solidFill>
                            <a:srgbClr val="000000"/>
                          </a:solidFill>
                          <a:effectLst/>
                          <a:latin typeface="Montserrat"/>
                        </a:rPr>
                        <a:t>17.- ¿Considera que la realización de las actividades de Contraloría Social fue ajena a cualquier partido u organización política?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a:noFill/>
                    </a:lnT>
                    <a:lnB w="6350" cap="flat" cmpd="sng" algn="ctr">
                      <a:solidFill>
                        <a:srgbClr val="660033"/>
                      </a:solidFill>
                      <a:prstDash val="dot"/>
                      <a:round/>
                      <a:headEnd type="none" w="med" len="med"/>
                      <a:tailEnd type="none" w="med" len="med"/>
                    </a:lnB>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0</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900" b="0" i="0" u="none" strike="noStrike">
                          <a:solidFill>
                            <a:srgbClr val="000000"/>
                          </a:solidFill>
                          <a:effectLst/>
                          <a:latin typeface="Montserrat"/>
                        </a:rPr>
                        <a:t>No</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900" b="0" i="0" u="none" strike="noStrike" dirty="0">
                          <a:solidFill>
                            <a:srgbClr val="FF0000"/>
                          </a:solidFill>
                          <a:effectLst/>
                          <a:latin typeface="Montserrat"/>
                        </a:rPr>
                        <a:t>Sí</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900" b="1" i="0" u="none" strike="noStrike">
                          <a:solidFill>
                            <a:srgbClr val="000000"/>
                          </a:solidFill>
                          <a:effectLst/>
                          <a:latin typeface="Montserrat"/>
                        </a:rPr>
                        <a:t>18.- Según su experiencia, ¿cuál de los siguientes aspectos son susceptibles de mejora en el proceso de la Contraloría Social? </a:t>
                      </a:r>
                      <a:r>
                        <a:rPr lang="es-MX" sz="900" b="0" i="1" u="none" strike="noStrike">
                          <a:solidFill>
                            <a:srgbClr val="000000"/>
                          </a:solidFill>
                          <a:effectLst/>
                          <a:latin typeface="Montserrat"/>
                        </a:rPr>
                        <a:t>(Puede marcar una o más opciones)</a:t>
                      </a:r>
                      <a:endParaRPr lang="es-MX" sz="900" b="1" i="0" u="none" strike="noStrike">
                        <a:solidFill>
                          <a:srgbClr val="000000"/>
                        </a:solidFill>
                        <a:effectLst/>
                        <a:latin typeface="Montserrat"/>
                      </a:endParaRP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1</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900" b="0" i="0" u="none" strike="noStrike">
                          <a:solidFill>
                            <a:srgbClr val="000000"/>
                          </a:solidFill>
                          <a:effectLst/>
                          <a:latin typeface="Montserrat"/>
                        </a:rPr>
                        <a:t>Acceso a la información en tiempo y forma</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6</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rowSpan="3" gridSpan="18">
                  <a:txBody>
                    <a:bodyPr/>
                    <a:lstStyle/>
                    <a:p>
                      <a:pPr algn="l" fontAlgn="ctr"/>
                      <a:r>
                        <a:rPr lang="es-MX" sz="900" b="0" i="0" u="none" strike="noStrike">
                          <a:solidFill>
                            <a:srgbClr val="000000"/>
                          </a:solidFill>
                          <a:effectLst/>
                          <a:latin typeface="Montserrat"/>
                        </a:rPr>
                        <a:t>Implementación de un mecanismo de participación ciudadana que contribuya a la transparencia y rendición de cuentas del Programa</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9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a:noFill/>
                    </a:lnB>
                  </a:tcPr>
                </a:tc>
                <a:tc gridSpan="18"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2</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900" b="0" i="0" u="none" strike="noStrike">
                          <a:solidFill>
                            <a:srgbClr val="000000"/>
                          </a:solidFill>
                          <a:effectLst/>
                          <a:latin typeface="Montserrat"/>
                        </a:rPr>
                        <a:t>Respuesta y/o seguimiento a quejas/denuncias</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FF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gridSpan="18"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9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660033"/>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9"/>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3</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a:txBody>
                    <a:bodyPr/>
                    <a:lstStyle/>
                    <a:p>
                      <a:pPr algn="l" fontAlgn="ctr"/>
                      <a:r>
                        <a:rPr lang="es-MX" sz="900" b="0" i="0" u="none" strike="noStrike">
                          <a:solidFill>
                            <a:srgbClr val="000000"/>
                          </a:solidFill>
                          <a:effectLst/>
                          <a:latin typeface="Montserrat"/>
                        </a:rPr>
                        <a:t>Vínculo con las personas responsables del Programa</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7</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900" b="0" i="0" u="none" strike="noStrike">
                          <a:solidFill>
                            <a:srgbClr val="000000"/>
                          </a:solidFill>
                          <a:effectLst/>
                          <a:latin typeface="Montserrat"/>
                        </a:rPr>
                        <a:t>Subsanar las irregularidades detectadas en el Programa</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9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endParaRPr lang="es-MX" sz="900" b="1" i="0" u="none" strike="noStrike">
                        <a:solidFill>
                          <a:srgbClr val="000000"/>
                        </a:solidFill>
                        <a:effectLst/>
                        <a:latin typeface="Montserrat"/>
                      </a:endParaRPr>
                    </a:p>
                  </a:txBody>
                  <a:tcPr marL="57193" marR="0" marT="0" marB="0" anchor="ctr">
                    <a:lnL>
                      <a:noFill/>
                    </a:lnL>
                    <a:lnR>
                      <a:noFill/>
                    </a:lnR>
                    <a:lnT>
                      <a:noFill/>
                    </a:lnT>
                    <a:lnB>
                      <a:noFill/>
                    </a:lnB>
                  </a:tcPr>
                </a:tc>
                <a:tc>
                  <a:txBody>
                    <a:bodyPr/>
                    <a:lstStyle/>
                    <a:p>
                      <a:pPr algn="l" fontAlgn="ctr"/>
                      <a:endParaRPr lang="es-MX" sz="900" b="1" i="0" u="none" strike="noStrike">
                        <a:solidFill>
                          <a:srgbClr val="000000"/>
                        </a:solidFill>
                        <a:effectLst/>
                        <a:latin typeface="Montserrat"/>
                      </a:endParaRPr>
                    </a:p>
                  </a:txBody>
                  <a:tcPr marL="57193" marR="0" marT="0" marB="0" anchor="ctr">
                    <a:lnL>
                      <a:noFill/>
                    </a:lnL>
                    <a:lnR>
                      <a:noFill/>
                    </a:lnR>
                    <a:lnT>
                      <a:noFill/>
                    </a:lnT>
                    <a:lnB>
                      <a:noFill/>
                    </a:lnB>
                  </a:tcPr>
                </a:tc>
                <a:tc>
                  <a:txBody>
                    <a:bodyPr/>
                    <a:lstStyle/>
                    <a:p>
                      <a:pPr algn="l" fontAlgn="ctr"/>
                      <a:endParaRPr lang="es-MX" sz="900" b="1" i="0" u="none" strike="noStrike">
                        <a:solidFill>
                          <a:srgbClr val="000000"/>
                        </a:solidFill>
                        <a:effectLst/>
                        <a:latin typeface="Montserrat"/>
                      </a:endParaRPr>
                    </a:p>
                  </a:txBody>
                  <a:tcPr marL="57193" marR="0" marT="0" marB="0" anchor="ctr">
                    <a:lnL>
                      <a:noFill/>
                    </a:lnL>
                    <a:lnR>
                      <a:noFill/>
                    </a:lnR>
                    <a:lnT>
                      <a:noFill/>
                    </a:lnT>
                    <a:lnB>
                      <a:noFill/>
                    </a:lnB>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9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4</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rowSpan="2" gridSpan="17">
                  <a:txBody>
                    <a:bodyPr/>
                    <a:lstStyle/>
                    <a:p>
                      <a:pPr algn="l" fontAlgn="ctr"/>
                      <a:r>
                        <a:rPr lang="es-MX" sz="900" b="0" i="0" u="none" strike="noStrike">
                          <a:solidFill>
                            <a:srgbClr val="000000"/>
                          </a:solidFill>
                          <a:effectLst/>
                          <a:latin typeface="Montserrat"/>
                        </a:rPr>
                        <a:t>Reporte en materia de Contraloría Social (por ejemplo, este Informe)</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8</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2">
                  <a:txBody>
                    <a:bodyPr/>
                    <a:lstStyle/>
                    <a:p>
                      <a:pPr algn="l" fontAlgn="ctr"/>
                      <a:r>
                        <a:rPr lang="es-MX" sz="900" b="0" i="0" u="none" strike="noStrike">
                          <a:solidFill>
                            <a:srgbClr val="000000"/>
                          </a:solidFill>
                          <a:effectLst/>
                          <a:latin typeface="Montserrat"/>
                        </a:rPr>
                        <a:t>Otro: </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endParaRPr lang="es-MX" sz="900" b="1" i="0" u="none" strike="noStrike">
                        <a:solidFill>
                          <a:srgbClr val="000000"/>
                        </a:solidFill>
                        <a:effectLst/>
                        <a:latin typeface="Montserrat"/>
                      </a:endParaRP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660033"/>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57193"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660033"/>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5</a:t>
                      </a:r>
                    </a:p>
                  </a:txBody>
                  <a:tcPr marL="0" marR="0" marT="0" marB="0" anchor="ctr">
                    <a:lnL w="6350" cap="flat" cmpd="sng" algn="ctr">
                      <a:solidFill>
                        <a:srgbClr val="660033"/>
                      </a:solidFill>
                      <a:prstDash val="dot"/>
                      <a:round/>
                      <a:headEnd type="none" w="med" len="med"/>
                      <a:tailEnd type="none" w="med" len="med"/>
                    </a:lnL>
                    <a:lnR w="6350" cap="flat" cmpd="sng" algn="ctr">
                      <a:solidFill>
                        <a:srgbClr val="660033"/>
                      </a:solidFill>
                      <a:prstDash val="dot"/>
                      <a:round/>
                      <a:headEnd type="none" w="med" len="med"/>
                      <a:tailEnd type="none" w="med" len="med"/>
                    </a:lnR>
                    <a:lnT w="6350" cap="flat" cmpd="sng" algn="ctr">
                      <a:solidFill>
                        <a:srgbClr val="660033"/>
                      </a:solidFill>
                      <a:prstDash val="dot"/>
                      <a:round/>
                      <a:headEnd type="none" w="med" len="med"/>
                      <a:tailEnd type="none" w="med" len="med"/>
                    </a:lnT>
                    <a:lnB w="6350" cap="flat" cmpd="sng" algn="ctr">
                      <a:solidFill>
                        <a:srgbClr val="660033"/>
                      </a:solidFill>
                      <a:prstDash val="dot"/>
                      <a:round/>
                      <a:headEnd type="none" w="med" len="med"/>
                      <a:tailEnd type="none" w="med" len="med"/>
                    </a:lnB>
                  </a:tcPr>
                </a:tc>
                <a:tc gridSpan="18">
                  <a:txBody>
                    <a:bodyPr/>
                    <a:lstStyle/>
                    <a:p>
                      <a:pPr algn="l" fontAlgn="ctr"/>
                      <a:r>
                        <a:rPr lang="es-MX" sz="900" b="0" i="0" u="none" strike="noStrike">
                          <a:solidFill>
                            <a:srgbClr val="000000"/>
                          </a:solidFill>
                          <a:effectLst/>
                          <a:latin typeface="Montserrat"/>
                        </a:rPr>
                        <a:t>Selección de las personas beneficiarias que integran el Comité</a:t>
                      </a:r>
                    </a:p>
                  </a:txBody>
                  <a:tcPr marL="57193" marR="0" marT="0" marB="0" anchor="ctr">
                    <a:lnL w="6350" cap="flat" cmpd="sng" algn="ctr">
                      <a:solidFill>
                        <a:srgbClr val="660033"/>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 </a:t>
                      </a:r>
                    </a:p>
                  </a:txBody>
                  <a:tcPr marL="0" marR="0" marT="0" marB="0" anchor="ctr">
                    <a:lnL>
                      <a:noFill/>
                    </a:lnL>
                    <a:lnR>
                      <a:noFill/>
                    </a:lnR>
                    <a:lnT w="6350" cap="flat" cmpd="sng" algn="ctr">
                      <a:solidFill>
                        <a:srgbClr val="660033"/>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a:txBody>
                    <a:bodyPr/>
                    <a:lstStyle/>
                    <a:p>
                      <a:pPr algn="l" fontAlgn="ctr"/>
                      <a:r>
                        <a:rPr lang="es-MX" sz="900" b="1" i="0" u="none" strike="noStrike">
                          <a:solidFill>
                            <a:srgbClr val="000000"/>
                          </a:solidFill>
                          <a:effectLst/>
                          <a:latin typeface="Montserrat"/>
                        </a:rPr>
                        <a:t>19.- ¿Recomendaría participar en acciones de Contraloría Social en algún otro programa gubernamental?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es-MX" sz="900" b="0" i="0" u="none" strike="noStrike">
                          <a:solidFill>
                            <a:srgbClr val="000000"/>
                          </a:solidFill>
                          <a:effectLst/>
                          <a:latin typeface="Montserrat"/>
                        </a:rPr>
                        <a:t>Sí, ¿por qué?</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900" b="1" i="0" u="none" strike="noStrike" dirty="0">
                          <a:solidFill>
                            <a:srgbClr val="FF0000"/>
                          </a:solidFill>
                          <a:effectLst/>
                          <a:latin typeface="Montserrat"/>
                        </a:rPr>
                        <a:t>Porque permite la Transparencia</a:t>
                      </a:r>
                      <a:r>
                        <a:rPr lang="es-MX" sz="900" b="1" i="0" u="none" strike="noStrike" baseline="0" dirty="0">
                          <a:solidFill>
                            <a:srgbClr val="FF0000"/>
                          </a:solidFill>
                          <a:effectLst/>
                          <a:latin typeface="Montserrat"/>
                        </a:rPr>
                        <a:t> en la utilización de los recursos dados en los programas federales</a:t>
                      </a:r>
                      <a:r>
                        <a:rPr lang="es-MX" sz="900" b="1" i="0" u="none" strike="noStrike" dirty="0">
                          <a:solidFill>
                            <a:srgbClr val="FF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9"/>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es-MX" sz="900" b="0" i="0" u="none" strike="noStrike">
                          <a:solidFill>
                            <a:srgbClr val="000000"/>
                          </a:solidFill>
                          <a:effectLst/>
                          <a:latin typeface="Montserrat"/>
                        </a:rPr>
                        <a:t>No, ¿por qué?</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1"/>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rowSpan="2" gridSpan="39">
                  <a:txBody>
                    <a:bodyPr/>
                    <a:lstStyle/>
                    <a:p>
                      <a:pPr algn="l" fontAlgn="ctr"/>
                      <a:r>
                        <a:rPr lang="es-MX" sz="900" b="1" i="0" u="none" strike="noStrike">
                          <a:solidFill>
                            <a:srgbClr val="000000"/>
                          </a:solidFill>
                          <a:effectLst/>
                          <a:latin typeface="Montserrat"/>
                        </a:rPr>
                        <a:t>20.- ¿Participaría en acciones de transparencia y rendición de cuentas para dar certeza a la sociedad sobre el uso y operación de los programas sociales y recursos públicos, a fin de evitar que los mismos sean utilizados con fines político-electorales?</a:t>
                      </a:r>
                    </a:p>
                  </a:txBody>
                  <a:tcPr marL="0" marR="0" marT="0" marB="0" anchor="ctr">
                    <a:lnL>
                      <a:noFill/>
                    </a:lnL>
                    <a:lnR>
                      <a:noFill/>
                    </a:lnR>
                    <a:lnT>
                      <a:noFill/>
                    </a:lnT>
                    <a:lnB>
                      <a:noFill/>
                    </a:lnB>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39"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191886">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dirty="0">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4"/>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dirty="0">
                          <a:solidFill>
                            <a:srgbClr val="FF0000"/>
                          </a:solidFill>
                          <a:effectLst/>
                          <a:latin typeface="Montserrat"/>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es-MX" sz="900" b="0" i="0" u="none" strike="noStrike">
                          <a:solidFill>
                            <a:srgbClr val="000000"/>
                          </a:solidFill>
                          <a:effectLst/>
                          <a:latin typeface="Montserrat"/>
                        </a:rPr>
                        <a:t>Sí, ¿por qué?</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900" b="1" i="0" u="none" strike="noStrike" dirty="0">
                          <a:solidFill>
                            <a:srgbClr val="FF0000"/>
                          </a:solidFill>
                          <a:effectLst/>
                          <a:latin typeface="Montserrat"/>
                        </a:rPr>
                        <a:t>Vigilar que se cumpla como debe de ser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5"/>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22877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171578"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57193"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6"/>
                  </a:ext>
                </a:extLst>
              </a:tr>
              <a:tr h="167242">
                <a:tc>
                  <a:txBody>
                    <a:bodyPr/>
                    <a:lstStyle/>
                    <a:p>
                      <a:pPr algn="l" fontAlgn="ctr"/>
                      <a:r>
                        <a:rPr lang="es-MX" sz="900" b="1" i="0" u="none" strike="noStrike">
                          <a:solidFill>
                            <a:srgbClr val="000000"/>
                          </a:solidFill>
                          <a:effectLst/>
                          <a:latin typeface="Montserrat"/>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ctr" fontAlgn="ctr"/>
                      <a:r>
                        <a:rPr lang="es-MX" sz="900" b="0" i="0" u="none" strike="noStrike">
                          <a:solidFill>
                            <a:srgbClr val="000000"/>
                          </a:solidFill>
                          <a:effectLst/>
                          <a:latin typeface="Montserrat"/>
                        </a:rPr>
                        <a:t>No, ¿por qué?</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4">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7"/>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1" i="0" u="none" strike="noStrike">
                        <a:solidFill>
                          <a:srgbClr val="80808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MX" sz="900" b="0" i="0" u="none" strike="noStrike">
                        <a:solidFill>
                          <a:srgbClr val="000000"/>
                        </a:solidFill>
                        <a:effectLst/>
                        <a:latin typeface="Montserrat"/>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8"/>
                  </a:ext>
                </a:extLst>
              </a:tr>
              <a:tr h="114680">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w="19050" cap="flat" cmpd="sng" algn="ctr">
                      <a:solidFill>
                        <a:srgbClr val="660033"/>
                      </a:solidFill>
                      <a:prstDash val="solid"/>
                      <a:round/>
                      <a:headEnd type="none" w="med" len="med"/>
                      <a:tailEnd type="none" w="med" len="med"/>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1" i="0" u="none" strike="noStrike">
                          <a:solidFill>
                            <a:srgbClr val="80808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9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900" b="0"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9"/>
                  </a:ext>
                </a:extLst>
              </a:tr>
            </a:tbl>
          </a:graphicData>
        </a:graphic>
      </p:graphicFrame>
      <p:graphicFrame>
        <p:nvGraphicFramePr>
          <p:cNvPr id="3" name="Tabla 2"/>
          <p:cNvGraphicFramePr>
            <a:graphicFrameLocks noGrp="1"/>
          </p:cNvGraphicFramePr>
          <p:nvPr/>
        </p:nvGraphicFramePr>
        <p:xfrm>
          <a:off x="1751605" y="5720906"/>
          <a:ext cx="8761413" cy="504849"/>
        </p:xfrm>
        <a:graphic>
          <a:graphicData uri="http://schemas.openxmlformats.org/drawingml/2006/table">
            <a:tbl>
              <a:tblPr/>
              <a:tblGrid>
                <a:gridCol w="213693">
                  <a:extLst>
                    <a:ext uri="{9D8B030D-6E8A-4147-A177-3AD203B41FA5}">
                      <a16:colId xmlns:a16="http://schemas.microsoft.com/office/drawing/2014/main" val="20000"/>
                    </a:ext>
                  </a:extLst>
                </a:gridCol>
                <a:gridCol w="213693">
                  <a:extLst>
                    <a:ext uri="{9D8B030D-6E8A-4147-A177-3AD203B41FA5}">
                      <a16:colId xmlns:a16="http://schemas.microsoft.com/office/drawing/2014/main" val="20001"/>
                    </a:ext>
                  </a:extLst>
                </a:gridCol>
                <a:gridCol w="213693">
                  <a:extLst>
                    <a:ext uri="{9D8B030D-6E8A-4147-A177-3AD203B41FA5}">
                      <a16:colId xmlns:a16="http://schemas.microsoft.com/office/drawing/2014/main" val="20002"/>
                    </a:ext>
                  </a:extLst>
                </a:gridCol>
                <a:gridCol w="213693">
                  <a:extLst>
                    <a:ext uri="{9D8B030D-6E8A-4147-A177-3AD203B41FA5}">
                      <a16:colId xmlns:a16="http://schemas.microsoft.com/office/drawing/2014/main" val="20003"/>
                    </a:ext>
                  </a:extLst>
                </a:gridCol>
                <a:gridCol w="213693">
                  <a:extLst>
                    <a:ext uri="{9D8B030D-6E8A-4147-A177-3AD203B41FA5}">
                      <a16:colId xmlns:a16="http://schemas.microsoft.com/office/drawing/2014/main" val="20004"/>
                    </a:ext>
                  </a:extLst>
                </a:gridCol>
                <a:gridCol w="213693">
                  <a:extLst>
                    <a:ext uri="{9D8B030D-6E8A-4147-A177-3AD203B41FA5}">
                      <a16:colId xmlns:a16="http://schemas.microsoft.com/office/drawing/2014/main" val="20005"/>
                    </a:ext>
                  </a:extLst>
                </a:gridCol>
                <a:gridCol w="213693">
                  <a:extLst>
                    <a:ext uri="{9D8B030D-6E8A-4147-A177-3AD203B41FA5}">
                      <a16:colId xmlns:a16="http://schemas.microsoft.com/office/drawing/2014/main" val="20006"/>
                    </a:ext>
                  </a:extLst>
                </a:gridCol>
                <a:gridCol w="213693">
                  <a:extLst>
                    <a:ext uri="{9D8B030D-6E8A-4147-A177-3AD203B41FA5}">
                      <a16:colId xmlns:a16="http://schemas.microsoft.com/office/drawing/2014/main" val="20007"/>
                    </a:ext>
                  </a:extLst>
                </a:gridCol>
                <a:gridCol w="213693">
                  <a:extLst>
                    <a:ext uri="{9D8B030D-6E8A-4147-A177-3AD203B41FA5}">
                      <a16:colId xmlns:a16="http://schemas.microsoft.com/office/drawing/2014/main" val="20008"/>
                    </a:ext>
                  </a:extLst>
                </a:gridCol>
                <a:gridCol w="213693">
                  <a:extLst>
                    <a:ext uri="{9D8B030D-6E8A-4147-A177-3AD203B41FA5}">
                      <a16:colId xmlns:a16="http://schemas.microsoft.com/office/drawing/2014/main" val="20009"/>
                    </a:ext>
                  </a:extLst>
                </a:gridCol>
                <a:gridCol w="213693">
                  <a:extLst>
                    <a:ext uri="{9D8B030D-6E8A-4147-A177-3AD203B41FA5}">
                      <a16:colId xmlns:a16="http://schemas.microsoft.com/office/drawing/2014/main" val="20010"/>
                    </a:ext>
                  </a:extLst>
                </a:gridCol>
                <a:gridCol w="213693">
                  <a:extLst>
                    <a:ext uri="{9D8B030D-6E8A-4147-A177-3AD203B41FA5}">
                      <a16:colId xmlns:a16="http://schemas.microsoft.com/office/drawing/2014/main" val="20011"/>
                    </a:ext>
                  </a:extLst>
                </a:gridCol>
                <a:gridCol w="213693">
                  <a:extLst>
                    <a:ext uri="{9D8B030D-6E8A-4147-A177-3AD203B41FA5}">
                      <a16:colId xmlns:a16="http://schemas.microsoft.com/office/drawing/2014/main" val="20012"/>
                    </a:ext>
                  </a:extLst>
                </a:gridCol>
                <a:gridCol w="213693">
                  <a:extLst>
                    <a:ext uri="{9D8B030D-6E8A-4147-A177-3AD203B41FA5}">
                      <a16:colId xmlns:a16="http://schemas.microsoft.com/office/drawing/2014/main" val="20013"/>
                    </a:ext>
                  </a:extLst>
                </a:gridCol>
                <a:gridCol w="213693">
                  <a:extLst>
                    <a:ext uri="{9D8B030D-6E8A-4147-A177-3AD203B41FA5}">
                      <a16:colId xmlns:a16="http://schemas.microsoft.com/office/drawing/2014/main" val="20014"/>
                    </a:ext>
                  </a:extLst>
                </a:gridCol>
                <a:gridCol w="213693">
                  <a:extLst>
                    <a:ext uri="{9D8B030D-6E8A-4147-A177-3AD203B41FA5}">
                      <a16:colId xmlns:a16="http://schemas.microsoft.com/office/drawing/2014/main" val="20015"/>
                    </a:ext>
                  </a:extLst>
                </a:gridCol>
                <a:gridCol w="213693">
                  <a:extLst>
                    <a:ext uri="{9D8B030D-6E8A-4147-A177-3AD203B41FA5}">
                      <a16:colId xmlns:a16="http://schemas.microsoft.com/office/drawing/2014/main" val="20016"/>
                    </a:ext>
                  </a:extLst>
                </a:gridCol>
                <a:gridCol w="213693">
                  <a:extLst>
                    <a:ext uri="{9D8B030D-6E8A-4147-A177-3AD203B41FA5}">
                      <a16:colId xmlns:a16="http://schemas.microsoft.com/office/drawing/2014/main" val="20017"/>
                    </a:ext>
                  </a:extLst>
                </a:gridCol>
                <a:gridCol w="213693">
                  <a:extLst>
                    <a:ext uri="{9D8B030D-6E8A-4147-A177-3AD203B41FA5}">
                      <a16:colId xmlns:a16="http://schemas.microsoft.com/office/drawing/2014/main" val="20018"/>
                    </a:ext>
                  </a:extLst>
                </a:gridCol>
                <a:gridCol w="213693">
                  <a:extLst>
                    <a:ext uri="{9D8B030D-6E8A-4147-A177-3AD203B41FA5}">
                      <a16:colId xmlns:a16="http://schemas.microsoft.com/office/drawing/2014/main" val="20019"/>
                    </a:ext>
                  </a:extLst>
                </a:gridCol>
                <a:gridCol w="213693">
                  <a:extLst>
                    <a:ext uri="{9D8B030D-6E8A-4147-A177-3AD203B41FA5}">
                      <a16:colId xmlns:a16="http://schemas.microsoft.com/office/drawing/2014/main" val="20020"/>
                    </a:ext>
                  </a:extLst>
                </a:gridCol>
                <a:gridCol w="213693">
                  <a:extLst>
                    <a:ext uri="{9D8B030D-6E8A-4147-A177-3AD203B41FA5}">
                      <a16:colId xmlns:a16="http://schemas.microsoft.com/office/drawing/2014/main" val="20021"/>
                    </a:ext>
                  </a:extLst>
                </a:gridCol>
                <a:gridCol w="213693">
                  <a:extLst>
                    <a:ext uri="{9D8B030D-6E8A-4147-A177-3AD203B41FA5}">
                      <a16:colId xmlns:a16="http://schemas.microsoft.com/office/drawing/2014/main" val="20022"/>
                    </a:ext>
                  </a:extLst>
                </a:gridCol>
                <a:gridCol w="213693">
                  <a:extLst>
                    <a:ext uri="{9D8B030D-6E8A-4147-A177-3AD203B41FA5}">
                      <a16:colId xmlns:a16="http://schemas.microsoft.com/office/drawing/2014/main" val="20023"/>
                    </a:ext>
                  </a:extLst>
                </a:gridCol>
                <a:gridCol w="213693">
                  <a:extLst>
                    <a:ext uri="{9D8B030D-6E8A-4147-A177-3AD203B41FA5}">
                      <a16:colId xmlns:a16="http://schemas.microsoft.com/office/drawing/2014/main" val="20024"/>
                    </a:ext>
                  </a:extLst>
                </a:gridCol>
                <a:gridCol w="213693">
                  <a:extLst>
                    <a:ext uri="{9D8B030D-6E8A-4147-A177-3AD203B41FA5}">
                      <a16:colId xmlns:a16="http://schemas.microsoft.com/office/drawing/2014/main" val="20025"/>
                    </a:ext>
                  </a:extLst>
                </a:gridCol>
                <a:gridCol w="213693">
                  <a:extLst>
                    <a:ext uri="{9D8B030D-6E8A-4147-A177-3AD203B41FA5}">
                      <a16:colId xmlns:a16="http://schemas.microsoft.com/office/drawing/2014/main" val="20026"/>
                    </a:ext>
                  </a:extLst>
                </a:gridCol>
                <a:gridCol w="213693">
                  <a:extLst>
                    <a:ext uri="{9D8B030D-6E8A-4147-A177-3AD203B41FA5}">
                      <a16:colId xmlns:a16="http://schemas.microsoft.com/office/drawing/2014/main" val="20027"/>
                    </a:ext>
                  </a:extLst>
                </a:gridCol>
                <a:gridCol w="213693">
                  <a:extLst>
                    <a:ext uri="{9D8B030D-6E8A-4147-A177-3AD203B41FA5}">
                      <a16:colId xmlns:a16="http://schemas.microsoft.com/office/drawing/2014/main" val="20028"/>
                    </a:ext>
                  </a:extLst>
                </a:gridCol>
                <a:gridCol w="213693">
                  <a:extLst>
                    <a:ext uri="{9D8B030D-6E8A-4147-A177-3AD203B41FA5}">
                      <a16:colId xmlns:a16="http://schemas.microsoft.com/office/drawing/2014/main" val="20029"/>
                    </a:ext>
                  </a:extLst>
                </a:gridCol>
                <a:gridCol w="213693">
                  <a:extLst>
                    <a:ext uri="{9D8B030D-6E8A-4147-A177-3AD203B41FA5}">
                      <a16:colId xmlns:a16="http://schemas.microsoft.com/office/drawing/2014/main" val="20030"/>
                    </a:ext>
                  </a:extLst>
                </a:gridCol>
                <a:gridCol w="213693">
                  <a:extLst>
                    <a:ext uri="{9D8B030D-6E8A-4147-A177-3AD203B41FA5}">
                      <a16:colId xmlns:a16="http://schemas.microsoft.com/office/drawing/2014/main" val="20031"/>
                    </a:ext>
                  </a:extLst>
                </a:gridCol>
                <a:gridCol w="213693">
                  <a:extLst>
                    <a:ext uri="{9D8B030D-6E8A-4147-A177-3AD203B41FA5}">
                      <a16:colId xmlns:a16="http://schemas.microsoft.com/office/drawing/2014/main" val="20032"/>
                    </a:ext>
                  </a:extLst>
                </a:gridCol>
                <a:gridCol w="213693">
                  <a:extLst>
                    <a:ext uri="{9D8B030D-6E8A-4147-A177-3AD203B41FA5}">
                      <a16:colId xmlns:a16="http://schemas.microsoft.com/office/drawing/2014/main" val="20033"/>
                    </a:ext>
                  </a:extLst>
                </a:gridCol>
                <a:gridCol w="213693">
                  <a:extLst>
                    <a:ext uri="{9D8B030D-6E8A-4147-A177-3AD203B41FA5}">
                      <a16:colId xmlns:a16="http://schemas.microsoft.com/office/drawing/2014/main" val="20034"/>
                    </a:ext>
                  </a:extLst>
                </a:gridCol>
                <a:gridCol w="213693">
                  <a:extLst>
                    <a:ext uri="{9D8B030D-6E8A-4147-A177-3AD203B41FA5}">
                      <a16:colId xmlns:a16="http://schemas.microsoft.com/office/drawing/2014/main" val="20035"/>
                    </a:ext>
                  </a:extLst>
                </a:gridCol>
                <a:gridCol w="213693">
                  <a:extLst>
                    <a:ext uri="{9D8B030D-6E8A-4147-A177-3AD203B41FA5}">
                      <a16:colId xmlns:a16="http://schemas.microsoft.com/office/drawing/2014/main" val="20036"/>
                    </a:ext>
                  </a:extLst>
                </a:gridCol>
                <a:gridCol w="213693">
                  <a:extLst>
                    <a:ext uri="{9D8B030D-6E8A-4147-A177-3AD203B41FA5}">
                      <a16:colId xmlns:a16="http://schemas.microsoft.com/office/drawing/2014/main" val="20037"/>
                    </a:ext>
                  </a:extLst>
                </a:gridCol>
                <a:gridCol w="213693">
                  <a:extLst>
                    <a:ext uri="{9D8B030D-6E8A-4147-A177-3AD203B41FA5}">
                      <a16:colId xmlns:a16="http://schemas.microsoft.com/office/drawing/2014/main" val="20038"/>
                    </a:ext>
                  </a:extLst>
                </a:gridCol>
                <a:gridCol w="213693">
                  <a:extLst>
                    <a:ext uri="{9D8B030D-6E8A-4147-A177-3AD203B41FA5}">
                      <a16:colId xmlns:a16="http://schemas.microsoft.com/office/drawing/2014/main" val="20039"/>
                    </a:ext>
                  </a:extLst>
                </a:gridCol>
                <a:gridCol w="213693">
                  <a:extLst>
                    <a:ext uri="{9D8B030D-6E8A-4147-A177-3AD203B41FA5}">
                      <a16:colId xmlns:a16="http://schemas.microsoft.com/office/drawing/2014/main" val="20040"/>
                    </a:ext>
                  </a:extLst>
                </a:gridCol>
              </a:tblGrid>
              <a:tr h="168283">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dirty="0">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ctr"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DBDBDB"/>
                    </a:solidFill>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68283">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rowSpan="2" gridSpan="18">
                  <a:txBody>
                    <a:bodyPr/>
                    <a:lstStyle/>
                    <a:p>
                      <a:pPr algn="ctr" fontAlgn="ctr"/>
                      <a:r>
                        <a:rPr lang="es-MX" sz="800" b="1" i="0" u="none" strike="noStrike">
                          <a:solidFill>
                            <a:srgbClr val="000000"/>
                          </a:solidFill>
                          <a:effectLst/>
                          <a:latin typeface="Montserrat"/>
                        </a:rPr>
                        <a:t>Nombre y firma de la persona servidora pública </a:t>
                      </a:r>
                      <a:br>
                        <a:rPr lang="es-MX" sz="800" b="1" i="0" u="none" strike="noStrike">
                          <a:solidFill>
                            <a:srgbClr val="000000"/>
                          </a:solidFill>
                          <a:effectLst/>
                          <a:latin typeface="Montserrat"/>
                        </a:rPr>
                      </a:br>
                      <a:r>
                        <a:rPr lang="es-MX" sz="800" b="1" i="0" u="none" strike="noStrike">
                          <a:solidFill>
                            <a:srgbClr val="000000"/>
                          </a:solidFill>
                          <a:effectLst/>
                          <a:latin typeface="Montserrat"/>
                        </a:rPr>
                        <a:t>que recibe este Informe</a:t>
                      </a:r>
                    </a:p>
                  </a:txBody>
                  <a:tcPr marL="0" marR="0" marT="0" marB="0" anchor="ctr">
                    <a:lnL>
                      <a:noFill/>
                    </a:lnL>
                    <a:lnR>
                      <a:noFill/>
                    </a:lnR>
                    <a:lnT>
                      <a:noFill/>
                    </a:lnT>
                    <a:lnB>
                      <a:noFill/>
                    </a:lnB>
                    <a:solidFill>
                      <a:srgbClr val="FFFFFF"/>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 </a:t>
                      </a:r>
                    </a:p>
                  </a:txBody>
                  <a:tcPr marL="0" marR="0" marT="0" marB="0" anchor="ctr">
                    <a:lnL>
                      <a:noFill/>
                    </a:lnL>
                    <a:lnR>
                      <a:noFill/>
                    </a:lnR>
                    <a:lnT>
                      <a:noFill/>
                    </a:lnT>
                    <a:lnB>
                      <a:noFill/>
                    </a:lnB>
                    <a:solidFill>
                      <a:srgbClr val="FFFFFF"/>
                    </a:solidFill>
                  </a:tcPr>
                </a:tc>
                <a:tc rowSpan="2" gridSpan="18">
                  <a:txBody>
                    <a:bodyPr/>
                    <a:lstStyle/>
                    <a:p>
                      <a:pPr algn="ctr" fontAlgn="ctr"/>
                      <a:r>
                        <a:rPr lang="es-MX" sz="800" b="1" i="0" u="none" strike="noStrike">
                          <a:solidFill>
                            <a:srgbClr val="000000"/>
                          </a:solidFill>
                          <a:effectLst/>
                          <a:latin typeface="Montserrat"/>
                        </a:rPr>
                        <a:t>Nombre y firma de la persona integrante del Comité </a:t>
                      </a:r>
                      <a:br>
                        <a:rPr lang="es-MX" sz="800" b="1" i="0" u="none" strike="noStrike">
                          <a:solidFill>
                            <a:srgbClr val="000000"/>
                          </a:solidFill>
                          <a:effectLst/>
                          <a:latin typeface="Montserrat"/>
                        </a:rPr>
                      </a:br>
                      <a:r>
                        <a:rPr lang="es-MX" sz="800" b="1" i="0" u="none" strike="noStrike">
                          <a:solidFill>
                            <a:srgbClr val="000000"/>
                          </a:solidFill>
                          <a:effectLst/>
                          <a:latin typeface="Montserrat"/>
                        </a:rPr>
                        <a:t>de Contraloría Social que entrega este Informe</a:t>
                      </a:r>
                    </a:p>
                  </a:txBody>
                  <a:tcPr marL="0" marR="0" marT="0" marB="0" anchor="ctr">
                    <a:lnL>
                      <a:noFill/>
                    </a:lnL>
                    <a:lnR>
                      <a:noFill/>
                    </a:lnR>
                    <a:lnT>
                      <a:noFill/>
                    </a:lnT>
                    <a:lnB>
                      <a:noFill/>
                    </a:lnB>
                    <a:solidFill>
                      <a:srgbClr val="FFFFFF"/>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ctr"/>
                      <a:r>
                        <a:rPr lang="es-MX" sz="800" b="0"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68283">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gridSpan="18"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l" fontAlgn="ctr"/>
                      <a:r>
                        <a:rPr lang="es-MX" sz="800" b="1" i="0" u="none" strike="noStrike">
                          <a:solidFill>
                            <a:srgbClr val="000000"/>
                          </a:solidFill>
                          <a:effectLst/>
                          <a:latin typeface="Montserrat"/>
                        </a:rPr>
                        <a:t> </a:t>
                      </a:r>
                    </a:p>
                  </a:txBody>
                  <a:tcPr marL="0" marR="0" marT="0" marB="0" anchor="ctr">
                    <a:lnL>
                      <a:noFill/>
                    </a:lnL>
                    <a:lnR>
                      <a:noFill/>
                    </a:lnR>
                    <a:lnT>
                      <a:noFill/>
                    </a:lnT>
                    <a:lnB>
                      <a:noFill/>
                    </a:lnB>
                    <a:solidFill>
                      <a:srgbClr val="FFFFFF"/>
                    </a:solidFill>
                  </a:tcPr>
                </a:tc>
                <a:tc>
                  <a:txBody>
                    <a:bodyPr/>
                    <a:lstStyle/>
                    <a:p>
                      <a:pPr algn="ctr" fontAlgn="ctr"/>
                      <a:r>
                        <a:rPr lang="es-MX" sz="800" b="1" i="0" u="none" strike="noStrike">
                          <a:solidFill>
                            <a:srgbClr val="808080"/>
                          </a:solidFill>
                          <a:effectLst/>
                          <a:latin typeface="Montserrat"/>
                        </a:rPr>
                        <a:t> </a:t>
                      </a:r>
                    </a:p>
                  </a:txBody>
                  <a:tcPr marL="0" marR="0" marT="0" marB="0" anchor="ctr">
                    <a:lnL>
                      <a:noFill/>
                    </a:lnL>
                    <a:lnR>
                      <a:noFill/>
                    </a:lnR>
                    <a:lnT>
                      <a:noFill/>
                    </a:lnT>
                    <a:lnB>
                      <a:noFill/>
                    </a:lnB>
                    <a:solidFill>
                      <a:srgbClr val="FFFFFF"/>
                    </a:solidFill>
                  </a:tcPr>
                </a:tc>
                <a:tc gridSpan="18"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ctr"/>
                      <a:r>
                        <a:rPr lang="es-MX" sz="800" b="0" i="0" u="none" strike="noStrike" dirty="0">
                          <a:solidFill>
                            <a:srgbClr val="000000"/>
                          </a:solidFill>
                          <a:effectLst/>
                          <a:latin typeface="Montserra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807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p:nvPr/>
        </p:nvPicPr>
        <p:blipFill rotWithShape="1">
          <a:blip r:embed="rId2"/>
          <a:srcRect l="1843" t="18905" r="4786" b="17345"/>
          <a:stretch/>
        </p:blipFill>
        <p:spPr bwMode="auto">
          <a:xfrm>
            <a:off x="675250" y="1410591"/>
            <a:ext cx="10667998" cy="484953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CE3A214-4893-456A-A338-82DE3AF49F5E}"/>
              </a:ext>
            </a:extLst>
          </p:cNvPr>
          <p:cNvSpPr txBox="1"/>
          <p:nvPr/>
        </p:nvSpPr>
        <p:spPr>
          <a:xfrm>
            <a:off x="3052687" y="182881"/>
            <a:ext cx="6086623" cy="954107"/>
          </a:xfrm>
          <a:prstGeom prst="rect">
            <a:avLst/>
          </a:prstGeom>
          <a:noFill/>
        </p:spPr>
        <p:txBody>
          <a:bodyPr wrap="square" rtlCol="0">
            <a:spAutoFit/>
          </a:bodyPr>
          <a:lstStyle/>
          <a:p>
            <a:pPr algn="ctr"/>
            <a:r>
              <a:rPr lang="es-MX" sz="2800" dirty="0"/>
              <a:t>Actividades a realizar, seguimiento y</a:t>
            </a:r>
          </a:p>
          <a:p>
            <a:pPr algn="ctr"/>
            <a:r>
              <a:rPr lang="es-MX" sz="2800" dirty="0"/>
              <a:t>fechas importantes</a:t>
            </a:r>
          </a:p>
        </p:txBody>
      </p:sp>
    </p:spTree>
    <p:extLst>
      <p:ext uri="{BB962C8B-B14F-4D97-AF65-F5344CB8AC3E}">
        <p14:creationId xmlns:p14="http://schemas.microsoft.com/office/powerpoint/2010/main" val="127514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843" t="25956" r="4799" b="20603"/>
          <a:stretch/>
        </p:blipFill>
        <p:spPr bwMode="auto">
          <a:xfrm>
            <a:off x="834683" y="1037492"/>
            <a:ext cx="10522634" cy="4783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903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2"/>
          <a:stretch>
            <a:fillRect/>
          </a:stretch>
        </p:blipFill>
        <p:spPr>
          <a:xfrm>
            <a:off x="10445675" y="480326"/>
            <a:ext cx="677731" cy="649227"/>
          </a:xfrm>
          <a:prstGeom prst="rect">
            <a:avLst/>
          </a:prstGeom>
        </p:spPr>
      </p:pic>
      <p:pic>
        <p:nvPicPr>
          <p:cNvPr id="5" name="Imagen 4"/>
          <p:cNvPicPr/>
          <p:nvPr/>
        </p:nvPicPr>
        <p:blipFill rotWithShape="1">
          <a:blip r:embed="rId3"/>
          <a:srcRect l="1842" t="24952" r="4635" b="18101"/>
          <a:stretch/>
        </p:blipFill>
        <p:spPr bwMode="auto">
          <a:xfrm>
            <a:off x="658836" y="269310"/>
            <a:ext cx="10874327" cy="5653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817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5311" y="1703617"/>
            <a:ext cx="10414001" cy="3299880"/>
          </a:xfrm>
          <a:prstGeom prst="rect">
            <a:avLst/>
          </a:prstGeom>
        </p:spPr>
      </p:pic>
      <p:sp>
        <p:nvSpPr>
          <p:cNvPr id="4" name="Rectángulo 3"/>
          <p:cNvSpPr/>
          <p:nvPr/>
        </p:nvSpPr>
        <p:spPr>
          <a:xfrm>
            <a:off x="1500091" y="5208153"/>
            <a:ext cx="945216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s-MX" dirty="0">
                <a:ln w="0"/>
                <a:effectLst>
                  <a:outerShdw blurRad="38100" dist="19050" dir="2700000" algn="tl" rotWithShape="0">
                    <a:schemeClr val="dk1">
                      <a:alpha val="40000"/>
                    </a:schemeClr>
                  </a:outerShdw>
                </a:effectLst>
                <a:ea typeface="Times New Roman" panose="02020603050405020304" pitchFamily="18" charset="0"/>
              </a:rPr>
              <a:t>El Responsable de Contraloría Social cada 25 de mes deberá informar a la IN sobre el estatus de quejas y denuncias</a:t>
            </a:r>
          </a:p>
        </p:txBody>
      </p:sp>
      <p:pic>
        <p:nvPicPr>
          <p:cNvPr id="5" name="Picture 4">
            <a:extLst>
              <a:ext uri="{FF2B5EF4-FFF2-40B4-BE49-F238E27FC236}">
                <a16:creationId xmlns:a16="http://schemas.microsoft.com/office/drawing/2014/main" id="{53B4EAA8-135C-4AF1-AF3E-FFB2B2C23A29}"/>
              </a:ext>
            </a:extLst>
          </p:cNvPr>
          <p:cNvPicPr>
            <a:picLocks noChangeAspect="1"/>
          </p:cNvPicPr>
          <p:nvPr/>
        </p:nvPicPr>
        <p:blipFill>
          <a:blip r:embed="rId3"/>
          <a:stretch>
            <a:fillRect/>
          </a:stretch>
        </p:blipFill>
        <p:spPr>
          <a:xfrm>
            <a:off x="3699998" y="206497"/>
            <a:ext cx="4865030" cy="1292464"/>
          </a:xfrm>
          <a:prstGeom prst="rect">
            <a:avLst/>
          </a:prstGeom>
        </p:spPr>
      </p:pic>
    </p:spTree>
    <p:extLst>
      <p:ext uri="{BB962C8B-B14F-4D97-AF65-F5344CB8AC3E}">
        <p14:creationId xmlns:p14="http://schemas.microsoft.com/office/powerpoint/2010/main" val="562472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745722" y="573805"/>
            <a:ext cx="1070055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0215">
              <a:spcAft>
                <a:spcPts val="0"/>
              </a:spcAft>
            </a:pPr>
            <a:r>
              <a:rPr lang="es-ES_tradnl" dirty="0">
                <a:ea typeface="MS Mincho"/>
                <a:cs typeface="Times New Roman" panose="02020603050405020304" pitchFamily="18" charset="0"/>
              </a:rPr>
              <a:t>Medios para presentar Quejas y Denuncias por parte de los miembros del Comité de Contraloría Social o Beneficiarios:</a:t>
            </a:r>
            <a:endParaRPr lang="es-MX" dirty="0">
              <a:effectLst/>
              <a:ea typeface="MS Mincho"/>
              <a:cs typeface="Times New Roman" panose="02020603050405020304" pitchFamily="18" charset="0"/>
            </a:endParaRPr>
          </a:p>
        </p:txBody>
      </p:sp>
      <p:sp>
        <p:nvSpPr>
          <p:cNvPr id="15" name="Rectángulo 14"/>
          <p:cNvSpPr/>
          <p:nvPr/>
        </p:nvSpPr>
        <p:spPr>
          <a:xfrm>
            <a:off x="745722" y="1318610"/>
            <a:ext cx="10700556" cy="49141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algn="just">
              <a:spcAft>
                <a:spcPts val="0"/>
              </a:spcAft>
            </a:pPr>
            <a:r>
              <a:rPr lang="es-ES_tradnl" sz="1700" dirty="0">
                <a:ln w="0"/>
                <a:solidFill>
                  <a:schemeClr val="tx1"/>
                </a:solidFill>
                <a:ea typeface="MS Mincho"/>
                <a:cs typeface="Times New Roman" panose="02020603050405020304" pitchFamily="18" charset="0"/>
              </a:rPr>
              <a:t>En la Secretaría de la Función Pública:</a:t>
            </a:r>
          </a:p>
          <a:p>
            <a:pPr marL="449580" algn="just">
              <a:spcAft>
                <a:spcPts val="0"/>
              </a:spcAft>
            </a:pP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Denuncia Ciudadana de la Corrupción (SIDEC):</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 </a:t>
            </a:r>
            <a:r>
              <a:rPr lang="es-ES_tradnl" sz="1700" dirty="0">
                <a:ln w="0"/>
                <a:solidFill>
                  <a:schemeClr val="tx1"/>
                </a:solidFill>
                <a:ea typeface="MS Mincho"/>
                <a:cs typeface="Times New Roman" panose="02020603050405020304" pitchFamily="18" charset="0"/>
                <a:hlinkClick r:id="rId2"/>
              </a:rPr>
              <a:t>https://sidec.funcionpublica.gob.mx/#!/</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Vía correspondencia: Envía tu escrito a la Dirección General de Denuncias e Investigaciones de la Secretaría de la Función Pública en Av. Insurgentes Sur No. 1735, Piso 2 Ala Norte, Guadalupe </a:t>
            </a:r>
            <a:r>
              <a:rPr lang="es-ES_tradnl" sz="1700" dirty="0" err="1">
                <a:ln w="0"/>
                <a:solidFill>
                  <a:schemeClr val="tx1"/>
                </a:solidFill>
                <a:ea typeface="MS Mincho"/>
                <a:cs typeface="Times New Roman" panose="02020603050405020304" pitchFamily="18" charset="0"/>
              </a:rPr>
              <a:t>Inn</a:t>
            </a:r>
            <a:r>
              <a:rPr lang="es-ES_tradnl" sz="1700" dirty="0">
                <a:ln w="0"/>
                <a:solidFill>
                  <a:schemeClr val="tx1"/>
                </a:solidFill>
                <a:ea typeface="MS Mincho"/>
                <a:cs typeface="Times New Roman" panose="02020603050405020304" pitchFamily="18" charset="0"/>
              </a:rPr>
              <a:t>, Álvaro Obregón, CP 01020, Ciudad de México. </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Vía telefónica: En el interior de la República al 800 11 28 700 y en la Ciudad de México 55 2000 2000 </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Presencial: En el módulo 3 de la Secretaría de la Función Pública ubicado en Av. Insurgentes Sur 1735, PB, Guadalupe </a:t>
            </a:r>
            <a:r>
              <a:rPr lang="es-ES_tradnl" sz="1700" dirty="0" err="1">
                <a:ln w="0"/>
                <a:solidFill>
                  <a:schemeClr val="tx1"/>
                </a:solidFill>
                <a:ea typeface="MS Mincho"/>
                <a:cs typeface="Times New Roman" panose="02020603050405020304" pitchFamily="18" charset="0"/>
              </a:rPr>
              <a:t>Inn</a:t>
            </a:r>
            <a:r>
              <a:rPr lang="es-ES_tradnl" sz="1700" dirty="0">
                <a:ln w="0"/>
                <a:solidFill>
                  <a:schemeClr val="tx1"/>
                </a:solidFill>
                <a:ea typeface="MS Mincho"/>
                <a:cs typeface="Times New Roman" panose="02020603050405020304" pitchFamily="18" charset="0"/>
              </a:rPr>
              <a:t>, Álvaro Obregón, Código Postal 01020, Ciudad de México.</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Vía correo electrónico: contraloriasocial@funcionpublica.gob.mx </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Plataforma: Ciudadanos Alertadores Internos y Externos de la Corrupción. La plataforma de alertadores está diseñada para atender casos graves de corrupción y/o en los que se requiere confidencialidad: https://alertadores.funcionpublica.gob.mx</a:t>
            </a:r>
            <a:endParaRPr lang="es-MX" sz="1700" dirty="0">
              <a:ln w="0"/>
              <a:solidFill>
                <a:schemeClr val="tx1"/>
              </a:solidFill>
              <a:ea typeface="MS Mincho"/>
              <a:cs typeface="Times New Roman" panose="02020603050405020304" pitchFamily="18" charset="0"/>
            </a:endParaRPr>
          </a:p>
          <a:p>
            <a:pPr marL="342900" lvl="0" indent="-342900" algn="just">
              <a:spcAft>
                <a:spcPts val="1000"/>
              </a:spcAft>
              <a:buFont typeface="Wingdings" panose="05000000000000000000" pitchFamily="2" charset="2"/>
              <a:buChar char=""/>
            </a:pPr>
            <a:r>
              <a:rPr lang="es-ES_tradnl" sz="1700" dirty="0">
                <a:ln w="0"/>
                <a:solidFill>
                  <a:schemeClr val="tx1"/>
                </a:solidFill>
                <a:ea typeface="MS Mincho"/>
                <a:cs typeface="Times New Roman" panose="02020603050405020304" pitchFamily="18" charset="0"/>
              </a:rPr>
              <a:t>Aplicación “Denuncia Ciudadana de la Corrupción”.</a:t>
            </a:r>
            <a:endParaRPr lang="es-MX" sz="1700" dirty="0">
              <a:ln w="0"/>
              <a:solidFill>
                <a:schemeClr val="tx1"/>
              </a:solidFill>
              <a:ea typeface="MS Mincho"/>
              <a:cs typeface="Times New Roman" panose="02020603050405020304" pitchFamily="18" charset="0"/>
            </a:endParaRPr>
          </a:p>
        </p:txBody>
      </p:sp>
    </p:spTree>
    <p:extLst>
      <p:ext uri="{BB962C8B-B14F-4D97-AF65-F5344CB8AC3E}">
        <p14:creationId xmlns:p14="http://schemas.microsoft.com/office/powerpoint/2010/main" val="357233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407458" y="2162277"/>
            <a:ext cx="9585029"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a:spcAft>
                <a:spcPts val="0"/>
              </a:spcAft>
            </a:pPr>
            <a:r>
              <a:rPr lang="es-ES_tradnl" dirty="0">
                <a:solidFill>
                  <a:schemeClr val="tx1"/>
                </a:solidFill>
                <a:ea typeface="MS Mincho"/>
                <a:cs typeface="Times New Roman" panose="02020603050405020304" pitchFamily="18" charset="0"/>
              </a:rPr>
              <a:t>En la Instancia Normativa </a:t>
            </a:r>
          </a:p>
          <a:p>
            <a:pPr marL="449580">
              <a:spcAft>
                <a:spcPts val="0"/>
              </a:spcAft>
            </a:pPr>
            <a:endParaRPr lang="es-MX" b="1" dirty="0">
              <a:solidFill>
                <a:schemeClr val="tx1"/>
              </a:solidFill>
              <a:ea typeface="MS Mincho"/>
              <a:cs typeface="Times New Roman" panose="02020603050405020304" pitchFamily="18" charset="0"/>
            </a:endParaRPr>
          </a:p>
          <a:p>
            <a:pPr marL="285750" indent="-285750">
              <a:buFont typeface="Wingdings" panose="05000000000000000000" pitchFamily="2" charset="2"/>
              <a:buChar char="Ø"/>
            </a:pPr>
            <a:r>
              <a:rPr lang="es-MX" dirty="0"/>
              <a:t>Correo electrónico: </a:t>
            </a:r>
            <a:r>
              <a:rPr lang="es-MX" dirty="0">
                <a:hlinkClick r:id="rId2"/>
              </a:rPr>
              <a:t>quejas_denuncias.prodep@nube.sep.gob.mx</a:t>
            </a:r>
            <a:r>
              <a:rPr lang="es-MX" dirty="0"/>
              <a:t> , con el objeto de facilitar a los miembros de las comunidades universitarias y población en general, la emisión de preguntas y/o sugerencias o, en su caso, inconformidades sobre el desarrollo de los proyectos apoyados con recursos del Programa para el Desarrollo Profesional Docente (PRODEP).</a:t>
            </a:r>
          </a:p>
          <a:p>
            <a:pPr marL="342900" indent="-342900" algn="just">
              <a:spcAft>
                <a:spcPts val="1000"/>
              </a:spcAft>
              <a:buFont typeface="Wingdings" panose="05000000000000000000" pitchFamily="2" charset="2"/>
              <a:buChar char=""/>
            </a:pPr>
            <a:r>
              <a:rPr lang="es-MX" dirty="0"/>
              <a:t>Directamente en la Dirección de Desarrollo y Fortalecimiento de la DGUTyP, con el C. Sergio Iván </a:t>
            </a:r>
            <a:r>
              <a:rPr lang="es-MX" dirty="0" err="1"/>
              <a:t>Barcelata</a:t>
            </a:r>
            <a:r>
              <a:rPr lang="es-MX" dirty="0"/>
              <a:t> Cavazos, en Avenida Universidad No. 1200, piso 3, sector 331 Colonia </a:t>
            </a:r>
            <a:r>
              <a:rPr lang="es-MX" dirty="0" err="1"/>
              <a:t>Xoco</a:t>
            </a:r>
            <a:r>
              <a:rPr lang="es-MX" dirty="0"/>
              <a:t>, Alcaldía Benito Juárez, Ciudad de México, C.P. 03330; o bien, comunicarse al 3601-1600, extensiones 67191 </a:t>
            </a:r>
            <a:r>
              <a:rPr lang="es-MX" dirty="0" err="1"/>
              <a:t>ó</a:t>
            </a:r>
            <a:r>
              <a:rPr lang="es-MX" dirty="0"/>
              <a:t> 67203 o a los correos: </a:t>
            </a:r>
            <a:r>
              <a:rPr lang="es-MX" u="sng" dirty="0">
                <a:solidFill>
                  <a:schemeClr val="tx1"/>
                </a:solidFill>
                <a:hlinkClick r:id="rId3"/>
              </a:rPr>
              <a:t>sergio.barcelata@nube.sep.gob.mx</a:t>
            </a:r>
            <a:r>
              <a:rPr lang="es-MX" dirty="0">
                <a:solidFill>
                  <a:schemeClr val="tx1"/>
                </a:solidFill>
              </a:rPr>
              <a:t> y </a:t>
            </a:r>
            <a:r>
              <a:rPr lang="es-MX" u="sng" dirty="0">
                <a:solidFill>
                  <a:schemeClr val="tx1"/>
                </a:solidFill>
                <a:hlinkClick r:id="rId4"/>
              </a:rPr>
              <a:t>rosalba.hernandez@nube.sep.gob.mx</a:t>
            </a:r>
            <a:endParaRPr lang="es-MX" dirty="0">
              <a:solidFill>
                <a:schemeClr val="tx1"/>
              </a:solidFill>
            </a:endParaRPr>
          </a:p>
        </p:txBody>
      </p:sp>
      <p:sp>
        <p:nvSpPr>
          <p:cNvPr id="14" name="Rectángulo 13"/>
          <p:cNvSpPr/>
          <p:nvPr/>
        </p:nvSpPr>
        <p:spPr>
          <a:xfrm>
            <a:off x="1407458" y="1279403"/>
            <a:ext cx="958502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0215">
              <a:spcAft>
                <a:spcPts val="0"/>
              </a:spcAft>
            </a:pPr>
            <a:r>
              <a:rPr lang="es-ES_tradnl" dirty="0">
                <a:ea typeface="MS Mincho"/>
                <a:cs typeface="Times New Roman" panose="02020603050405020304" pitchFamily="18" charset="0"/>
              </a:rPr>
              <a:t>Medios para presentar Quejas y Denuncias por parte de los miembros del Comité de Contraloría Social o Beneficiarios:</a:t>
            </a:r>
            <a:endParaRPr lang="es-MX" dirty="0">
              <a:effectLst/>
              <a:ea typeface="MS Mincho"/>
              <a:cs typeface="Times New Roman" panose="02020603050405020304" pitchFamily="18" charset="0"/>
            </a:endParaRPr>
          </a:p>
        </p:txBody>
      </p:sp>
    </p:spTree>
    <p:extLst>
      <p:ext uri="{BB962C8B-B14F-4D97-AF65-F5344CB8AC3E}">
        <p14:creationId xmlns:p14="http://schemas.microsoft.com/office/powerpoint/2010/main" val="573692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4196" y="1609362"/>
            <a:ext cx="1034527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0215" algn="just">
              <a:spcAft>
                <a:spcPts val="0"/>
              </a:spcAft>
            </a:pPr>
            <a:r>
              <a:rPr lang="es-ES_tradnl" dirty="0">
                <a:ln w="0"/>
                <a:latin typeface="Arial" panose="020B0604020202020204" pitchFamily="34" charset="0"/>
                <a:ea typeface="MS Mincho"/>
                <a:cs typeface="Times New Roman" panose="02020603050405020304" pitchFamily="18" charset="0"/>
              </a:rPr>
              <a:t>Es importante tener presente que en caso de alguna queja o denuncia en donde se presuma que existe una conducta irregular por parte de un servidor público, será(n) turnada(s) a la </a:t>
            </a:r>
            <a:r>
              <a:rPr lang="es-ES_tradnl" dirty="0" err="1">
                <a:ln w="0"/>
                <a:latin typeface="Arial" panose="020B0604020202020204" pitchFamily="34" charset="0"/>
                <a:ea typeface="MS Mincho"/>
                <a:cs typeface="Times New Roman" panose="02020603050405020304" pitchFamily="18" charset="0"/>
              </a:rPr>
              <a:t>DGUTyP</a:t>
            </a:r>
            <a:r>
              <a:rPr lang="es-ES_tradnl" dirty="0">
                <a:ln w="0"/>
                <a:latin typeface="Arial" panose="020B0604020202020204" pitchFamily="34" charset="0"/>
                <a:ea typeface="MS Mincho"/>
                <a:cs typeface="Times New Roman" panose="02020603050405020304" pitchFamily="18" charset="0"/>
              </a:rPr>
              <a:t> y al Órgano Estatal de Control (OEC) para su conocimiento e intervención; asimismo, la IN llevará a cabo un control de éstas.</a:t>
            </a:r>
            <a:endParaRPr lang="es-MX" dirty="0">
              <a:ln w="0"/>
              <a:latin typeface="Cambria" panose="02040503050406030204" pitchFamily="18" charset="0"/>
              <a:ea typeface="MS Mincho"/>
              <a:cs typeface="Times New Roman" panose="02020603050405020304" pitchFamily="18" charset="0"/>
            </a:endParaRPr>
          </a:p>
        </p:txBody>
      </p:sp>
      <p:sp>
        <p:nvSpPr>
          <p:cNvPr id="12" name="Rectángulo 11"/>
          <p:cNvSpPr/>
          <p:nvPr/>
        </p:nvSpPr>
        <p:spPr>
          <a:xfrm>
            <a:off x="864196" y="3027101"/>
            <a:ext cx="1025921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0215" algn="just">
              <a:spcAft>
                <a:spcPts val="0"/>
              </a:spcAft>
            </a:pPr>
            <a:r>
              <a:rPr lang="es-ES_tradnl" dirty="0">
                <a:ln w="0"/>
                <a:latin typeface="Arial" panose="020B0604020202020204" pitchFamily="34" charset="0"/>
                <a:ea typeface="MS Mincho"/>
                <a:cs typeface="Times New Roman" panose="02020603050405020304" pitchFamily="18" charset="0"/>
              </a:rPr>
              <a:t>Sin olvidar que cuando el Responsable de Contraloría Social recibe la queja o denuncia sobre el Programa, deberá de recabar toda la información necesaria para verificar la procedencia y validez de esta, posteriormente informar a la </a:t>
            </a:r>
            <a:r>
              <a:rPr lang="es-ES_tradnl" dirty="0" err="1">
                <a:ln w="0"/>
                <a:latin typeface="Arial" panose="020B0604020202020204" pitchFamily="34" charset="0"/>
                <a:ea typeface="MS Mincho"/>
                <a:cs typeface="Times New Roman" panose="02020603050405020304" pitchFamily="18" charset="0"/>
              </a:rPr>
              <a:t>DGUTyP</a:t>
            </a:r>
            <a:r>
              <a:rPr lang="es-ES_tradnl" dirty="0">
                <a:ln w="0"/>
                <a:latin typeface="Arial" panose="020B0604020202020204" pitchFamily="34" charset="0"/>
                <a:ea typeface="MS Mincho"/>
                <a:cs typeface="Times New Roman" panose="02020603050405020304" pitchFamily="18" charset="0"/>
              </a:rPr>
              <a:t> y al OEC, este último será quien después de analizar la queja o denuncia determinará en función de su naturaleza a quien les corresponde dar una solución.</a:t>
            </a:r>
            <a:endParaRPr lang="es-MX" dirty="0">
              <a:ln w="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330244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24547" y="605590"/>
            <a:ext cx="4524968" cy="5667408"/>
          </a:xfrm>
          <a:prstGeom prst="rect">
            <a:avLst/>
          </a:prstGeom>
          <a:ln>
            <a:solidFill>
              <a:schemeClr val="tx1"/>
            </a:solidFill>
          </a:ln>
        </p:spPr>
      </p:pic>
      <p:pic>
        <p:nvPicPr>
          <p:cNvPr id="5" name="Imagen 4"/>
          <p:cNvPicPr>
            <a:picLocks noChangeAspect="1"/>
          </p:cNvPicPr>
          <p:nvPr/>
        </p:nvPicPr>
        <p:blipFill>
          <a:blip r:embed="rId3"/>
          <a:stretch>
            <a:fillRect/>
          </a:stretch>
        </p:blipFill>
        <p:spPr>
          <a:xfrm>
            <a:off x="5314628" y="605590"/>
            <a:ext cx="5131048" cy="5667408"/>
          </a:xfrm>
          <a:prstGeom prst="rect">
            <a:avLst/>
          </a:prstGeom>
        </p:spPr>
      </p:pic>
      <p:sp>
        <p:nvSpPr>
          <p:cNvPr id="2" name="TextBox 1">
            <a:extLst>
              <a:ext uri="{FF2B5EF4-FFF2-40B4-BE49-F238E27FC236}">
                <a16:creationId xmlns:a16="http://schemas.microsoft.com/office/drawing/2014/main" id="{B17CA23B-EF6C-4E11-84F7-E2F50E07E737}"/>
              </a:ext>
            </a:extLst>
          </p:cNvPr>
          <p:cNvSpPr txBox="1"/>
          <p:nvPr/>
        </p:nvSpPr>
        <p:spPr>
          <a:xfrm>
            <a:off x="4009292" y="112542"/>
            <a:ext cx="3362179" cy="367784"/>
          </a:xfrm>
          <a:prstGeom prst="rect">
            <a:avLst/>
          </a:prstGeom>
          <a:solidFill>
            <a:schemeClr val="accent2"/>
          </a:solidFill>
        </p:spPr>
        <p:txBody>
          <a:bodyPr wrap="square" rtlCol="0">
            <a:spAutoFit/>
          </a:bodyPr>
          <a:lstStyle/>
          <a:p>
            <a:pPr algn="ctr"/>
            <a:r>
              <a:rPr lang="es-MX" b="1" dirty="0"/>
              <a:t>FORMATOS UTILIZADOS</a:t>
            </a:r>
          </a:p>
        </p:txBody>
      </p:sp>
    </p:spTree>
    <p:extLst>
      <p:ext uri="{BB962C8B-B14F-4D97-AF65-F5344CB8AC3E}">
        <p14:creationId xmlns:p14="http://schemas.microsoft.com/office/powerpoint/2010/main" val="399777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D0A0-71D7-418A-B77F-94D8B6EC8353}"/>
              </a:ext>
            </a:extLst>
          </p:cNvPr>
          <p:cNvSpPr>
            <a:spLocks noGrp="1"/>
          </p:cNvSpPr>
          <p:nvPr>
            <p:ph type="title"/>
          </p:nvPr>
        </p:nvSpPr>
        <p:spPr>
          <a:xfrm>
            <a:off x="838200" y="1073148"/>
            <a:ext cx="10515600" cy="1325563"/>
          </a:xfrm>
        </p:spPr>
        <p:txBody>
          <a:bodyPr>
            <a:normAutofit/>
          </a:bodyPr>
          <a:lstStyle/>
          <a:p>
            <a:pPr algn="ctr"/>
            <a:r>
              <a:rPr lang="es-MX" sz="2700" b="1" dirty="0">
                <a:solidFill>
                  <a:schemeClr val="accent6"/>
                </a:solidFill>
                <a:latin typeface="+mn-lt"/>
                <a:cs typeface="Times New Roman" panose="02020603050405020304" pitchFamily="18" charset="0"/>
              </a:rPr>
              <a:t>Utilidad social e importancia de la Contraloría Social</a:t>
            </a:r>
            <a:br>
              <a:rPr lang="es-MX" b="1" dirty="0">
                <a:solidFill>
                  <a:srgbClr val="A11D3F"/>
                </a:solidFill>
                <a:latin typeface="Montserrat" panose="00000500000000000000" pitchFamily="2" charset="0"/>
                <a:cs typeface="Times New Roman" panose="02020603050405020304" pitchFamily="18" charset="0"/>
              </a:rPr>
            </a:br>
            <a:endParaRPr lang="es-MX" dirty="0"/>
          </a:p>
        </p:txBody>
      </p:sp>
      <p:sp>
        <p:nvSpPr>
          <p:cNvPr id="3" name="Text Placeholder 2">
            <a:extLst>
              <a:ext uri="{FF2B5EF4-FFF2-40B4-BE49-F238E27FC236}">
                <a16:creationId xmlns:a16="http://schemas.microsoft.com/office/drawing/2014/main" id="{1E3CE0D1-A0F4-45C2-BFF3-43E001D13E11}"/>
              </a:ext>
            </a:extLst>
          </p:cNvPr>
          <p:cNvSpPr>
            <a:spLocks noGrp="1"/>
          </p:cNvSpPr>
          <p:nvPr>
            <p:ph type="body" idx="1"/>
          </p:nvPr>
        </p:nvSpPr>
        <p:spPr/>
        <p:txBody>
          <a:bodyPr>
            <a:normAutofit/>
          </a:bodyPr>
          <a:lstStyle/>
          <a:p>
            <a:pPr algn="just"/>
            <a:r>
              <a:rPr lang="es-MX" sz="1800" kern="1200" dirty="0">
                <a:solidFill>
                  <a:schemeClr val="tx1"/>
                </a:solidFill>
                <a:latin typeface="+mn-lt"/>
              </a:rPr>
              <a:t>Ciudadaniza el combate a la corrupción y a la impunidad en los programas federales de desarrollo social</a:t>
            </a:r>
            <a:r>
              <a:rPr lang="es-ES" sz="1800" kern="1200" dirty="0">
                <a:solidFill>
                  <a:schemeClr val="tx1"/>
                </a:solidFill>
                <a:latin typeface="+mn-lt"/>
              </a:rPr>
              <a:t>.</a:t>
            </a:r>
          </a:p>
          <a:p>
            <a:pPr algn="just"/>
            <a:r>
              <a:rPr lang="es-ES" sz="1800" kern="1200" dirty="0">
                <a:solidFill>
                  <a:schemeClr val="tx1"/>
                </a:solidFill>
                <a:latin typeface="+mn-lt"/>
              </a:rPr>
              <a:t>Influir en la correcta aplicación de los recursos públicos y en la mejora de la gestión pública.</a:t>
            </a:r>
          </a:p>
          <a:p>
            <a:pPr algn="just"/>
            <a:r>
              <a:rPr lang="es-ES" sz="1800" kern="1200" dirty="0">
                <a:solidFill>
                  <a:schemeClr val="tx1"/>
                </a:solidFill>
                <a:latin typeface="+mn-lt"/>
              </a:rPr>
              <a:t>Inhibe el uso de los programas para fines distintos al desarrollo social. </a:t>
            </a:r>
          </a:p>
          <a:p>
            <a:pPr algn="just"/>
            <a:r>
              <a:rPr lang="es-ES" sz="1800" kern="1200" dirty="0">
                <a:solidFill>
                  <a:schemeClr val="tx1"/>
                </a:solidFill>
                <a:latin typeface="+mn-lt"/>
              </a:rPr>
              <a:t>Dota de herramientas a la ciudadanía y población beneficiara para identificar y denunciar posibles irregularidades.</a:t>
            </a:r>
          </a:p>
          <a:p>
            <a:pPr algn="just"/>
            <a:r>
              <a:rPr lang="es-ES" sz="1800" kern="1200" dirty="0">
                <a:solidFill>
                  <a:schemeClr val="tx1"/>
                </a:solidFill>
                <a:latin typeface="+mn-lt"/>
              </a:rPr>
              <a:t>Fortalece la transparencia y rendición de cuentas</a:t>
            </a:r>
          </a:p>
          <a:p>
            <a:pPr algn="just"/>
            <a:r>
              <a:rPr lang="es-ES" sz="1800" kern="1200" dirty="0">
                <a:solidFill>
                  <a:schemeClr val="tx1"/>
                </a:solidFill>
                <a:latin typeface="+mn-lt"/>
              </a:rPr>
              <a:t>Permite el acercamiento entre el Gobierno y la ciudadanía e incrementa la confianza</a:t>
            </a:r>
          </a:p>
          <a:p>
            <a:pPr algn="just"/>
            <a:r>
              <a:rPr lang="es-ES" sz="1800" kern="1200" dirty="0">
                <a:solidFill>
                  <a:schemeClr val="tx1"/>
                </a:solidFill>
                <a:latin typeface="+mn-lt"/>
              </a:rPr>
              <a:t>Abre nuevos espacios participativos y mejora los existentes</a:t>
            </a:r>
            <a:endParaRPr lang="es-MX" sz="1800" dirty="0">
              <a:solidFill>
                <a:schemeClr val="tx1"/>
              </a:solidFill>
              <a:latin typeface="+mn-lt"/>
            </a:endParaRPr>
          </a:p>
          <a:p>
            <a:pPr algn="just"/>
            <a:r>
              <a:rPr lang="es-ES" sz="1800" dirty="0">
                <a:solidFill>
                  <a:schemeClr val="tx1"/>
                </a:solidFill>
                <a:latin typeface="+mn-lt"/>
              </a:rPr>
              <a:t>Busca la participación ciudadana efectiva que genere impacto en la lucha contra la corrupción y la impunidad</a:t>
            </a:r>
          </a:p>
          <a:p>
            <a:endParaRPr lang="es-ES" sz="1800" kern="1200" dirty="0">
              <a:solidFill>
                <a:schemeClr val="tx1"/>
              </a:solidFill>
              <a:latin typeface="+mn-lt"/>
            </a:endParaRPr>
          </a:p>
          <a:p>
            <a:endParaRPr lang="es-ES" sz="1800" kern="1200" dirty="0">
              <a:solidFill>
                <a:schemeClr val="tx1"/>
              </a:solidFill>
              <a:latin typeface="+mn-lt"/>
            </a:endParaRPr>
          </a:p>
          <a:p>
            <a:endParaRPr lang="es-ES" sz="1800" kern="1200" dirty="0">
              <a:solidFill>
                <a:schemeClr val="tx1"/>
              </a:solidFill>
              <a:latin typeface="+mn-lt"/>
            </a:endParaRPr>
          </a:p>
          <a:p>
            <a:endParaRPr lang="es-MX" sz="1800" dirty="0">
              <a:solidFill>
                <a:schemeClr val="tx1"/>
              </a:solidFill>
              <a:latin typeface="+mn-lt"/>
            </a:endParaRPr>
          </a:p>
        </p:txBody>
      </p:sp>
      <p:sp>
        <p:nvSpPr>
          <p:cNvPr id="4" name="Slide Number Placeholder 3">
            <a:extLst>
              <a:ext uri="{FF2B5EF4-FFF2-40B4-BE49-F238E27FC236}">
                <a16:creationId xmlns:a16="http://schemas.microsoft.com/office/drawing/2014/main" id="{840D855C-C9F4-4217-AAFE-EB1B811A17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2285847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urón 5">
            <a:extLst>
              <a:ext uri="{FF2B5EF4-FFF2-40B4-BE49-F238E27FC236}">
                <a16:creationId xmlns:a16="http://schemas.microsoft.com/office/drawing/2014/main" id="{D0A03FF3-E1E5-4A4E-930F-38FB7C4E00F2}"/>
              </a:ext>
            </a:extLst>
          </p:cNvPr>
          <p:cNvSpPr/>
          <p:nvPr/>
        </p:nvSpPr>
        <p:spPr>
          <a:xfrm rot="16200000">
            <a:off x="4108450" y="30076775"/>
            <a:ext cx="382588" cy="212725"/>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7" name="Cheurón 6">
            <a:extLst>
              <a:ext uri="{FF2B5EF4-FFF2-40B4-BE49-F238E27FC236}">
                <a16:creationId xmlns:a16="http://schemas.microsoft.com/office/drawing/2014/main" id="{8FF5E69E-6D41-4914-A0E3-14349B4D7B7C}"/>
              </a:ext>
            </a:extLst>
          </p:cNvPr>
          <p:cNvSpPr/>
          <p:nvPr/>
        </p:nvSpPr>
        <p:spPr>
          <a:xfrm rot="16200000">
            <a:off x="8351838" y="29986288"/>
            <a:ext cx="373062"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8" name="Cheurón 7">
            <a:extLst>
              <a:ext uri="{FF2B5EF4-FFF2-40B4-BE49-F238E27FC236}">
                <a16:creationId xmlns:a16="http://schemas.microsoft.com/office/drawing/2014/main" id="{58D51007-E6B1-4376-86E3-88DCEE36D933}"/>
              </a:ext>
            </a:extLst>
          </p:cNvPr>
          <p:cNvSpPr/>
          <p:nvPr/>
        </p:nvSpPr>
        <p:spPr>
          <a:xfrm rot="16200000">
            <a:off x="4127500" y="31115000"/>
            <a:ext cx="373063"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9" name="Cheurón 8">
            <a:extLst>
              <a:ext uri="{FF2B5EF4-FFF2-40B4-BE49-F238E27FC236}">
                <a16:creationId xmlns:a16="http://schemas.microsoft.com/office/drawing/2014/main" id="{4F813367-8A3D-4E70-B4C6-01FB93B401C5}"/>
              </a:ext>
            </a:extLst>
          </p:cNvPr>
          <p:cNvSpPr/>
          <p:nvPr/>
        </p:nvSpPr>
        <p:spPr>
          <a:xfrm rot="5400000">
            <a:off x="6246813" y="29433838"/>
            <a:ext cx="346075"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0" name="Cheurón 9">
            <a:extLst>
              <a:ext uri="{FF2B5EF4-FFF2-40B4-BE49-F238E27FC236}">
                <a16:creationId xmlns:a16="http://schemas.microsoft.com/office/drawing/2014/main" id="{010961F0-B0E5-4F7C-A03B-A45B8C96E1F8}"/>
              </a:ext>
            </a:extLst>
          </p:cNvPr>
          <p:cNvSpPr/>
          <p:nvPr/>
        </p:nvSpPr>
        <p:spPr>
          <a:xfrm rot="5400000">
            <a:off x="6183313" y="30753050"/>
            <a:ext cx="363537" cy="14763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pic>
        <p:nvPicPr>
          <p:cNvPr id="2" name="Imagen 1"/>
          <p:cNvPicPr>
            <a:picLocks noChangeAspect="1"/>
          </p:cNvPicPr>
          <p:nvPr/>
        </p:nvPicPr>
        <p:blipFill>
          <a:blip r:embed="rId2"/>
          <a:stretch>
            <a:fillRect/>
          </a:stretch>
        </p:blipFill>
        <p:spPr>
          <a:xfrm>
            <a:off x="726592" y="804939"/>
            <a:ext cx="5139489" cy="4989094"/>
          </a:xfrm>
          <a:prstGeom prst="rect">
            <a:avLst/>
          </a:prstGeom>
        </p:spPr>
      </p:pic>
      <p:pic>
        <p:nvPicPr>
          <p:cNvPr id="5" name="Imagen 4"/>
          <p:cNvPicPr>
            <a:picLocks noChangeAspect="1"/>
          </p:cNvPicPr>
          <p:nvPr/>
        </p:nvPicPr>
        <p:blipFill>
          <a:blip r:embed="rId3"/>
          <a:stretch>
            <a:fillRect/>
          </a:stretch>
        </p:blipFill>
        <p:spPr>
          <a:xfrm>
            <a:off x="5866081" y="1469110"/>
            <a:ext cx="5576733" cy="3383465"/>
          </a:xfrm>
          <a:prstGeom prst="rect">
            <a:avLst/>
          </a:prstGeom>
        </p:spPr>
      </p:pic>
    </p:spTree>
    <p:extLst>
      <p:ext uri="{BB962C8B-B14F-4D97-AF65-F5344CB8AC3E}">
        <p14:creationId xmlns:p14="http://schemas.microsoft.com/office/powerpoint/2010/main" val="4803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440600" y="371207"/>
            <a:ext cx="502815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000" b="1" dirty="0"/>
              <a:t>Control de Quejas y Denuncias de Contraloría Social </a:t>
            </a:r>
            <a:endParaRPr lang="es-MX" sz="2000" dirty="0"/>
          </a:p>
        </p:txBody>
      </p:sp>
      <p:sp>
        <p:nvSpPr>
          <p:cNvPr id="3" name="Rectángulo 2"/>
          <p:cNvSpPr/>
          <p:nvPr/>
        </p:nvSpPr>
        <p:spPr>
          <a:xfrm>
            <a:off x="890559" y="1249981"/>
            <a:ext cx="1041088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0215" algn="just">
              <a:spcAft>
                <a:spcPts val="1000"/>
              </a:spcAft>
            </a:pPr>
            <a:r>
              <a:rPr lang="es-ES_tradnl" dirty="0">
                <a:ln w="0"/>
                <a:solidFill>
                  <a:schemeClr val="tx1"/>
                </a:solidFill>
                <a:ea typeface="MS Mincho"/>
                <a:cs typeface="Times New Roman" panose="02020603050405020304" pitchFamily="18" charset="0"/>
              </a:rPr>
              <a:t>Las quejas y/o denuncias presentadas por parte de las Contralorías Sociales por cualquier medio, se compartirán con la Coordinación de Vinculación con Organizaciones Sociales y Civiles de la SFP de manera mensual a través de la </a:t>
            </a:r>
            <a:r>
              <a:rPr lang="es-ES_tradnl" dirty="0" err="1">
                <a:ln w="0"/>
                <a:solidFill>
                  <a:schemeClr val="tx1"/>
                </a:solidFill>
                <a:ea typeface="MS Mincho"/>
                <a:cs typeface="Times New Roman" panose="02020603050405020304" pitchFamily="18" charset="0"/>
              </a:rPr>
              <a:t>DGUTyP</a:t>
            </a:r>
            <a:r>
              <a:rPr lang="es-ES_tradnl" dirty="0">
                <a:ln w="0"/>
                <a:solidFill>
                  <a:schemeClr val="tx1"/>
                </a:solidFill>
                <a:ea typeface="MS Mincho"/>
                <a:cs typeface="Times New Roman" panose="02020603050405020304" pitchFamily="18" charset="0"/>
              </a:rPr>
              <a:t>, por lo que la IE deberá enviar el control mensual el último día hábil del mes.</a:t>
            </a:r>
            <a:endParaRPr lang="es-MX" dirty="0">
              <a:ln w="0"/>
              <a:solidFill>
                <a:schemeClr val="tx1"/>
              </a:solidFill>
              <a:ea typeface="MS Mincho"/>
              <a:cs typeface="Times New Roman" panose="02020603050405020304" pitchFamily="18" charset="0"/>
            </a:endParaRPr>
          </a:p>
        </p:txBody>
      </p:sp>
      <p:pic>
        <p:nvPicPr>
          <p:cNvPr id="8" name="Imagen 7"/>
          <p:cNvPicPr/>
          <p:nvPr/>
        </p:nvPicPr>
        <p:blipFill rotWithShape="1">
          <a:blip r:embed="rId2"/>
          <a:srcRect l="11291" t="12801" r="14303" b="8594"/>
          <a:stretch/>
        </p:blipFill>
        <p:spPr bwMode="auto">
          <a:xfrm>
            <a:off x="2501310" y="2621199"/>
            <a:ext cx="7189379" cy="37460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757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EDC931-05BF-49B6-A97F-38D9B433FE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52</a:t>
            </a:fld>
            <a:endParaRPr lang="es-MX"/>
          </a:p>
        </p:txBody>
      </p:sp>
      <p:pic>
        <p:nvPicPr>
          <p:cNvPr id="6" name="Picture 5">
            <a:extLst>
              <a:ext uri="{FF2B5EF4-FFF2-40B4-BE49-F238E27FC236}">
                <a16:creationId xmlns:a16="http://schemas.microsoft.com/office/drawing/2014/main" id="{5E975B81-EE10-4D2E-9EAD-472438B30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615" y="728953"/>
            <a:ext cx="4849368" cy="3745992"/>
          </a:xfrm>
          <a:prstGeom prst="rect">
            <a:avLst/>
          </a:prstGeom>
        </p:spPr>
      </p:pic>
      <p:sp>
        <p:nvSpPr>
          <p:cNvPr id="7" name="TextBox 6">
            <a:extLst>
              <a:ext uri="{FF2B5EF4-FFF2-40B4-BE49-F238E27FC236}">
                <a16:creationId xmlns:a16="http://schemas.microsoft.com/office/drawing/2014/main" id="{9E786661-E95D-4122-BAF6-8FFC33F97EFB}"/>
              </a:ext>
            </a:extLst>
          </p:cNvPr>
          <p:cNvSpPr txBox="1"/>
          <p:nvPr/>
        </p:nvSpPr>
        <p:spPr>
          <a:xfrm>
            <a:off x="3623017" y="4256051"/>
            <a:ext cx="4945966"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000" b="1" dirty="0">
                <a:ln/>
                <a:solidFill>
                  <a:schemeClr val="accent3"/>
                </a:solidFill>
              </a:rPr>
              <a:t>Gracias por su atención</a:t>
            </a:r>
          </a:p>
        </p:txBody>
      </p:sp>
    </p:spTree>
    <p:extLst>
      <p:ext uri="{BB962C8B-B14F-4D97-AF65-F5344CB8AC3E}">
        <p14:creationId xmlns:p14="http://schemas.microsoft.com/office/powerpoint/2010/main" val="126610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B2FC-6C26-418B-A6FC-74AF2A5F5E6B}"/>
              </a:ext>
            </a:extLst>
          </p:cNvPr>
          <p:cNvSpPr>
            <a:spLocks noGrp="1"/>
          </p:cNvSpPr>
          <p:nvPr>
            <p:ph type="title"/>
          </p:nvPr>
        </p:nvSpPr>
        <p:spPr>
          <a:xfrm>
            <a:off x="3207434" y="365129"/>
            <a:ext cx="5598941" cy="1325563"/>
          </a:xfrm>
        </p:spPr>
        <p:txBody>
          <a:bodyPr>
            <a:normAutofit fontScale="90000"/>
          </a:bodyPr>
          <a:lstStyle/>
          <a:p>
            <a:pPr algn="ctr"/>
            <a:r>
              <a:rPr lang="es-MX" dirty="0"/>
              <a:t>Beneficios de la contraloría social</a:t>
            </a:r>
            <a:br>
              <a:rPr lang="es-MX" dirty="0"/>
            </a:br>
            <a:endParaRPr lang="es-MX" dirty="0"/>
          </a:p>
        </p:txBody>
      </p:sp>
      <p:sp>
        <p:nvSpPr>
          <p:cNvPr id="4" name="Slide Number Placeholder 3">
            <a:extLst>
              <a:ext uri="{FF2B5EF4-FFF2-40B4-BE49-F238E27FC236}">
                <a16:creationId xmlns:a16="http://schemas.microsoft.com/office/drawing/2014/main" id="{F08BAC32-93B8-4703-8AD7-678FF09A2A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
        <p:nvSpPr>
          <p:cNvPr id="5" name="Marcador de contenido 2">
            <a:extLst>
              <a:ext uri="{FF2B5EF4-FFF2-40B4-BE49-F238E27FC236}">
                <a16:creationId xmlns:a16="http://schemas.microsoft.com/office/drawing/2014/main" id="{C7C38C7C-CAE0-4AA8-97B3-0C8BE7C0B68B}"/>
              </a:ext>
            </a:extLst>
          </p:cNvPr>
          <p:cNvSpPr>
            <a:spLocks noGrp="1"/>
          </p:cNvSpPr>
          <p:nvPr>
            <p:ph type="body" idx="1"/>
          </p:nvPr>
        </p:nvSpPr>
        <p:spPr>
          <a:xfrm>
            <a:off x="838200" y="1825625"/>
            <a:ext cx="10515600" cy="4351338"/>
          </a:xfrm>
        </p:spPr>
        <p:txBody>
          <a:bodyPr>
            <a:normAutofit fontScale="70000" lnSpcReduction="20000"/>
          </a:bodyPr>
          <a:lstStyle/>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Legitima las acciones gubernamentales,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Garantiza la transparencia y la rendición de cuentas,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Crea una corresponsabilidad entre el Estado y los beneficiarios,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Favorece la participación organizada de grupos vulnerables,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Ayuda a mejorar las obras y servicios públicos,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Permite a los ciudadanos contar con un espacio de opinión y vigilancia sobre los programas de desarrollo social,</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Inhibe la corrupción, la discrecionalidad y el uso político de los programas públicos,</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Aporta elementos para establecer estrategias de fiscalización, </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Fortalece los vínculos de confianza entre el gobierno y sociedad y</a:t>
            </a:r>
            <a:endParaRPr lang="es-MX" altLang="es-MX" sz="2600" dirty="0">
              <a:solidFill>
                <a:schemeClr val="tx1"/>
              </a:solidFill>
              <a:latin typeface="+mn-lt"/>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chemeClr val="tx1"/>
                </a:solidFill>
                <a:latin typeface="+mn-lt"/>
              </a:rPr>
              <a:t>Promueve mecanismos para atender las demandas sociales de manera organizada.</a:t>
            </a:r>
            <a:endParaRPr lang="es-MX" altLang="es-MX" sz="2600" dirty="0">
              <a:solidFill>
                <a:schemeClr val="tx1"/>
              </a:solidFill>
              <a:latin typeface="+mn-lt"/>
            </a:endParaRPr>
          </a:p>
          <a:p>
            <a:endParaRPr lang="es-MX" dirty="0"/>
          </a:p>
        </p:txBody>
      </p:sp>
    </p:spTree>
    <p:extLst>
      <p:ext uri="{BB962C8B-B14F-4D97-AF65-F5344CB8AC3E}">
        <p14:creationId xmlns:p14="http://schemas.microsoft.com/office/powerpoint/2010/main" val="164959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0" y="1034630"/>
            <a:ext cx="12192000" cy="6564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chemeClr val="accent6"/>
                </a:solidFill>
                <a:latin typeface="Montserrat" panose="00000500000000000000" pitchFamily="2" charset="0"/>
                <a:cs typeface="Times New Roman" panose="02020603050405020304" pitchFamily="18" charset="0"/>
              </a:rPr>
              <a:t>Principales actividades de la Contraloría Social</a:t>
            </a:r>
          </a:p>
        </p:txBody>
      </p:sp>
      <p:sp>
        <p:nvSpPr>
          <p:cNvPr id="13" name="Rectángulo 12"/>
          <p:cNvSpPr/>
          <p:nvPr/>
        </p:nvSpPr>
        <p:spPr>
          <a:xfrm>
            <a:off x="1007724" y="1810464"/>
            <a:ext cx="10406604" cy="2446824"/>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sp>
        <p:nvSpPr>
          <p:cNvPr id="8" name="Rectángulo 7"/>
          <p:cNvSpPr/>
          <p:nvPr/>
        </p:nvSpPr>
        <p:spPr>
          <a:xfrm>
            <a:off x="1007724" y="1810464"/>
            <a:ext cx="10406604" cy="1138773"/>
          </a:xfrm>
          <a:prstGeom prst="rect">
            <a:avLst/>
          </a:prstGeom>
        </p:spPr>
        <p:txBody>
          <a:bodyPr wrap="square">
            <a:spAutoFit/>
          </a:bodyPr>
          <a:lstStyle/>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a:p>
            <a:pPr algn="just"/>
            <a:endParaRPr lang="es-MX" sz="1700" b="1" dirty="0">
              <a:solidFill>
                <a:srgbClr val="000000"/>
              </a:solidFill>
              <a:latin typeface="Montserrat" panose="00000500000000000000" pitchFamily="2" charset="0"/>
            </a:endParaRPr>
          </a:p>
        </p:txBody>
      </p:sp>
      <p:grpSp>
        <p:nvGrpSpPr>
          <p:cNvPr id="2" name="Grupo 1">
            <a:extLst>
              <a:ext uri="{FF2B5EF4-FFF2-40B4-BE49-F238E27FC236}">
                <a16:creationId xmlns:a16="http://schemas.microsoft.com/office/drawing/2014/main" id="{B79948CE-D170-43D9-8D73-EAD3AE5F80BD}"/>
              </a:ext>
            </a:extLst>
          </p:cNvPr>
          <p:cNvGrpSpPr/>
          <p:nvPr/>
        </p:nvGrpSpPr>
        <p:grpSpPr>
          <a:xfrm>
            <a:off x="580475" y="1889377"/>
            <a:ext cx="11357525" cy="3881087"/>
            <a:chOff x="2011426" y="2018175"/>
            <a:chExt cx="8335946" cy="2835104"/>
          </a:xfrm>
        </p:grpSpPr>
        <p:sp>
          <p:nvSpPr>
            <p:cNvPr id="3" name="Forma libre: forma 2">
              <a:extLst>
                <a:ext uri="{FF2B5EF4-FFF2-40B4-BE49-F238E27FC236}">
                  <a16:creationId xmlns:a16="http://schemas.microsoft.com/office/drawing/2014/main" id="{F6D16A66-84AA-42D9-9781-AFF70A8CBC8C}"/>
                </a:ext>
              </a:extLst>
            </p:cNvPr>
            <p:cNvSpPr/>
            <p:nvPr/>
          </p:nvSpPr>
          <p:spPr>
            <a:xfrm>
              <a:off x="2011426" y="2018175"/>
              <a:ext cx="3945614" cy="1251005"/>
            </a:xfrm>
            <a:custGeom>
              <a:avLst/>
              <a:gdLst>
                <a:gd name="connsiteX0" fmla="*/ 0 w 4003219"/>
                <a:gd name="connsiteY0" fmla="*/ 0 h 1251005"/>
                <a:gd name="connsiteX1" fmla="*/ 4003219 w 4003219"/>
                <a:gd name="connsiteY1" fmla="*/ 0 h 1251005"/>
                <a:gd name="connsiteX2" fmla="*/ 4003219 w 4003219"/>
                <a:gd name="connsiteY2" fmla="*/ 1251005 h 1251005"/>
                <a:gd name="connsiteX3" fmla="*/ 0 w 4003219"/>
                <a:gd name="connsiteY3" fmla="*/ 1251005 h 1251005"/>
                <a:gd name="connsiteX4" fmla="*/ 0 w 4003219"/>
                <a:gd name="connsiteY4" fmla="*/ 0 h 125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219" h="1251005">
                  <a:moveTo>
                    <a:pt x="0" y="0"/>
                  </a:moveTo>
                  <a:lnTo>
                    <a:pt x="4003219" y="0"/>
                  </a:lnTo>
                  <a:lnTo>
                    <a:pt x="4003219" y="1251005"/>
                  </a:lnTo>
                  <a:lnTo>
                    <a:pt x="0" y="1251005"/>
                  </a:lnTo>
                  <a:lnTo>
                    <a:pt x="0" y="0"/>
                  </a:lnTo>
                  <a:close/>
                </a:path>
              </a:pathLst>
            </a:custGeom>
            <a:ln>
              <a:solidFill>
                <a:srgbClr val="BC955B"/>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47348" tIns="114300" rIns="114300" bIns="114300" numCol="1" spcCol="1270" anchor="ctr" anchorCtr="0">
              <a:noAutofit/>
            </a:bodyPr>
            <a:lstStyle/>
            <a:p>
              <a:pPr marL="0" lvl="0" indent="0" defTabSz="1333500">
                <a:lnSpc>
                  <a:spcPct val="90000"/>
                </a:lnSpc>
                <a:spcBef>
                  <a:spcPct val="0"/>
                </a:spcBef>
                <a:spcAft>
                  <a:spcPct val="35000"/>
                </a:spcAft>
                <a:buNone/>
              </a:pPr>
              <a:r>
                <a:rPr lang="es-MX" sz="2800" b="1" i="0" kern="1200" dirty="0">
                  <a:latin typeface="Montserrat Light" panose="00000400000000000000" pitchFamily="2" charset="0"/>
                </a:rPr>
                <a:t>           Difusión</a:t>
              </a:r>
              <a:r>
                <a:rPr lang="es-MX" sz="3000" b="1" i="0" kern="1200" dirty="0">
                  <a:latin typeface="Montserrat Light" panose="00000400000000000000" pitchFamily="2" charset="0"/>
                </a:rPr>
                <a:t> </a:t>
              </a:r>
              <a:endParaRPr lang="es-ES" sz="3000" b="1" i="0" kern="1200" dirty="0">
                <a:latin typeface="Montserrat Light" panose="00000400000000000000" pitchFamily="2" charset="0"/>
              </a:endParaRPr>
            </a:p>
          </p:txBody>
        </p:sp>
        <p:sp>
          <p:nvSpPr>
            <p:cNvPr id="9" name="Forma libre: forma 8">
              <a:extLst>
                <a:ext uri="{FF2B5EF4-FFF2-40B4-BE49-F238E27FC236}">
                  <a16:creationId xmlns:a16="http://schemas.microsoft.com/office/drawing/2014/main" id="{C602C212-BDC3-46A6-8AC4-83D5C6CB22DD}"/>
                </a:ext>
              </a:extLst>
            </p:cNvPr>
            <p:cNvSpPr/>
            <p:nvPr/>
          </p:nvSpPr>
          <p:spPr>
            <a:xfrm>
              <a:off x="6344153" y="2018175"/>
              <a:ext cx="4003219" cy="1251005"/>
            </a:xfrm>
            <a:custGeom>
              <a:avLst/>
              <a:gdLst>
                <a:gd name="connsiteX0" fmla="*/ 0 w 4003219"/>
                <a:gd name="connsiteY0" fmla="*/ 0 h 1251005"/>
                <a:gd name="connsiteX1" fmla="*/ 4003219 w 4003219"/>
                <a:gd name="connsiteY1" fmla="*/ 0 h 1251005"/>
                <a:gd name="connsiteX2" fmla="*/ 4003219 w 4003219"/>
                <a:gd name="connsiteY2" fmla="*/ 1251005 h 1251005"/>
                <a:gd name="connsiteX3" fmla="*/ 0 w 4003219"/>
                <a:gd name="connsiteY3" fmla="*/ 1251005 h 1251005"/>
                <a:gd name="connsiteX4" fmla="*/ 0 w 4003219"/>
                <a:gd name="connsiteY4" fmla="*/ 0 h 125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219" h="1251005">
                  <a:moveTo>
                    <a:pt x="0" y="0"/>
                  </a:moveTo>
                  <a:lnTo>
                    <a:pt x="4003219" y="0"/>
                  </a:lnTo>
                  <a:lnTo>
                    <a:pt x="4003219" y="1251005"/>
                  </a:lnTo>
                  <a:lnTo>
                    <a:pt x="0" y="1251005"/>
                  </a:lnTo>
                  <a:lnTo>
                    <a:pt x="0" y="0"/>
                  </a:lnTo>
                  <a:close/>
                </a:path>
              </a:pathLst>
            </a:custGeom>
            <a:ln>
              <a:solidFill>
                <a:srgbClr val="BC955B"/>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47348" tIns="114300" rIns="114300" bIns="114300" numCol="1" spcCol="1270" anchor="ctr" anchorCtr="0">
              <a:noAutofit/>
            </a:bodyPr>
            <a:lstStyle/>
            <a:p>
              <a:pPr marL="0" lvl="0" indent="0" algn="ctr" defTabSz="1333500">
                <a:lnSpc>
                  <a:spcPct val="90000"/>
                </a:lnSpc>
                <a:spcBef>
                  <a:spcPct val="0"/>
                </a:spcBef>
                <a:spcAft>
                  <a:spcPct val="35000"/>
                </a:spcAft>
                <a:buNone/>
              </a:pPr>
              <a:r>
                <a:rPr lang="es-MX" sz="2800" b="1" dirty="0">
                  <a:latin typeface="Montserrat Light" panose="00000400000000000000" pitchFamily="2" charset="0"/>
                </a:rPr>
                <a:t>      </a:t>
              </a:r>
              <a:r>
                <a:rPr lang="es-MX" sz="2800" b="1" i="0" kern="1200" dirty="0">
                  <a:latin typeface="Montserrat Light" panose="00000400000000000000" pitchFamily="2" charset="0"/>
                </a:rPr>
                <a:t>Capacitación y Asesoría</a:t>
              </a:r>
              <a:endParaRPr lang="es-ES" sz="2800" b="1" kern="1200" dirty="0">
                <a:latin typeface="Montserrat Light" panose="00000400000000000000" pitchFamily="2" charset="0"/>
              </a:endParaRPr>
            </a:p>
          </p:txBody>
        </p:sp>
        <p:sp>
          <p:nvSpPr>
            <p:cNvPr id="15" name="Forma libre: forma 14">
              <a:extLst>
                <a:ext uri="{FF2B5EF4-FFF2-40B4-BE49-F238E27FC236}">
                  <a16:creationId xmlns:a16="http://schemas.microsoft.com/office/drawing/2014/main" id="{909D5D51-F7E2-4F6F-AC3F-88BF275A9490}"/>
                </a:ext>
              </a:extLst>
            </p:cNvPr>
            <p:cNvSpPr/>
            <p:nvPr/>
          </p:nvSpPr>
          <p:spPr>
            <a:xfrm>
              <a:off x="2011426" y="3602274"/>
              <a:ext cx="3945614" cy="1251005"/>
            </a:xfrm>
            <a:custGeom>
              <a:avLst/>
              <a:gdLst>
                <a:gd name="connsiteX0" fmla="*/ 0 w 4003219"/>
                <a:gd name="connsiteY0" fmla="*/ 0 h 1251005"/>
                <a:gd name="connsiteX1" fmla="*/ 4003219 w 4003219"/>
                <a:gd name="connsiteY1" fmla="*/ 0 h 1251005"/>
                <a:gd name="connsiteX2" fmla="*/ 4003219 w 4003219"/>
                <a:gd name="connsiteY2" fmla="*/ 1251005 h 1251005"/>
                <a:gd name="connsiteX3" fmla="*/ 0 w 4003219"/>
                <a:gd name="connsiteY3" fmla="*/ 1251005 h 1251005"/>
                <a:gd name="connsiteX4" fmla="*/ 0 w 4003219"/>
                <a:gd name="connsiteY4" fmla="*/ 0 h 125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219" h="1251005">
                  <a:moveTo>
                    <a:pt x="0" y="0"/>
                  </a:moveTo>
                  <a:lnTo>
                    <a:pt x="4003219" y="0"/>
                  </a:lnTo>
                  <a:lnTo>
                    <a:pt x="4003219" y="1251005"/>
                  </a:lnTo>
                  <a:lnTo>
                    <a:pt x="0" y="1251005"/>
                  </a:lnTo>
                  <a:lnTo>
                    <a:pt x="0" y="0"/>
                  </a:lnTo>
                  <a:close/>
                </a:path>
              </a:pathLst>
            </a:custGeom>
            <a:ln>
              <a:solidFill>
                <a:srgbClr val="BC955B"/>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47348" tIns="114300" rIns="114300" bIns="114300" numCol="1" spcCol="1270" anchor="ctr" anchorCtr="0">
              <a:noAutofit/>
            </a:bodyPr>
            <a:lstStyle/>
            <a:p>
              <a:pPr marL="452438" lvl="0" algn="ctr" defTabSz="1333500">
                <a:lnSpc>
                  <a:spcPct val="90000"/>
                </a:lnSpc>
                <a:spcBef>
                  <a:spcPct val="0"/>
                </a:spcBef>
                <a:spcAft>
                  <a:spcPct val="35000"/>
                </a:spcAft>
                <a:buNone/>
              </a:pPr>
              <a:r>
                <a:rPr lang="es-MX" sz="2800" b="1" i="0" kern="1200" dirty="0">
                  <a:latin typeface="Montserrat Light" panose="00000400000000000000" pitchFamily="2" charset="0"/>
                </a:rPr>
                <a:t>Promover la conformación de Comités de Contraloría Social</a:t>
              </a:r>
              <a:endParaRPr lang="es-ES" sz="2800" b="1" kern="1200" dirty="0">
                <a:latin typeface="Montserrat Light" panose="00000400000000000000" pitchFamily="2" charset="0"/>
              </a:endParaRPr>
            </a:p>
          </p:txBody>
        </p:sp>
        <p:sp>
          <p:nvSpPr>
            <p:cNvPr id="17" name="Forma libre: forma 16">
              <a:extLst>
                <a:ext uri="{FF2B5EF4-FFF2-40B4-BE49-F238E27FC236}">
                  <a16:creationId xmlns:a16="http://schemas.microsoft.com/office/drawing/2014/main" id="{763F6A86-7649-4BD7-904E-DD1B525B9556}"/>
                </a:ext>
              </a:extLst>
            </p:cNvPr>
            <p:cNvSpPr/>
            <p:nvPr/>
          </p:nvSpPr>
          <p:spPr>
            <a:xfrm>
              <a:off x="6344153" y="3602274"/>
              <a:ext cx="4003219" cy="1251005"/>
            </a:xfrm>
            <a:custGeom>
              <a:avLst/>
              <a:gdLst>
                <a:gd name="connsiteX0" fmla="*/ 0 w 4003219"/>
                <a:gd name="connsiteY0" fmla="*/ 0 h 1251005"/>
                <a:gd name="connsiteX1" fmla="*/ 4003219 w 4003219"/>
                <a:gd name="connsiteY1" fmla="*/ 0 h 1251005"/>
                <a:gd name="connsiteX2" fmla="*/ 4003219 w 4003219"/>
                <a:gd name="connsiteY2" fmla="*/ 1251005 h 1251005"/>
                <a:gd name="connsiteX3" fmla="*/ 0 w 4003219"/>
                <a:gd name="connsiteY3" fmla="*/ 1251005 h 1251005"/>
                <a:gd name="connsiteX4" fmla="*/ 0 w 4003219"/>
                <a:gd name="connsiteY4" fmla="*/ 0 h 125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219" h="1251005">
                  <a:moveTo>
                    <a:pt x="0" y="0"/>
                  </a:moveTo>
                  <a:lnTo>
                    <a:pt x="4003219" y="0"/>
                  </a:lnTo>
                  <a:lnTo>
                    <a:pt x="4003219" y="1251005"/>
                  </a:lnTo>
                  <a:lnTo>
                    <a:pt x="0" y="1251005"/>
                  </a:lnTo>
                  <a:lnTo>
                    <a:pt x="0" y="0"/>
                  </a:lnTo>
                  <a:close/>
                </a:path>
              </a:pathLst>
            </a:custGeom>
            <a:ln>
              <a:solidFill>
                <a:srgbClr val="BC955B"/>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47348" tIns="114300" rIns="114300" bIns="114300" numCol="1" spcCol="1270" anchor="ctr" anchorCtr="0">
              <a:noAutofit/>
            </a:bodyPr>
            <a:lstStyle/>
            <a:p>
              <a:pPr marL="893763" lvl="0" algn="ctr" defTabSz="1333500">
                <a:lnSpc>
                  <a:spcPct val="90000"/>
                </a:lnSpc>
                <a:spcBef>
                  <a:spcPct val="0"/>
                </a:spcBef>
                <a:spcAft>
                  <a:spcPct val="35000"/>
                </a:spcAft>
                <a:buNone/>
              </a:pPr>
              <a:r>
                <a:rPr lang="es-MX" sz="2800" b="1" i="0" kern="1200" dirty="0">
                  <a:latin typeface="Montserrat Light" panose="00000400000000000000" pitchFamily="2" charset="0"/>
                </a:rPr>
                <a:t>Captación, atención y seguimiento a Quejas y Denuncias</a:t>
              </a:r>
              <a:endParaRPr lang="es-ES" sz="2800" b="1" i="0" kern="1200" dirty="0">
                <a:latin typeface="Montserrat Light" panose="00000400000000000000" pitchFamily="2" charset="0"/>
              </a:endParaRPr>
            </a:p>
          </p:txBody>
        </p:sp>
      </p:gr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56" y="2026828"/>
            <a:ext cx="1376804" cy="137680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4490" y="2026828"/>
            <a:ext cx="1415305" cy="1415305"/>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29" y="4201699"/>
            <a:ext cx="1352866" cy="1352866"/>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017" y="4201699"/>
            <a:ext cx="1323147" cy="1323147"/>
          </a:xfrm>
          <a:prstGeom prst="rect">
            <a:avLst/>
          </a:prstGeom>
        </p:spPr>
      </p:pic>
    </p:spTree>
    <p:extLst>
      <p:ext uri="{BB962C8B-B14F-4D97-AF65-F5344CB8AC3E}">
        <p14:creationId xmlns:p14="http://schemas.microsoft.com/office/powerpoint/2010/main" val="109336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612402" y="2189718"/>
            <a:ext cx="5381346" cy="369332"/>
          </a:xfrm>
          <a:prstGeom prst="rect">
            <a:avLst/>
          </a:prstGeom>
          <a:solidFill>
            <a:srgbClr val="00B050"/>
          </a:solidFill>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MX" dirty="0">
                <a:solidFill>
                  <a:schemeClr val="bg1"/>
                </a:solidFill>
                <a:latin typeface="Copperplate Gothic Light" panose="020E0507020206020404" pitchFamily="34" charset="0"/>
              </a:rPr>
              <a:t>Secretaría de la Función Pública.  </a:t>
            </a:r>
            <a:r>
              <a:rPr lang="es-MX" b="1" dirty="0">
                <a:solidFill>
                  <a:schemeClr val="bg1"/>
                </a:solidFill>
                <a:latin typeface="Copperplate Gothic Light" panose="020E0507020206020404" pitchFamily="34" charset="0"/>
              </a:rPr>
              <a:t>SFP</a:t>
            </a:r>
          </a:p>
        </p:txBody>
      </p:sp>
      <p:sp>
        <p:nvSpPr>
          <p:cNvPr id="12" name="CuadroTexto 11"/>
          <p:cNvSpPr txBox="1"/>
          <p:nvPr/>
        </p:nvSpPr>
        <p:spPr>
          <a:xfrm>
            <a:off x="6700659" y="5037435"/>
            <a:ext cx="4415188" cy="646331"/>
          </a:xfrm>
          <a:prstGeom prst="rect">
            <a:avLst/>
          </a:prstGeom>
          <a:solidFill>
            <a:srgbClr val="FFC000"/>
          </a:solidFill>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b="1" dirty="0">
                <a:solidFill>
                  <a:srgbClr val="002060"/>
                </a:solidFill>
                <a:latin typeface="Copperplate Gothic Light" panose="020E0507020206020404" pitchFamily="34" charset="0"/>
              </a:rPr>
              <a:t>Comité de la Contraloría Social</a:t>
            </a:r>
          </a:p>
          <a:p>
            <a:pPr algn="ctr">
              <a:defRPr/>
            </a:pPr>
            <a:r>
              <a:rPr lang="es-MX" b="1" dirty="0">
                <a:solidFill>
                  <a:srgbClr val="002060"/>
                </a:solidFill>
                <a:latin typeface="Copperplate Gothic Light" panose="020E0507020206020404" pitchFamily="34" charset="0"/>
              </a:rPr>
              <a:t>De la </a:t>
            </a:r>
            <a:r>
              <a:rPr lang="es-MX" b="1" dirty="0" err="1">
                <a:solidFill>
                  <a:srgbClr val="002060"/>
                </a:solidFill>
                <a:latin typeface="Copperplate Gothic Light" panose="020E0507020206020404" pitchFamily="34" charset="0"/>
              </a:rPr>
              <a:t>utmart</a:t>
            </a:r>
            <a:endParaRPr lang="es-MX" b="1" dirty="0">
              <a:solidFill>
                <a:srgbClr val="002060"/>
              </a:solidFill>
              <a:latin typeface="Copperplate Gothic Light" panose="020E0507020206020404" pitchFamily="34" charset="0"/>
            </a:endParaRPr>
          </a:p>
        </p:txBody>
      </p:sp>
      <p:sp>
        <p:nvSpPr>
          <p:cNvPr id="13" name="CuadroTexto 12"/>
          <p:cNvSpPr txBox="1"/>
          <p:nvPr/>
        </p:nvSpPr>
        <p:spPr>
          <a:xfrm>
            <a:off x="3887456" y="3003309"/>
            <a:ext cx="5470347" cy="646331"/>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sz="1600" dirty="0">
                <a:solidFill>
                  <a:srgbClr val="002060"/>
                </a:solidFill>
                <a:latin typeface="Copperplate Gothic Light" panose="020E0507020206020404" pitchFamily="34" charset="0"/>
              </a:rPr>
              <a:t>DIRECCIÓN </a:t>
            </a:r>
            <a:r>
              <a:rPr lang="es-MX" dirty="0">
                <a:solidFill>
                  <a:srgbClr val="002060"/>
                </a:solidFill>
                <a:latin typeface="Copperplate Gothic Light" panose="020E0507020206020404" pitchFamily="34" charset="0"/>
              </a:rPr>
              <a:t>General de Universidades Tecnológicas y Politécnicas </a:t>
            </a:r>
            <a:r>
              <a:rPr lang="es-MX" b="1" dirty="0">
                <a:solidFill>
                  <a:srgbClr val="002060"/>
                </a:solidFill>
                <a:latin typeface="Copperplate Gothic Light" panose="020E0507020206020404" pitchFamily="34" charset="0"/>
              </a:rPr>
              <a:t>CGUTyP</a:t>
            </a:r>
          </a:p>
        </p:txBody>
      </p:sp>
      <p:sp>
        <p:nvSpPr>
          <p:cNvPr id="14" name="Flecha curvada hacia la derecha 13"/>
          <p:cNvSpPr/>
          <p:nvPr/>
        </p:nvSpPr>
        <p:spPr>
          <a:xfrm>
            <a:off x="720355" y="1665263"/>
            <a:ext cx="406977"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5" name="Flecha curvada hacia la derecha 14"/>
          <p:cNvSpPr/>
          <p:nvPr/>
        </p:nvSpPr>
        <p:spPr>
          <a:xfrm>
            <a:off x="1984443" y="2310920"/>
            <a:ext cx="408420"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6" name="Flecha curvada hacia la derecha 15"/>
          <p:cNvSpPr/>
          <p:nvPr/>
        </p:nvSpPr>
        <p:spPr>
          <a:xfrm>
            <a:off x="4216620" y="4142832"/>
            <a:ext cx="408420"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7" name="Flecha curvada hacia la derecha 16"/>
          <p:cNvSpPr/>
          <p:nvPr/>
        </p:nvSpPr>
        <p:spPr>
          <a:xfrm>
            <a:off x="3303444" y="3175794"/>
            <a:ext cx="409864"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8" name="CuadroTexto 8"/>
          <p:cNvSpPr txBox="1">
            <a:spLocks noChangeArrowheads="1"/>
          </p:cNvSpPr>
          <p:nvPr/>
        </p:nvSpPr>
        <p:spPr bwMode="auto">
          <a:xfrm>
            <a:off x="1257726" y="1249306"/>
            <a:ext cx="3975909"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MX" altLang="es-MX" sz="2400" b="1" dirty="0">
                <a:solidFill>
                  <a:schemeClr val="bg1"/>
                </a:solidFill>
                <a:latin typeface="Copperplate Gothic Light" panose="020E0507020206020404" pitchFamily="34" charset="0"/>
              </a:rPr>
              <a:t>GOBIERNO FEDERAL</a:t>
            </a:r>
          </a:p>
        </p:txBody>
      </p:sp>
      <p:pic>
        <p:nvPicPr>
          <p:cNvPr id="19" name="3 Imagen" descr="descarg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50" y="2722406"/>
            <a:ext cx="2547657" cy="2991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 name="CuadroTexto 19"/>
          <p:cNvSpPr txBox="1"/>
          <p:nvPr/>
        </p:nvSpPr>
        <p:spPr>
          <a:xfrm>
            <a:off x="5405532" y="3853929"/>
            <a:ext cx="5176432" cy="92333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dirty="0">
                <a:solidFill>
                  <a:srgbClr val="002060"/>
                </a:solidFill>
                <a:latin typeface="Copperplate Gothic Light" panose="020E0507020206020404" pitchFamily="34" charset="0"/>
              </a:rPr>
              <a:t>Universidades Tecnológicas y Politécnicas</a:t>
            </a:r>
          </a:p>
          <a:p>
            <a:pPr algn="ctr">
              <a:defRPr/>
            </a:pPr>
            <a:r>
              <a:rPr lang="es-MX" b="1" dirty="0" err="1">
                <a:solidFill>
                  <a:srgbClr val="002060"/>
                </a:solidFill>
                <a:latin typeface="Copperplate Gothic Light" panose="020E0507020206020404" pitchFamily="34" charset="0"/>
              </a:rPr>
              <a:t>utmart</a:t>
            </a:r>
            <a:endParaRPr lang="es-MX" b="1" dirty="0">
              <a:solidFill>
                <a:srgbClr val="002060"/>
              </a:solidFill>
              <a:latin typeface="Copperplate Gothic Light" panose="020E0507020206020404" pitchFamily="34" charset="0"/>
            </a:endParaRPr>
          </a:p>
        </p:txBody>
      </p:sp>
      <p:sp>
        <p:nvSpPr>
          <p:cNvPr id="21" name="Flecha curvada hacia la derecha 20"/>
          <p:cNvSpPr/>
          <p:nvPr/>
        </p:nvSpPr>
        <p:spPr>
          <a:xfrm>
            <a:off x="5471181" y="5037435"/>
            <a:ext cx="408421"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 name="CuadroTexto 1"/>
          <p:cNvSpPr txBox="1"/>
          <p:nvPr/>
        </p:nvSpPr>
        <p:spPr>
          <a:xfrm>
            <a:off x="4057593" y="203667"/>
            <a:ext cx="7246510"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Estructura organizativa</a:t>
            </a:r>
          </a:p>
        </p:txBody>
      </p:sp>
      <p:pic>
        <p:nvPicPr>
          <p:cNvPr id="23" name="Imagen 22">
            <a:extLst>
              <a:ext uri="{FF2B5EF4-FFF2-40B4-BE49-F238E27FC236}">
                <a16:creationId xmlns:a16="http://schemas.microsoft.com/office/drawing/2014/main" id="{01F60907-9BE7-41F5-9659-D485593AEE7B}"/>
              </a:ext>
            </a:extLst>
          </p:cNvPr>
          <p:cNvPicPr/>
          <p:nvPr/>
        </p:nvPicPr>
        <p:blipFill>
          <a:blip r:embed="rId3"/>
          <a:stretch>
            <a:fillRect/>
          </a:stretch>
        </p:blipFill>
        <p:spPr>
          <a:xfrm>
            <a:off x="103660" y="5572457"/>
            <a:ext cx="2109861" cy="1122363"/>
          </a:xfrm>
          <a:prstGeom prst="rect">
            <a:avLst/>
          </a:prstGeom>
        </p:spPr>
      </p:pic>
      <p:pic>
        <p:nvPicPr>
          <p:cNvPr id="24" name="Imagen 23">
            <a:extLst>
              <a:ext uri="{FF2B5EF4-FFF2-40B4-BE49-F238E27FC236}">
                <a16:creationId xmlns:a16="http://schemas.microsoft.com/office/drawing/2014/main" id="{BC8598FC-375F-46E0-ADE5-5BC122C588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22585" y="5778827"/>
            <a:ext cx="1767017" cy="1050324"/>
          </a:xfrm>
          <a:prstGeom prst="rect">
            <a:avLst/>
          </a:prstGeom>
          <a:noFill/>
          <a:ln>
            <a:noFill/>
          </a:ln>
        </p:spPr>
      </p:pic>
    </p:spTree>
    <p:extLst>
      <p:ext uri="{BB962C8B-B14F-4D97-AF65-F5344CB8AC3E}">
        <p14:creationId xmlns:p14="http://schemas.microsoft.com/office/powerpoint/2010/main" val="31169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2F5707-D365-47C0-A0E2-745CC2A341A0}"/>
              </a:ext>
            </a:extLst>
          </p:cNvPr>
          <p:cNvSpPr>
            <a:spLocks noGrp="1"/>
          </p:cNvSpPr>
          <p:nvPr>
            <p:ph type="body" idx="1"/>
          </p:nvPr>
        </p:nvSpPr>
        <p:spPr>
          <a:xfrm>
            <a:off x="3620086" y="494982"/>
            <a:ext cx="4533314" cy="636018"/>
          </a:xfrm>
        </p:spPr>
        <p:txBody>
          <a:bodyPr>
            <a:normAutofit fontScale="25000" lnSpcReduction="20000"/>
          </a:bodyPr>
          <a:lstStyle/>
          <a:p>
            <a:pPr marL="0" indent="0" algn="ctr" fontAlgn="ctr">
              <a:buNone/>
            </a:pPr>
            <a:r>
              <a:rPr lang="es-MX" sz="9600" b="1" dirty="0">
                <a:latin typeface="+mn-lt"/>
              </a:rPr>
              <a:t>Funciones del Responsable de Contraloría Social </a:t>
            </a:r>
          </a:p>
          <a:p>
            <a:endParaRPr lang="es-MX" dirty="0"/>
          </a:p>
        </p:txBody>
      </p:sp>
      <p:sp>
        <p:nvSpPr>
          <p:cNvPr id="4" name="Slide Number Placeholder 3">
            <a:extLst>
              <a:ext uri="{FF2B5EF4-FFF2-40B4-BE49-F238E27FC236}">
                <a16:creationId xmlns:a16="http://schemas.microsoft.com/office/drawing/2014/main" id="{6AEDD394-E814-4684-89F7-E60E41D7AE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
        <p:nvSpPr>
          <p:cNvPr id="5" name="Rectangle 4">
            <a:extLst>
              <a:ext uri="{FF2B5EF4-FFF2-40B4-BE49-F238E27FC236}">
                <a16:creationId xmlns:a16="http://schemas.microsoft.com/office/drawing/2014/main" id="{B668CA1B-5A73-470B-9C10-F0F5DD305310}"/>
              </a:ext>
            </a:extLst>
          </p:cNvPr>
          <p:cNvSpPr/>
          <p:nvPr/>
        </p:nvSpPr>
        <p:spPr>
          <a:xfrm>
            <a:off x="838200" y="1637437"/>
            <a:ext cx="10515600" cy="4524315"/>
          </a:xfrm>
          <a:prstGeom prst="rect">
            <a:avLst/>
          </a:prstGeom>
        </p:spPr>
        <p:txBody>
          <a:bodyPr wrap="square">
            <a:spAutoFit/>
          </a:bodyPr>
          <a:lstStyle/>
          <a:p>
            <a:pPr marL="285750" indent="-285750" algn="just">
              <a:buFont typeface="Arial" panose="020B0604020202020204" pitchFamily="34" charset="0"/>
              <a:buChar char="•"/>
            </a:pPr>
            <a:r>
              <a:rPr lang="es-MX" dirty="0"/>
              <a:t>Capacitar a los integrante del Comité de  la CS.</a:t>
            </a:r>
          </a:p>
          <a:p>
            <a:pPr marL="285750" indent="-285750" algn="just">
              <a:buFont typeface="Arial" panose="020B0604020202020204" pitchFamily="34" charset="0"/>
              <a:buChar char="•"/>
            </a:pPr>
            <a:r>
              <a:rPr lang="es-MX" dirty="0"/>
              <a:t>Asesorar en lo relacionado con el ejercicio de las actividades de CS del Comité de la CS.</a:t>
            </a:r>
          </a:p>
          <a:p>
            <a:pPr marL="285750" indent="-285750" algn="just">
              <a:buFont typeface="Arial" panose="020B0604020202020204" pitchFamily="34" charset="0"/>
              <a:buChar char="•"/>
            </a:pPr>
            <a:r>
              <a:rPr lang="es-MX" dirty="0"/>
              <a:t>Proporcionar cualquier información del PRODEP a los integrantes del Comité de la CS.</a:t>
            </a:r>
          </a:p>
          <a:p>
            <a:pPr marL="285750" indent="-285750" algn="just">
              <a:buFont typeface="Arial" panose="020B0604020202020204" pitchFamily="34" charset="0"/>
              <a:buChar char="•"/>
            </a:pPr>
            <a:r>
              <a:rPr lang="es-MX" dirty="0"/>
              <a:t>Dar respuesta a los requerimientos de la Instancia Normativa, el OEC o a la Auditoría Superior de la Federación (ASF) cuando lo soliciten en tiempo y Forma.</a:t>
            </a:r>
          </a:p>
          <a:p>
            <a:pPr marL="285750" indent="-285750" algn="just">
              <a:buFont typeface="Arial" panose="020B0604020202020204" pitchFamily="34" charset="0"/>
              <a:buChar char="•"/>
            </a:pPr>
            <a:r>
              <a:rPr lang="es-MX" dirty="0"/>
              <a:t>Cumplir con todas las actividades programadas del PITCS en tiempo y forma.</a:t>
            </a:r>
          </a:p>
          <a:p>
            <a:pPr marL="285750" indent="-285750" algn="just">
              <a:buFont typeface="Arial" panose="020B0604020202020204" pitchFamily="34" charset="0"/>
              <a:buChar char="•"/>
            </a:pPr>
            <a:r>
              <a:rPr lang="es-MX" dirty="0"/>
              <a:t>Captura en el </a:t>
            </a:r>
            <a:r>
              <a:rPr lang="es-MX" dirty="0" err="1"/>
              <a:t>sics</a:t>
            </a:r>
            <a:r>
              <a:rPr lang="es-MX" dirty="0"/>
              <a:t> todas las actividades de la CS, tal como los materiales de capacitación, difusión, etc..</a:t>
            </a:r>
          </a:p>
          <a:p>
            <a:pPr marL="285750" indent="-285750" algn="just">
              <a:buFont typeface="Arial" panose="020B0604020202020204" pitchFamily="34" charset="0"/>
              <a:buChar char="•"/>
            </a:pPr>
            <a:r>
              <a:rPr lang="es-MX" dirty="0"/>
              <a:t>Reportar a través del SICS la información relacionada con la planeación, promoción y operación; así como el seguimiento de las actividades de la CS del Programa.</a:t>
            </a:r>
          </a:p>
          <a:p>
            <a:pPr marL="285750" indent="-285750" algn="just">
              <a:buFont typeface="Arial" panose="020B0604020202020204" pitchFamily="34" charset="0"/>
              <a:buChar char="•"/>
            </a:pPr>
            <a:r>
              <a:rPr lang="es-MX" dirty="0"/>
              <a:t>Asesorar a los miembros del Comité en el llenado los Informe del Comité de Contraloría Social en la etapa de intervención inicial, intermedia y final.</a:t>
            </a:r>
          </a:p>
          <a:p>
            <a:pPr marL="285750" indent="-285750" algn="just">
              <a:buFont typeface="Arial" panose="020B0604020202020204" pitchFamily="34" charset="0"/>
              <a:buChar char="•"/>
            </a:pPr>
            <a:r>
              <a:rPr lang="es-MX" dirty="0"/>
              <a:t>Estar al pendiente de responder todos los requerimientos de las actividades de Contraloría Social de acuerdo a las fechas establecidas.</a:t>
            </a:r>
          </a:p>
          <a:p>
            <a:pPr marL="285750" indent="-285750" algn="just">
              <a:buFont typeface="Arial" panose="020B0604020202020204" pitchFamily="34" charset="0"/>
              <a:buChar char="•"/>
            </a:pPr>
            <a:r>
              <a:rPr lang="es-MX" dirty="0"/>
              <a:t>Canalizar la  quejas y denuncias a la IN o al OEC.</a:t>
            </a:r>
          </a:p>
          <a:p>
            <a:pPr algn="just"/>
            <a:endParaRPr lang="es-MX" dirty="0"/>
          </a:p>
        </p:txBody>
      </p:sp>
    </p:spTree>
    <p:extLst>
      <p:ext uri="{BB962C8B-B14F-4D97-AF65-F5344CB8AC3E}">
        <p14:creationId xmlns:p14="http://schemas.microsoft.com/office/powerpoint/2010/main" val="857313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449</TotalTime>
  <Words>8322</Words>
  <Application>Microsoft Office PowerPoint</Application>
  <PresentationFormat>Widescreen</PresentationFormat>
  <Paragraphs>4030</Paragraphs>
  <Slides>52</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52</vt:i4>
      </vt:variant>
    </vt:vector>
  </HeadingPairs>
  <TitlesOfParts>
    <vt:vector size="70" baseType="lpstr">
      <vt:lpstr>ACentury Gothic (Cuerpo)rial</vt:lpstr>
      <vt:lpstr>Arial</vt:lpstr>
      <vt:lpstr>Calibri</vt:lpstr>
      <vt:lpstr>Calibri Light</vt:lpstr>
      <vt:lpstr>Cambria</vt:lpstr>
      <vt:lpstr>Century Gothic</vt:lpstr>
      <vt:lpstr>Century Gothic (Cuerpo)</vt:lpstr>
      <vt:lpstr>Copperplate Gothic Light</vt:lpstr>
      <vt:lpstr>Montserrat</vt:lpstr>
      <vt:lpstr>Montserrat Light</vt:lpstr>
      <vt:lpstr>Montserrat SemiBold</vt:lpstr>
      <vt:lpstr>Tahoma</vt:lpstr>
      <vt:lpstr>Trebuchet MS</vt:lpstr>
      <vt:lpstr>Wingdings</vt:lpstr>
      <vt:lpstr>Wingdings 3</vt:lpstr>
      <vt:lpstr>Facet</vt:lpstr>
      <vt:lpstr>Tema de Office</vt:lpstr>
      <vt:lpstr>Custom Design</vt:lpstr>
      <vt:lpstr>PowerPoint Presentation</vt:lpstr>
      <vt:lpstr>PowerPoint Presentation</vt:lpstr>
      <vt:lpstr>PowerPoint Presentation</vt:lpstr>
      <vt:lpstr>Concepto de la Contraloría Social Vigente </vt:lpstr>
      <vt:lpstr>Utilidad social e importancia de la Contraloría Social </vt:lpstr>
      <vt:lpstr>Beneficios de la contraloría social </vt:lpstr>
      <vt:lpstr>PowerPoint Presentation</vt:lpstr>
      <vt:lpstr>PowerPoint Presentation</vt:lpstr>
      <vt:lpstr>PowerPoint Presentation</vt:lpstr>
      <vt:lpstr>Comité de  Contraloría Social (CCS) </vt:lpstr>
      <vt:lpstr>PowerPoint Presentation</vt:lpstr>
      <vt:lpstr>PowerPoint Presentation</vt:lpstr>
      <vt:lpstr>PowerPoint Presentation</vt:lpstr>
      <vt:lpstr>PowerPoint Presentation</vt:lpstr>
      <vt:lpstr>PowerPoint Presentation</vt:lpstr>
      <vt:lpstr>PowerPoint Presentation</vt:lpstr>
      <vt:lpstr>Beneficiarios del programa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PAULINA</dc:creator>
  <cp:lastModifiedBy>PAULINA</cp:lastModifiedBy>
  <cp:revision>34</cp:revision>
  <dcterms:created xsi:type="dcterms:W3CDTF">2020-10-26T17:37:41Z</dcterms:created>
  <dcterms:modified xsi:type="dcterms:W3CDTF">2020-12-03T22:12:22Z</dcterms:modified>
</cp:coreProperties>
</file>