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58"/>
  </p:notesMasterIdLst>
  <p:sldIdLst>
    <p:sldId id="256" r:id="rId2"/>
    <p:sldId id="274" r:id="rId3"/>
    <p:sldId id="275" r:id="rId4"/>
    <p:sldId id="276" r:id="rId5"/>
    <p:sldId id="277" r:id="rId6"/>
    <p:sldId id="290" r:id="rId7"/>
    <p:sldId id="334" r:id="rId8"/>
    <p:sldId id="258" r:id="rId9"/>
    <p:sldId id="335" r:id="rId10"/>
    <p:sldId id="259" r:id="rId11"/>
    <p:sldId id="338" r:id="rId12"/>
    <p:sldId id="261" r:id="rId13"/>
    <p:sldId id="262" r:id="rId14"/>
    <p:sldId id="337" r:id="rId15"/>
    <p:sldId id="387" r:id="rId16"/>
    <p:sldId id="343" r:id="rId17"/>
    <p:sldId id="344" r:id="rId18"/>
    <p:sldId id="382" r:id="rId19"/>
    <p:sldId id="340" r:id="rId20"/>
    <p:sldId id="347" r:id="rId21"/>
    <p:sldId id="348" r:id="rId22"/>
    <p:sldId id="349" r:id="rId23"/>
    <p:sldId id="341" r:id="rId24"/>
    <p:sldId id="264" r:id="rId25"/>
    <p:sldId id="265" r:id="rId26"/>
    <p:sldId id="267" r:id="rId27"/>
    <p:sldId id="268" r:id="rId28"/>
    <p:sldId id="269" r:id="rId29"/>
    <p:sldId id="270" r:id="rId30"/>
    <p:sldId id="271" r:id="rId31"/>
    <p:sldId id="272" r:id="rId32"/>
    <p:sldId id="284" r:id="rId33"/>
    <p:sldId id="282" r:id="rId34"/>
    <p:sldId id="286" r:id="rId35"/>
    <p:sldId id="299" r:id="rId36"/>
    <p:sldId id="300" r:id="rId37"/>
    <p:sldId id="301" r:id="rId38"/>
    <p:sldId id="302" r:id="rId39"/>
    <p:sldId id="303" r:id="rId40"/>
    <p:sldId id="304" r:id="rId41"/>
    <p:sldId id="305" r:id="rId42"/>
    <p:sldId id="355" r:id="rId43"/>
    <p:sldId id="273" r:id="rId44"/>
    <p:sldId id="339" r:id="rId45"/>
    <p:sldId id="383" r:id="rId46"/>
    <p:sldId id="384" r:id="rId47"/>
    <p:sldId id="385" r:id="rId48"/>
    <p:sldId id="350" r:id="rId49"/>
    <p:sldId id="386" r:id="rId50"/>
    <p:sldId id="356" r:id="rId51"/>
    <p:sldId id="357" r:id="rId52"/>
    <p:sldId id="377" r:id="rId53"/>
    <p:sldId id="379" r:id="rId54"/>
    <p:sldId id="380" r:id="rId55"/>
    <p:sldId id="378" r:id="rId56"/>
    <p:sldId id="381"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00CC"/>
    <a:srgbClr val="0033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3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F8D6AE-A37E-4984-A868-7B18054F624B}" type="doc">
      <dgm:prSet loTypeId="urn:microsoft.com/office/officeart/2005/8/layout/default" loCatId="list" qsTypeId="urn:microsoft.com/office/officeart/2005/8/quickstyle/simple4" qsCatId="simple" csTypeId="urn:microsoft.com/office/officeart/2005/8/colors/accent3_2" csCatId="accent3" phldr="1"/>
      <dgm:spPr/>
      <dgm:t>
        <a:bodyPr/>
        <a:lstStyle/>
        <a:p>
          <a:endParaRPr lang="es-ES"/>
        </a:p>
      </dgm:t>
    </dgm:pt>
    <dgm:pt modelId="{FE830BA1-DF02-46C1-87AF-C90C8337B18D}">
      <dgm:prSet phldrT="[Texto]"/>
      <dgm:spPr/>
      <dgm:t>
        <a:bodyPr/>
        <a:lstStyle/>
        <a:p>
          <a:r>
            <a:rPr lang="es-ES" dirty="0">
              <a:solidFill>
                <a:schemeClr val="bg1"/>
              </a:solidFill>
            </a:rPr>
            <a:t>PETCS</a:t>
          </a:r>
        </a:p>
      </dgm:t>
    </dgm:pt>
    <dgm:pt modelId="{145AD7B2-8A0A-4EFC-A42A-6D38A47488FB}" type="parTrans" cxnId="{281FDE8E-3196-4869-947D-B88EEBF6535B}">
      <dgm:prSet/>
      <dgm:spPr/>
      <dgm:t>
        <a:bodyPr/>
        <a:lstStyle/>
        <a:p>
          <a:endParaRPr lang="es-ES"/>
        </a:p>
      </dgm:t>
    </dgm:pt>
    <dgm:pt modelId="{8B828567-ECA7-4097-8930-C217AFD239CA}" type="sibTrans" cxnId="{281FDE8E-3196-4869-947D-B88EEBF6535B}">
      <dgm:prSet/>
      <dgm:spPr/>
      <dgm:t>
        <a:bodyPr/>
        <a:lstStyle/>
        <a:p>
          <a:endParaRPr lang="es-ES"/>
        </a:p>
      </dgm:t>
    </dgm:pt>
    <dgm:pt modelId="{F513DE0C-EADB-4E6B-BB21-5BF2321DBF64}">
      <dgm:prSet phldrT="[Texto]"/>
      <dgm:spPr/>
      <dgm:t>
        <a:bodyPr/>
        <a:lstStyle/>
        <a:p>
          <a:r>
            <a:rPr lang="es-ES" dirty="0"/>
            <a:t>Programa estatal de Contraloría Socia (Documento)</a:t>
          </a:r>
        </a:p>
      </dgm:t>
    </dgm:pt>
    <dgm:pt modelId="{EC675037-22FC-4A4B-9CD9-3447DDBE7D1F}" type="parTrans" cxnId="{5B892072-E8F6-4A50-A7D6-AA2401E84E3F}">
      <dgm:prSet/>
      <dgm:spPr/>
      <dgm:t>
        <a:bodyPr/>
        <a:lstStyle/>
        <a:p>
          <a:endParaRPr lang="es-ES"/>
        </a:p>
      </dgm:t>
    </dgm:pt>
    <dgm:pt modelId="{6C7F9351-2E8F-4C39-97E3-A89627197169}" type="sibTrans" cxnId="{5B892072-E8F6-4A50-A7D6-AA2401E84E3F}">
      <dgm:prSet/>
      <dgm:spPr/>
      <dgm:t>
        <a:bodyPr/>
        <a:lstStyle/>
        <a:p>
          <a:endParaRPr lang="es-ES"/>
        </a:p>
      </dgm:t>
    </dgm:pt>
    <dgm:pt modelId="{14BB4AC6-1944-4C71-8FCB-8C8F12D59A0F}">
      <dgm:prSet phldrT="[Texto]"/>
      <dgm:spPr/>
      <dgm:t>
        <a:bodyPr/>
        <a:lstStyle/>
        <a:p>
          <a:r>
            <a:rPr lang="es-ES" dirty="0"/>
            <a:t>Acta de registro de Comité  </a:t>
          </a:r>
          <a:r>
            <a:rPr lang="es-ES" b="1" dirty="0"/>
            <a:t>(Anexo 4)</a:t>
          </a:r>
        </a:p>
      </dgm:t>
    </dgm:pt>
    <dgm:pt modelId="{A2258688-17F4-42FE-9D7F-AF7E34477873}" type="parTrans" cxnId="{F716BA56-017A-4A6C-A17F-B2F77507D04C}">
      <dgm:prSet/>
      <dgm:spPr/>
      <dgm:t>
        <a:bodyPr/>
        <a:lstStyle/>
        <a:p>
          <a:endParaRPr lang="es-ES"/>
        </a:p>
      </dgm:t>
    </dgm:pt>
    <dgm:pt modelId="{B11DF026-E645-4F9F-A578-9AC34992ED31}" type="sibTrans" cxnId="{F716BA56-017A-4A6C-A17F-B2F77507D04C}">
      <dgm:prSet/>
      <dgm:spPr/>
      <dgm:t>
        <a:bodyPr/>
        <a:lstStyle/>
        <a:p>
          <a:endParaRPr lang="es-ES"/>
        </a:p>
      </dgm:t>
    </dgm:pt>
    <dgm:pt modelId="{3357AF57-7320-4B90-8AEE-EFC5FC34F97B}">
      <dgm:prSet phldrT="[Texto]"/>
      <dgm:spPr/>
      <dgm:t>
        <a:bodyPr/>
        <a:lstStyle/>
        <a:p>
          <a:r>
            <a:rPr lang="es-ES" dirty="0"/>
            <a:t>Acta Sustitución de integrante </a:t>
          </a:r>
          <a:r>
            <a:rPr lang="es-ES" b="1" dirty="0"/>
            <a:t>(Anexo 5)</a:t>
          </a:r>
        </a:p>
      </dgm:t>
    </dgm:pt>
    <dgm:pt modelId="{E2861528-FA72-4EBB-AC2C-23953473EA5F}" type="parTrans" cxnId="{4405106E-14D2-495D-B659-511C1947FC04}">
      <dgm:prSet/>
      <dgm:spPr/>
      <dgm:t>
        <a:bodyPr/>
        <a:lstStyle/>
        <a:p>
          <a:endParaRPr lang="es-ES"/>
        </a:p>
      </dgm:t>
    </dgm:pt>
    <dgm:pt modelId="{56413059-E7ED-47B8-BCEF-DF4E59EBFDDA}" type="sibTrans" cxnId="{4405106E-14D2-495D-B659-511C1947FC04}">
      <dgm:prSet/>
      <dgm:spPr/>
      <dgm:t>
        <a:bodyPr/>
        <a:lstStyle/>
        <a:p>
          <a:endParaRPr lang="es-ES"/>
        </a:p>
      </dgm:t>
    </dgm:pt>
    <dgm:pt modelId="{3A9B6F9D-1ECA-4855-BB49-93860CB2FFDF}">
      <dgm:prSet phldrT="[Texto]"/>
      <dgm:spPr/>
      <dgm:t>
        <a:bodyPr/>
        <a:lstStyle/>
        <a:p>
          <a:r>
            <a:rPr lang="es-ES" dirty="0"/>
            <a:t>Solicitud de Información </a:t>
          </a:r>
          <a:r>
            <a:rPr lang="es-ES" b="1" dirty="0"/>
            <a:t>(Anexo 6)</a:t>
          </a:r>
        </a:p>
      </dgm:t>
    </dgm:pt>
    <dgm:pt modelId="{972334A6-06A2-4026-BDCB-174C43432894}" type="parTrans" cxnId="{2A3794A2-9A58-4187-A887-3E539B838FE6}">
      <dgm:prSet/>
      <dgm:spPr/>
      <dgm:t>
        <a:bodyPr/>
        <a:lstStyle/>
        <a:p>
          <a:endParaRPr lang="es-ES"/>
        </a:p>
      </dgm:t>
    </dgm:pt>
    <dgm:pt modelId="{0CD484F9-F637-4A7A-89A4-DCB68C0C7232}" type="sibTrans" cxnId="{2A3794A2-9A58-4187-A887-3E539B838FE6}">
      <dgm:prSet/>
      <dgm:spPr/>
      <dgm:t>
        <a:bodyPr/>
        <a:lstStyle/>
        <a:p>
          <a:endParaRPr lang="es-ES"/>
        </a:p>
      </dgm:t>
    </dgm:pt>
    <dgm:pt modelId="{D53C28C1-C4D2-49F2-98FB-16C7EF02FC60}">
      <dgm:prSet phldrT="[Texto]"/>
      <dgm:spPr/>
      <dgm:t>
        <a:bodyPr/>
        <a:lstStyle/>
        <a:p>
          <a:r>
            <a:rPr lang="es-ES" dirty="0"/>
            <a:t>Informe Inicial </a:t>
          </a:r>
          <a:r>
            <a:rPr lang="es-ES" b="1" dirty="0"/>
            <a:t>(Anexo 7)</a:t>
          </a:r>
        </a:p>
      </dgm:t>
    </dgm:pt>
    <dgm:pt modelId="{A762BF6C-595A-4586-8975-6E439CA82A41}" type="parTrans" cxnId="{CEE9D63D-C406-43B8-9152-7C9392F179D7}">
      <dgm:prSet/>
      <dgm:spPr/>
      <dgm:t>
        <a:bodyPr/>
        <a:lstStyle/>
        <a:p>
          <a:endParaRPr lang="es-ES"/>
        </a:p>
      </dgm:t>
    </dgm:pt>
    <dgm:pt modelId="{CEC2E022-75DC-4DA0-BF28-8FE0D9FAA6E0}" type="sibTrans" cxnId="{CEE9D63D-C406-43B8-9152-7C9392F179D7}">
      <dgm:prSet/>
      <dgm:spPr/>
      <dgm:t>
        <a:bodyPr/>
        <a:lstStyle/>
        <a:p>
          <a:endParaRPr lang="es-ES"/>
        </a:p>
      </dgm:t>
    </dgm:pt>
    <dgm:pt modelId="{061D3D31-B19C-40FC-B14E-E1312D300437}">
      <dgm:prSet phldrT="[Texto]"/>
      <dgm:spPr/>
      <dgm:t>
        <a:bodyPr/>
        <a:lstStyle/>
        <a:p>
          <a:r>
            <a:rPr lang="es-ES" dirty="0"/>
            <a:t>Informe Intermedio </a:t>
          </a:r>
          <a:r>
            <a:rPr lang="es-ES" b="1" dirty="0"/>
            <a:t>(Anexo 8)</a:t>
          </a:r>
        </a:p>
      </dgm:t>
    </dgm:pt>
    <dgm:pt modelId="{A5D1509F-6160-43FA-A8B8-93BDF68247B9}" type="parTrans" cxnId="{C82FD6AA-E7CA-445C-8D9E-0018AED8CF4D}">
      <dgm:prSet/>
      <dgm:spPr/>
      <dgm:t>
        <a:bodyPr/>
        <a:lstStyle/>
        <a:p>
          <a:endParaRPr lang="es-ES"/>
        </a:p>
      </dgm:t>
    </dgm:pt>
    <dgm:pt modelId="{D0029B34-81BB-4477-A43B-92467951143F}" type="sibTrans" cxnId="{C82FD6AA-E7CA-445C-8D9E-0018AED8CF4D}">
      <dgm:prSet/>
      <dgm:spPr/>
      <dgm:t>
        <a:bodyPr/>
        <a:lstStyle/>
        <a:p>
          <a:endParaRPr lang="es-ES"/>
        </a:p>
      </dgm:t>
    </dgm:pt>
    <dgm:pt modelId="{6E777839-19CF-4A86-8FED-8CC22AC16643}">
      <dgm:prSet phldrT="[Texto]"/>
      <dgm:spPr/>
      <dgm:t>
        <a:bodyPr/>
        <a:lstStyle/>
        <a:p>
          <a:r>
            <a:rPr lang="es-ES" dirty="0"/>
            <a:t>Informe Final      </a:t>
          </a:r>
          <a:r>
            <a:rPr lang="es-ES" b="1" dirty="0"/>
            <a:t>( Anexo 9)</a:t>
          </a:r>
        </a:p>
      </dgm:t>
    </dgm:pt>
    <dgm:pt modelId="{BD89E741-61CC-42BC-AB1F-75A1CA209D01}" type="parTrans" cxnId="{9043D1A5-815B-4AD2-942C-0E933AED9539}">
      <dgm:prSet/>
      <dgm:spPr/>
      <dgm:t>
        <a:bodyPr/>
        <a:lstStyle/>
        <a:p>
          <a:endParaRPr lang="es-ES"/>
        </a:p>
      </dgm:t>
    </dgm:pt>
    <dgm:pt modelId="{AEA9BB99-F750-4376-9D52-750CA940C484}" type="sibTrans" cxnId="{9043D1A5-815B-4AD2-942C-0E933AED9539}">
      <dgm:prSet/>
      <dgm:spPr/>
      <dgm:t>
        <a:bodyPr/>
        <a:lstStyle/>
        <a:p>
          <a:endParaRPr lang="es-ES"/>
        </a:p>
      </dgm:t>
    </dgm:pt>
    <dgm:pt modelId="{161355FF-D951-4D34-BB9F-E5002165CFCB}">
      <dgm:prSet phldrT="[Texto]"/>
      <dgm:spPr/>
      <dgm:t>
        <a:bodyPr/>
        <a:lstStyle/>
        <a:p>
          <a:r>
            <a:rPr lang="es-ES" dirty="0"/>
            <a:t>Quejas y Denuncias</a:t>
          </a:r>
        </a:p>
      </dgm:t>
    </dgm:pt>
    <dgm:pt modelId="{0CB18126-0C80-44B1-A805-BE728C4470AD}" type="parTrans" cxnId="{34ACA51C-5D49-4A89-AAF3-BEE0430C2A1E}">
      <dgm:prSet/>
      <dgm:spPr/>
      <dgm:t>
        <a:bodyPr/>
        <a:lstStyle/>
        <a:p>
          <a:endParaRPr lang="es-ES"/>
        </a:p>
      </dgm:t>
    </dgm:pt>
    <dgm:pt modelId="{AAE86D50-A3AA-47A2-98BE-387656777E4D}" type="sibTrans" cxnId="{34ACA51C-5D49-4A89-AAF3-BEE0430C2A1E}">
      <dgm:prSet/>
      <dgm:spPr/>
      <dgm:t>
        <a:bodyPr/>
        <a:lstStyle/>
        <a:p>
          <a:endParaRPr lang="es-ES"/>
        </a:p>
      </dgm:t>
    </dgm:pt>
    <dgm:pt modelId="{348ECA12-7B1C-4758-BE94-892E4542C71E}">
      <dgm:prSet phldrT="[Texto]"/>
      <dgm:spPr/>
      <dgm:t>
        <a:bodyPr/>
        <a:lstStyle/>
        <a:p>
          <a:r>
            <a:rPr lang="es-ES" dirty="0"/>
            <a:t>Minuta de Reunión </a:t>
          </a:r>
          <a:r>
            <a:rPr lang="es-ES" b="1" dirty="0"/>
            <a:t>(Anexo 3)</a:t>
          </a:r>
        </a:p>
      </dgm:t>
    </dgm:pt>
    <dgm:pt modelId="{DDA64E2E-45C3-4294-AF5D-25FD6B1AE734}" type="parTrans" cxnId="{D79C40B6-0439-4A06-AAAA-54907F74214D}">
      <dgm:prSet/>
      <dgm:spPr/>
      <dgm:t>
        <a:bodyPr/>
        <a:lstStyle/>
        <a:p>
          <a:endParaRPr lang="es-ES"/>
        </a:p>
      </dgm:t>
    </dgm:pt>
    <dgm:pt modelId="{BA23F685-3D03-443D-81EF-A8C67BD34420}" type="sibTrans" cxnId="{D79C40B6-0439-4A06-AAAA-54907F74214D}">
      <dgm:prSet/>
      <dgm:spPr/>
      <dgm:t>
        <a:bodyPr/>
        <a:lstStyle/>
        <a:p>
          <a:endParaRPr lang="es-ES"/>
        </a:p>
      </dgm:t>
    </dgm:pt>
    <dgm:pt modelId="{B985ABE0-3CB0-4A39-A172-7A0DE3F4DA5E}" type="pres">
      <dgm:prSet presAssocID="{53F8D6AE-A37E-4984-A868-7B18054F624B}" presName="diagram" presStyleCnt="0">
        <dgm:presLayoutVars>
          <dgm:dir/>
          <dgm:resizeHandles val="exact"/>
        </dgm:presLayoutVars>
      </dgm:prSet>
      <dgm:spPr/>
    </dgm:pt>
    <dgm:pt modelId="{966A5B65-23A5-4B8C-829F-86B88213FD88}" type="pres">
      <dgm:prSet presAssocID="{FE830BA1-DF02-46C1-87AF-C90C8337B18D}" presName="node" presStyleLbl="node1" presStyleIdx="0" presStyleCnt="9" custLinFactNeighborX="3868" custLinFactNeighborY="-3244">
        <dgm:presLayoutVars>
          <dgm:bulletEnabled val="1"/>
        </dgm:presLayoutVars>
      </dgm:prSet>
      <dgm:spPr/>
    </dgm:pt>
    <dgm:pt modelId="{C2B0A8D3-5B34-46F1-AD35-3B36270F140C}" type="pres">
      <dgm:prSet presAssocID="{8B828567-ECA7-4097-8930-C217AFD239CA}" presName="sibTrans" presStyleCnt="0"/>
      <dgm:spPr/>
    </dgm:pt>
    <dgm:pt modelId="{1EC3E943-ECF9-4EF9-965A-FEA5D762EB2C}" type="pres">
      <dgm:prSet presAssocID="{348ECA12-7B1C-4758-BE94-892E4542C71E}" presName="node" presStyleLbl="node1" presStyleIdx="1" presStyleCnt="9">
        <dgm:presLayoutVars>
          <dgm:bulletEnabled val="1"/>
        </dgm:presLayoutVars>
      </dgm:prSet>
      <dgm:spPr/>
    </dgm:pt>
    <dgm:pt modelId="{A365B136-9586-403D-B185-520EE152EC74}" type="pres">
      <dgm:prSet presAssocID="{BA23F685-3D03-443D-81EF-A8C67BD34420}" presName="sibTrans" presStyleCnt="0"/>
      <dgm:spPr/>
    </dgm:pt>
    <dgm:pt modelId="{35B473F4-036B-4956-BEE2-3586E0086095}" type="pres">
      <dgm:prSet presAssocID="{14BB4AC6-1944-4C71-8FCB-8C8F12D59A0F}" presName="node" presStyleLbl="node1" presStyleIdx="2" presStyleCnt="9">
        <dgm:presLayoutVars>
          <dgm:bulletEnabled val="1"/>
        </dgm:presLayoutVars>
      </dgm:prSet>
      <dgm:spPr/>
    </dgm:pt>
    <dgm:pt modelId="{F6ADD226-1A24-4539-AF09-1BDDDD2CE78D}" type="pres">
      <dgm:prSet presAssocID="{B11DF026-E645-4F9F-A578-9AC34992ED31}" presName="sibTrans" presStyleCnt="0"/>
      <dgm:spPr/>
    </dgm:pt>
    <dgm:pt modelId="{080823BB-93D1-4E2E-84DB-607F458A3C46}" type="pres">
      <dgm:prSet presAssocID="{3357AF57-7320-4B90-8AEE-EFC5FC34F97B}" presName="node" presStyleLbl="node1" presStyleIdx="3" presStyleCnt="9">
        <dgm:presLayoutVars>
          <dgm:bulletEnabled val="1"/>
        </dgm:presLayoutVars>
      </dgm:prSet>
      <dgm:spPr/>
    </dgm:pt>
    <dgm:pt modelId="{A8482F20-34D7-414A-A013-6D4591E74C28}" type="pres">
      <dgm:prSet presAssocID="{56413059-E7ED-47B8-BCEF-DF4E59EBFDDA}" presName="sibTrans" presStyleCnt="0"/>
      <dgm:spPr/>
    </dgm:pt>
    <dgm:pt modelId="{D30EAA81-B13B-459E-AC2C-4876DCD0560A}" type="pres">
      <dgm:prSet presAssocID="{3A9B6F9D-1ECA-4855-BB49-93860CB2FFDF}" presName="node" presStyleLbl="node1" presStyleIdx="4" presStyleCnt="9">
        <dgm:presLayoutVars>
          <dgm:bulletEnabled val="1"/>
        </dgm:presLayoutVars>
      </dgm:prSet>
      <dgm:spPr/>
    </dgm:pt>
    <dgm:pt modelId="{FF5130FE-E195-4685-953B-D74D4469332C}" type="pres">
      <dgm:prSet presAssocID="{0CD484F9-F637-4A7A-89A4-DCB68C0C7232}" presName="sibTrans" presStyleCnt="0"/>
      <dgm:spPr/>
    </dgm:pt>
    <dgm:pt modelId="{8660E77A-1FC3-47B6-8693-5EC577E32ACC}" type="pres">
      <dgm:prSet presAssocID="{D53C28C1-C4D2-49F2-98FB-16C7EF02FC60}" presName="node" presStyleLbl="node1" presStyleIdx="5" presStyleCnt="9">
        <dgm:presLayoutVars>
          <dgm:bulletEnabled val="1"/>
        </dgm:presLayoutVars>
      </dgm:prSet>
      <dgm:spPr/>
    </dgm:pt>
    <dgm:pt modelId="{F6A7E021-5346-47F6-85CC-F82FCB2F3242}" type="pres">
      <dgm:prSet presAssocID="{CEC2E022-75DC-4DA0-BF28-8FE0D9FAA6E0}" presName="sibTrans" presStyleCnt="0"/>
      <dgm:spPr/>
    </dgm:pt>
    <dgm:pt modelId="{56AE16CE-FAAE-44F0-8CA8-E461FAB4E791}" type="pres">
      <dgm:prSet presAssocID="{061D3D31-B19C-40FC-B14E-E1312D300437}" presName="node" presStyleLbl="node1" presStyleIdx="6" presStyleCnt="9">
        <dgm:presLayoutVars>
          <dgm:bulletEnabled val="1"/>
        </dgm:presLayoutVars>
      </dgm:prSet>
      <dgm:spPr/>
    </dgm:pt>
    <dgm:pt modelId="{44666342-2B19-4614-9C4C-56F41322CEEF}" type="pres">
      <dgm:prSet presAssocID="{D0029B34-81BB-4477-A43B-92467951143F}" presName="sibTrans" presStyleCnt="0"/>
      <dgm:spPr/>
    </dgm:pt>
    <dgm:pt modelId="{909A1BF2-EA07-40FA-BEEF-AD36C8A1B6D1}" type="pres">
      <dgm:prSet presAssocID="{6E777839-19CF-4A86-8FED-8CC22AC16643}" presName="node" presStyleLbl="node1" presStyleIdx="7" presStyleCnt="9">
        <dgm:presLayoutVars>
          <dgm:bulletEnabled val="1"/>
        </dgm:presLayoutVars>
      </dgm:prSet>
      <dgm:spPr/>
    </dgm:pt>
    <dgm:pt modelId="{A617DEAB-66F6-4950-BAEA-31CFF7893DEE}" type="pres">
      <dgm:prSet presAssocID="{AEA9BB99-F750-4376-9D52-750CA940C484}" presName="sibTrans" presStyleCnt="0"/>
      <dgm:spPr/>
    </dgm:pt>
    <dgm:pt modelId="{878B2D7F-6450-4792-BD78-C163256EB464}" type="pres">
      <dgm:prSet presAssocID="{161355FF-D951-4D34-BB9F-E5002165CFCB}" presName="node" presStyleLbl="node1" presStyleIdx="8" presStyleCnt="9">
        <dgm:presLayoutVars>
          <dgm:bulletEnabled val="1"/>
        </dgm:presLayoutVars>
      </dgm:prSet>
      <dgm:spPr/>
    </dgm:pt>
  </dgm:ptLst>
  <dgm:cxnLst>
    <dgm:cxn modelId="{C82FD6AA-E7CA-445C-8D9E-0018AED8CF4D}" srcId="{53F8D6AE-A37E-4984-A868-7B18054F624B}" destId="{061D3D31-B19C-40FC-B14E-E1312D300437}" srcOrd="6" destOrd="0" parTransId="{A5D1509F-6160-43FA-A8B8-93BDF68247B9}" sibTransId="{D0029B34-81BB-4477-A43B-92467951143F}"/>
    <dgm:cxn modelId="{2A3794A2-9A58-4187-A887-3E539B838FE6}" srcId="{53F8D6AE-A37E-4984-A868-7B18054F624B}" destId="{3A9B6F9D-1ECA-4855-BB49-93860CB2FFDF}" srcOrd="4" destOrd="0" parTransId="{972334A6-06A2-4026-BDCB-174C43432894}" sibTransId="{0CD484F9-F637-4A7A-89A4-DCB68C0C7232}"/>
    <dgm:cxn modelId="{D596AC50-A20F-44BA-8CC0-C1317012960F}" type="presOf" srcId="{348ECA12-7B1C-4758-BE94-892E4542C71E}" destId="{1EC3E943-ECF9-4EF9-965A-FEA5D762EB2C}" srcOrd="0" destOrd="0" presId="urn:microsoft.com/office/officeart/2005/8/layout/default"/>
    <dgm:cxn modelId="{F12F40C8-5759-4CE3-95D1-9E563F3F57FF}" type="presOf" srcId="{FE830BA1-DF02-46C1-87AF-C90C8337B18D}" destId="{966A5B65-23A5-4B8C-829F-86B88213FD88}" srcOrd="0" destOrd="0" presId="urn:microsoft.com/office/officeart/2005/8/layout/default"/>
    <dgm:cxn modelId="{34ACA51C-5D49-4A89-AAF3-BEE0430C2A1E}" srcId="{53F8D6AE-A37E-4984-A868-7B18054F624B}" destId="{161355FF-D951-4D34-BB9F-E5002165CFCB}" srcOrd="8" destOrd="0" parTransId="{0CB18126-0C80-44B1-A805-BE728C4470AD}" sibTransId="{AAE86D50-A3AA-47A2-98BE-387656777E4D}"/>
    <dgm:cxn modelId="{759FA020-9C79-4D89-8FD3-103B0AB445B3}" type="presOf" srcId="{F513DE0C-EADB-4E6B-BB21-5BF2321DBF64}" destId="{966A5B65-23A5-4B8C-829F-86B88213FD88}" srcOrd="0" destOrd="1" presId="urn:microsoft.com/office/officeart/2005/8/layout/default"/>
    <dgm:cxn modelId="{138DEDA4-6D33-41C5-9F16-9C4CE0667F56}" type="presOf" srcId="{161355FF-D951-4D34-BB9F-E5002165CFCB}" destId="{878B2D7F-6450-4792-BD78-C163256EB464}" srcOrd="0" destOrd="0" presId="urn:microsoft.com/office/officeart/2005/8/layout/default"/>
    <dgm:cxn modelId="{281FDE8E-3196-4869-947D-B88EEBF6535B}" srcId="{53F8D6AE-A37E-4984-A868-7B18054F624B}" destId="{FE830BA1-DF02-46C1-87AF-C90C8337B18D}" srcOrd="0" destOrd="0" parTransId="{145AD7B2-8A0A-4EFC-A42A-6D38A47488FB}" sibTransId="{8B828567-ECA7-4097-8930-C217AFD239CA}"/>
    <dgm:cxn modelId="{F716BA56-017A-4A6C-A17F-B2F77507D04C}" srcId="{53F8D6AE-A37E-4984-A868-7B18054F624B}" destId="{14BB4AC6-1944-4C71-8FCB-8C8F12D59A0F}" srcOrd="2" destOrd="0" parTransId="{A2258688-17F4-42FE-9D7F-AF7E34477873}" sibTransId="{B11DF026-E645-4F9F-A578-9AC34992ED31}"/>
    <dgm:cxn modelId="{E3310E4D-6217-43B2-AAE5-CFA5571FF373}" type="presOf" srcId="{14BB4AC6-1944-4C71-8FCB-8C8F12D59A0F}" destId="{35B473F4-036B-4956-BEE2-3586E0086095}" srcOrd="0" destOrd="0" presId="urn:microsoft.com/office/officeart/2005/8/layout/default"/>
    <dgm:cxn modelId="{9043D1A5-815B-4AD2-942C-0E933AED9539}" srcId="{53F8D6AE-A37E-4984-A868-7B18054F624B}" destId="{6E777839-19CF-4A86-8FED-8CC22AC16643}" srcOrd="7" destOrd="0" parTransId="{BD89E741-61CC-42BC-AB1F-75A1CA209D01}" sibTransId="{AEA9BB99-F750-4376-9D52-750CA940C484}"/>
    <dgm:cxn modelId="{4405106E-14D2-495D-B659-511C1947FC04}" srcId="{53F8D6AE-A37E-4984-A868-7B18054F624B}" destId="{3357AF57-7320-4B90-8AEE-EFC5FC34F97B}" srcOrd="3" destOrd="0" parTransId="{E2861528-FA72-4EBB-AC2C-23953473EA5F}" sibTransId="{56413059-E7ED-47B8-BCEF-DF4E59EBFDDA}"/>
    <dgm:cxn modelId="{08B6B8A1-99BD-4411-A49D-3C944BCDDA95}" type="presOf" srcId="{53F8D6AE-A37E-4984-A868-7B18054F624B}" destId="{B985ABE0-3CB0-4A39-A172-7A0DE3F4DA5E}" srcOrd="0" destOrd="0" presId="urn:microsoft.com/office/officeart/2005/8/layout/default"/>
    <dgm:cxn modelId="{B5264C90-747F-4C09-8247-E414A4C5C160}" type="presOf" srcId="{061D3D31-B19C-40FC-B14E-E1312D300437}" destId="{56AE16CE-FAAE-44F0-8CA8-E461FAB4E791}" srcOrd="0" destOrd="0" presId="urn:microsoft.com/office/officeart/2005/8/layout/default"/>
    <dgm:cxn modelId="{D79C40B6-0439-4A06-AAAA-54907F74214D}" srcId="{53F8D6AE-A37E-4984-A868-7B18054F624B}" destId="{348ECA12-7B1C-4758-BE94-892E4542C71E}" srcOrd="1" destOrd="0" parTransId="{DDA64E2E-45C3-4294-AF5D-25FD6B1AE734}" sibTransId="{BA23F685-3D03-443D-81EF-A8C67BD34420}"/>
    <dgm:cxn modelId="{CEE9D63D-C406-43B8-9152-7C9392F179D7}" srcId="{53F8D6AE-A37E-4984-A868-7B18054F624B}" destId="{D53C28C1-C4D2-49F2-98FB-16C7EF02FC60}" srcOrd="5" destOrd="0" parTransId="{A762BF6C-595A-4586-8975-6E439CA82A41}" sibTransId="{CEC2E022-75DC-4DA0-BF28-8FE0D9FAA6E0}"/>
    <dgm:cxn modelId="{9FEBE12C-3B82-4E6C-A935-A4CF8CB9C1B4}" type="presOf" srcId="{3A9B6F9D-1ECA-4855-BB49-93860CB2FFDF}" destId="{D30EAA81-B13B-459E-AC2C-4876DCD0560A}" srcOrd="0" destOrd="0" presId="urn:microsoft.com/office/officeart/2005/8/layout/default"/>
    <dgm:cxn modelId="{DECB93DC-C4D1-4019-95B5-80BDE09365DC}" type="presOf" srcId="{6E777839-19CF-4A86-8FED-8CC22AC16643}" destId="{909A1BF2-EA07-40FA-BEEF-AD36C8A1B6D1}" srcOrd="0" destOrd="0" presId="urn:microsoft.com/office/officeart/2005/8/layout/default"/>
    <dgm:cxn modelId="{6E99086B-9F24-4934-93CE-9BB9478F6591}" type="presOf" srcId="{3357AF57-7320-4B90-8AEE-EFC5FC34F97B}" destId="{080823BB-93D1-4E2E-84DB-607F458A3C46}" srcOrd="0" destOrd="0" presId="urn:microsoft.com/office/officeart/2005/8/layout/default"/>
    <dgm:cxn modelId="{5B892072-E8F6-4A50-A7D6-AA2401E84E3F}" srcId="{FE830BA1-DF02-46C1-87AF-C90C8337B18D}" destId="{F513DE0C-EADB-4E6B-BB21-5BF2321DBF64}" srcOrd="0" destOrd="0" parTransId="{EC675037-22FC-4A4B-9CD9-3447DDBE7D1F}" sibTransId="{6C7F9351-2E8F-4C39-97E3-A89627197169}"/>
    <dgm:cxn modelId="{06F5548A-FDD1-495B-A086-3B1E8BEEFF4A}" type="presOf" srcId="{D53C28C1-C4D2-49F2-98FB-16C7EF02FC60}" destId="{8660E77A-1FC3-47B6-8693-5EC577E32ACC}" srcOrd="0" destOrd="0" presId="urn:microsoft.com/office/officeart/2005/8/layout/default"/>
    <dgm:cxn modelId="{BCB83F98-B365-4E63-B41C-8092D2657F0F}" type="presParOf" srcId="{B985ABE0-3CB0-4A39-A172-7A0DE3F4DA5E}" destId="{966A5B65-23A5-4B8C-829F-86B88213FD88}" srcOrd="0" destOrd="0" presId="urn:microsoft.com/office/officeart/2005/8/layout/default"/>
    <dgm:cxn modelId="{219101EF-3FBE-42A4-AE55-649F931431ED}" type="presParOf" srcId="{B985ABE0-3CB0-4A39-A172-7A0DE3F4DA5E}" destId="{C2B0A8D3-5B34-46F1-AD35-3B36270F140C}" srcOrd="1" destOrd="0" presId="urn:microsoft.com/office/officeart/2005/8/layout/default"/>
    <dgm:cxn modelId="{8D9813DF-DE28-45CE-94E9-3767826EA5E1}" type="presParOf" srcId="{B985ABE0-3CB0-4A39-A172-7A0DE3F4DA5E}" destId="{1EC3E943-ECF9-4EF9-965A-FEA5D762EB2C}" srcOrd="2" destOrd="0" presId="urn:microsoft.com/office/officeart/2005/8/layout/default"/>
    <dgm:cxn modelId="{355A4156-1153-4DDB-9CC4-0AD1F582BC06}" type="presParOf" srcId="{B985ABE0-3CB0-4A39-A172-7A0DE3F4DA5E}" destId="{A365B136-9586-403D-B185-520EE152EC74}" srcOrd="3" destOrd="0" presId="urn:microsoft.com/office/officeart/2005/8/layout/default"/>
    <dgm:cxn modelId="{7E24C72E-464F-4A39-A1FA-767CC50DA3AB}" type="presParOf" srcId="{B985ABE0-3CB0-4A39-A172-7A0DE3F4DA5E}" destId="{35B473F4-036B-4956-BEE2-3586E0086095}" srcOrd="4" destOrd="0" presId="urn:microsoft.com/office/officeart/2005/8/layout/default"/>
    <dgm:cxn modelId="{C9706DCB-E988-4C69-8D3A-262079DFE901}" type="presParOf" srcId="{B985ABE0-3CB0-4A39-A172-7A0DE3F4DA5E}" destId="{F6ADD226-1A24-4539-AF09-1BDDDD2CE78D}" srcOrd="5" destOrd="0" presId="urn:microsoft.com/office/officeart/2005/8/layout/default"/>
    <dgm:cxn modelId="{09180DCA-04A9-4A7E-907A-CC6522D0F538}" type="presParOf" srcId="{B985ABE0-3CB0-4A39-A172-7A0DE3F4DA5E}" destId="{080823BB-93D1-4E2E-84DB-607F458A3C46}" srcOrd="6" destOrd="0" presId="urn:microsoft.com/office/officeart/2005/8/layout/default"/>
    <dgm:cxn modelId="{73831FFB-22C2-4670-8983-4FC096415BCE}" type="presParOf" srcId="{B985ABE0-3CB0-4A39-A172-7A0DE3F4DA5E}" destId="{A8482F20-34D7-414A-A013-6D4591E74C28}" srcOrd="7" destOrd="0" presId="urn:microsoft.com/office/officeart/2005/8/layout/default"/>
    <dgm:cxn modelId="{A1D91643-A4E8-41D9-BBA3-4A03BED7DCF4}" type="presParOf" srcId="{B985ABE0-3CB0-4A39-A172-7A0DE3F4DA5E}" destId="{D30EAA81-B13B-459E-AC2C-4876DCD0560A}" srcOrd="8" destOrd="0" presId="urn:microsoft.com/office/officeart/2005/8/layout/default"/>
    <dgm:cxn modelId="{2A5A4C88-6BB5-4B71-87DB-D18B7E1881BB}" type="presParOf" srcId="{B985ABE0-3CB0-4A39-A172-7A0DE3F4DA5E}" destId="{FF5130FE-E195-4685-953B-D74D4469332C}" srcOrd="9" destOrd="0" presId="urn:microsoft.com/office/officeart/2005/8/layout/default"/>
    <dgm:cxn modelId="{939600B6-78A1-4A15-9C93-AE1590AE2F39}" type="presParOf" srcId="{B985ABE0-3CB0-4A39-A172-7A0DE3F4DA5E}" destId="{8660E77A-1FC3-47B6-8693-5EC577E32ACC}" srcOrd="10" destOrd="0" presId="urn:microsoft.com/office/officeart/2005/8/layout/default"/>
    <dgm:cxn modelId="{B2DF66BA-176D-46D6-93ED-A2C5546F33E3}" type="presParOf" srcId="{B985ABE0-3CB0-4A39-A172-7A0DE3F4DA5E}" destId="{F6A7E021-5346-47F6-85CC-F82FCB2F3242}" srcOrd="11" destOrd="0" presId="urn:microsoft.com/office/officeart/2005/8/layout/default"/>
    <dgm:cxn modelId="{F28C3682-BBC7-4D8C-9D2E-721ACDD08A69}" type="presParOf" srcId="{B985ABE0-3CB0-4A39-A172-7A0DE3F4DA5E}" destId="{56AE16CE-FAAE-44F0-8CA8-E461FAB4E791}" srcOrd="12" destOrd="0" presId="urn:microsoft.com/office/officeart/2005/8/layout/default"/>
    <dgm:cxn modelId="{F8F7397E-A184-4367-A6BC-9BA59E32E91E}" type="presParOf" srcId="{B985ABE0-3CB0-4A39-A172-7A0DE3F4DA5E}" destId="{44666342-2B19-4614-9C4C-56F41322CEEF}" srcOrd="13" destOrd="0" presId="urn:microsoft.com/office/officeart/2005/8/layout/default"/>
    <dgm:cxn modelId="{B93912A4-9440-4DB2-AB2B-C6482CDA2033}" type="presParOf" srcId="{B985ABE0-3CB0-4A39-A172-7A0DE3F4DA5E}" destId="{909A1BF2-EA07-40FA-BEEF-AD36C8A1B6D1}" srcOrd="14" destOrd="0" presId="urn:microsoft.com/office/officeart/2005/8/layout/default"/>
    <dgm:cxn modelId="{10A74E5C-586B-4822-B815-89B7CCFD0D93}" type="presParOf" srcId="{B985ABE0-3CB0-4A39-A172-7A0DE3F4DA5E}" destId="{A617DEAB-66F6-4950-BAEA-31CFF7893DEE}" srcOrd="15" destOrd="0" presId="urn:microsoft.com/office/officeart/2005/8/layout/default"/>
    <dgm:cxn modelId="{17280AD9-6E5A-47AA-A03D-06D799CF06C8}" type="presParOf" srcId="{B985ABE0-3CB0-4A39-A172-7A0DE3F4DA5E}" destId="{878B2D7F-6450-4792-BD78-C163256EB464}"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6A5B65-23A5-4B8C-829F-86B88213FD88}">
      <dsp:nvSpPr>
        <dsp:cNvPr id="0" name=""/>
        <dsp:cNvSpPr/>
      </dsp:nvSpPr>
      <dsp:spPr>
        <a:xfrm>
          <a:off x="76281" y="387004"/>
          <a:ext cx="1972108" cy="1183265"/>
        </a:xfrm>
        <a:prstGeom prst="rect">
          <a:avLst/>
        </a:prstGeom>
        <a:gradFill rotWithShape="0">
          <a:gsLst>
            <a:gs pos="0">
              <a:schemeClr val="accent3">
                <a:hueOff val="0"/>
                <a:satOff val="0"/>
                <a:lumOff val="0"/>
                <a:alphaOff val="0"/>
                <a:tint val="96000"/>
                <a:lumMod val="102000"/>
              </a:schemeClr>
            </a:gs>
            <a:gs pos="100000">
              <a:schemeClr val="accent3">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ES" sz="1900" kern="1200" dirty="0">
              <a:solidFill>
                <a:schemeClr val="bg1"/>
              </a:solidFill>
            </a:rPr>
            <a:t>PETCS</a:t>
          </a:r>
        </a:p>
        <a:p>
          <a:pPr marL="114300" lvl="1" indent="-114300" algn="l" defTabSz="666750">
            <a:lnSpc>
              <a:spcPct val="90000"/>
            </a:lnSpc>
            <a:spcBef>
              <a:spcPct val="0"/>
            </a:spcBef>
            <a:spcAft>
              <a:spcPct val="15000"/>
            </a:spcAft>
            <a:buChar char="•"/>
          </a:pPr>
          <a:r>
            <a:rPr lang="es-ES" sz="1500" kern="1200" dirty="0"/>
            <a:t>Programa estatal de Contraloría Socia (Documento)</a:t>
          </a:r>
        </a:p>
      </dsp:txBody>
      <dsp:txXfrm>
        <a:off x="76281" y="387004"/>
        <a:ext cx="1972108" cy="1183265"/>
      </dsp:txXfrm>
    </dsp:sp>
    <dsp:sp modelId="{1EC3E943-ECF9-4EF9-965A-FEA5D762EB2C}">
      <dsp:nvSpPr>
        <dsp:cNvPr id="0" name=""/>
        <dsp:cNvSpPr/>
      </dsp:nvSpPr>
      <dsp:spPr>
        <a:xfrm>
          <a:off x="2169319" y="425390"/>
          <a:ext cx="1972108" cy="1183265"/>
        </a:xfrm>
        <a:prstGeom prst="rect">
          <a:avLst/>
        </a:prstGeom>
        <a:gradFill rotWithShape="0">
          <a:gsLst>
            <a:gs pos="0">
              <a:schemeClr val="accent3">
                <a:hueOff val="0"/>
                <a:satOff val="0"/>
                <a:lumOff val="0"/>
                <a:alphaOff val="0"/>
                <a:tint val="96000"/>
                <a:lumMod val="102000"/>
              </a:schemeClr>
            </a:gs>
            <a:gs pos="100000">
              <a:schemeClr val="accent3">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t>Minuta de Reunión </a:t>
          </a:r>
          <a:r>
            <a:rPr lang="es-ES" sz="1900" b="1" kern="1200" dirty="0"/>
            <a:t>(Anexo 3)</a:t>
          </a:r>
        </a:p>
      </dsp:txBody>
      <dsp:txXfrm>
        <a:off x="2169319" y="425390"/>
        <a:ext cx="1972108" cy="1183265"/>
      </dsp:txXfrm>
    </dsp:sp>
    <dsp:sp modelId="{35B473F4-036B-4956-BEE2-3586E0086095}">
      <dsp:nvSpPr>
        <dsp:cNvPr id="0" name=""/>
        <dsp:cNvSpPr/>
      </dsp:nvSpPr>
      <dsp:spPr>
        <a:xfrm>
          <a:off x="4338638" y="425390"/>
          <a:ext cx="1972108" cy="1183265"/>
        </a:xfrm>
        <a:prstGeom prst="rect">
          <a:avLst/>
        </a:prstGeom>
        <a:gradFill rotWithShape="0">
          <a:gsLst>
            <a:gs pos="0">
              <a:schemeClr val="accent3">
                <a:hueOff val="0"/>
                <a:satOff val="0"/>
                <a:lumOff val="0"/>
                <a:alphaOff val="0"/>
                <a:tint val="96000"/>
                <a:lumMod val="102000"/>
              </a:schemeClr>
            </a:gs>
            <a:gs pos="100000">
              <a:schemeClr val="accent3">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t>Acta de registro de Comité  </a:t>
          </a:r>
          <a:r>
            <a:rPr lang="es-ES" sz="1900" b="1" kern="1200" dirty="0"/>
            <a:t>(Anexo 4)</a:t>
          </a:r>
        </a:p>
      </dsp:txBody>
      <dsp:txXfrm>
        <a:off x="4338638" y="425390"/>
        <a:ext cx="1972108" cy="1183265"/>
      </dsp:txXfrm>
    </dsp:sp>
    <dsp:sp modelId="{080823BB-93D1-4E2E-84DB-607F458A3C46}">
      <dsp:nvSpPr>
        <dsp:cNvPr id="0" name=""/>
        <dsp:cNvSpPr/>
      </dsp:nvSpPr>
      <dsp:spPr>
        <a:xfrm>
          <a:off x="0" y="1805865"/>
          <a:ext cx="1972108" cy="1183265"/>
        </a:xfrm>
        <a:prstGeom prst="rect">
          <a:avLst/>
        </a:prstGeom>
        <a:gradFill rotWithShape="0">
          <a:gsLst>
            <a:gs pos="0">
              <a:schemeClr val="accent3">
                <a:hueOff val="0"/>
                <a:satOff val="0"/>
                <a:lumOff val="0"/>
                <a:alphaOff val="0"/>
                <a:tint val="96000"/>
                <a:lumMod val="102000"/>
              </a:schemeClr>
            </a:gs>
            <a:gs pos="100000">
              <a:schemeClr val="accent3">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t>Acta Sustitución de integrante </a:t>
          </a:r>
          <a:r>
            <a:rPr lang="es-ES" sz="1900" b="1" kern="1200" dirty="0"/>
            <a:t>(Anexo 5)</a:t>
          </a:r>
        </a:p>
      </dsp:txBody>
      <dsp:txXfrm>
        <a:off x="0" y="1805865"/>
        <a:ext cx="1972108" cy="1183265"/>
      </dsp:txXfrm>
    </dsp:sp>
    <dsp:sp modelId="{D30EAA81-B13B-459E-AC2C-4876DCD0560A}">
      <dsp:nvSpPr>
        <dsp:cNvPr id="0" name=""/>
        <dsp:cNvSpPr/>
      </dsp:nvSpPr>
      <dsp:spPr>
        <a:xfrm>
          <a:off x="2169319" y="1805865"/>
          <a:ext cx="1972108" cy="1183265"/>
        </a:xfrm>
        <a:prstGeom prst="rect">
          <a:avLst/>
        </a:prstGeom>
        <a:gradFill rotWithShape="0">
          <a:gsLst>
            <a:gs pos="0">
              <a:schemeClr val="accent3">
                <a:hueOff val="0"/>
                <a:satOff val="0"/>
                <a:lumOff val="0"/>
                <a:alphaOff val="0"/>
                <a:tint val="96000"/>
                <a:lumMod val="102000"/>
              </a:schemeClr>
            </a:gs>
            <a:gs pos="100000">
              <a:schemeClr val="accent3">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t>Solicitud de Información </a:t>
          </a:r>
          <a:r>
            <a:rPr lang="es-ES" sz="1900" b="1" kern="1200" dirty="0"/>
            <a:t>(Anexo 6)</a:t>
          </a:r>
        </a:p>
      </dsp:txBody>
      <dsp:txXfrm>
        <a:off x="2169319" y="1805865"/>
        <a:ext cx="1972108" cy="1183265"/>
      </dsp:txXfrm>
    </dsp:sp>
    <dsp:sp modelId="{8660E77A-1FC3-47B6-8693-5EC577E32ACC}">
      <dsp:nvSpPr>
        <dsp:cNvPr id="0" name=""/>
        <dsp:cNvSpPr/>
      </dsp:nvSpPr>
      <dsp:spPr>
        <a:xfrm>
          <a:off x="4338638" y="1805865"/>
          <a:ext cx="1972108" cy="1183265"/>
        </a:xfrm>
        <a:prstGeom prst="rect">
          <a:avLst/>
        </a:prstGeom>
        <a:gradFill rotWithShape="0">
          <a:gsLst>
            <a:gs pos="0">
              <a:schemeClr val="accent3">
                <a:hueOff val="0"/>
                <a:satOff val="0"/>
                <a:lumOff val="0"/>
                <a:alphaOff val="0"/>
                <a:tint val="96000"/>
                <a:lumMod val="102000"/>
              </a:schemeClr>
            </a:gs>
            <a:gs pos="100000">
              <a:schemeClr val="accent3">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t>Informe Inicial </a:t>
          </a:r>
          <a:r>
            <a:rPr lang="es-ES" sz="1900" b="1" kern="1200" dirty="0"/>
            <a:t>(Anexo 7)</a:t>
          </a:r>
        </a:p>
      </dsp:txBody>
      <dsp:txXfrm>
        <a:off x="4338638" y="1805865"/>
        <a:ext cx="1972108" cy="1183265"/>
      </dsp:txXfrm>
    </dsp:sp>
    <dsp:sp modelId="{56AE16CE-FAAE-44F0-8CA8-E461FAB4E791}">
      <dsp:nvSpPr>
        <dsp:cNvPr id="0" name=""/>
        <dsp:cNvSpPr/>
      </dsp:nvSpPr>
      <dsp:spPr>
        <a:xfrm>
          <a:off x="0" y="3186341"/>
          <a:ext cx="1972108" cy="1183265"/>
        </a:xfrm>
        <a:prstGeom prst="rect">
          <a:avLst/>
        </a:prstGeom>
        <a:gradFill rotWithShape="0">
          <a:gsLst>
            <a:gs pos="0">
              <a:schemeClr val="accent3">
                <a:hueOff val="0"/>
                <a:satOff val="0"/>
                <a:lumOff val="0"/>
                <a:alphaOff val="0"/>
                <a:tint val="96000"/>
                <a:lumMod val="102000"/>
              </a:schemeClr>
            </a:gs>
            <a:gs pos="100000">
              <a:schemeClr val="accent3">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t>Informe Intermedio </a:t>
          </a:r>
          <a:r>
            <a:rPr lang="es-ES" sz="1900" b="1" kern="1200" dirty="0"/>
            <a:t>(Anexo 8)</a:t>
          </a:r>
        </a:p>
      </dsp:txBody>
      <dsp:txXfrm>
        <a:off x="0" y="3186341"/>
        <a:ext cx="1972108" cy="1183265"/>
      </dsp:txXfrm>
    </dsp:sp>
    <dsp:sp modelId="{909A1BF2-EA07-40FA-BEEF-AD36C8A1B6D1}">
      <dsp:nvSpPr>
        <dsp:cNvPr id="0" name=""/>
        <dsp:cNvSpPr/>
      </dsp:nvSpPr>
      <dsp:spPr>
        <a:xfrm>
          <a:off x="2169319" y="3186341"/>
          <a:ext cx="1972108" cy="1183265"/>
        </a:xfrm>
        <a:prstGeom prst="rect">
          <a:avLst/>
        </a:prstGeom>
        <a:gradFill rotWithShape="0">
          <a:gsLst>
            <a:gs pos="0">
              <a:schemeClr val="accent3">
                <a:hueOff val="0"/>
                <a:satOff val="0"/>
                <a:lumOff val="0"/>
                <a:alphaOff val="0"/>
                <a:tint val="96000"/>
                <a:lumMod val="102000"/>
              </a:schemeClr>
            </a:gs>
            <a:gs pos="100000">
              <a:schemeClr val="accent3">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t>Informe Final      </a:t>
          </a:r>
          <a:r>
            <a:rPr lang="es-ES" sz="1900" b="1" kern="1200" dirty="0"/>
            <a:t>( Anexo 9)</a:t>
          </a:r>
        </a:p>
      </dsp:txBody>
      <dsp:txXfrm>
        <a:off x="2169319" y="3186341"/>
        <a:ext cx="1972108" cy="1183265"/>
      </dsp:txXfrm>
    </dsp:sp>
    <dsp:sp modelId="{878B2D7F-6450-4792-BD78-C163256EB464}">
      <dsp:nvSpPr>
        <dsp:cNvPr id="0" name=""/>
        <dsp:cNvSpPr/>
      </dsp:nvSpPr>
      <dsp:spPr>
        <a:xfrm>
          <a:off x="4338638" y="3186341"/>
          <a:ext cx="1972108" cy="1183265"/>
        </a:xfrm>
        <a:prstGeom prst="rect">
          <a:avLst/>
        </a:prstGeom>
        <a:gradFill rotWithShape="0">
          <a:gsLst>
            <a:gs pos="0">
              <a:schemeClr val="accent3">
                <a:hueOff val="0"/>
                <a:satOff val="0"/>
                <a:lumOff val="0"/>
                <a:alphaOff val="0"/>
                <a:tint val="96000"/>
                <a:lumMod val="102000"/>
              </a:schemeClr>
            </a:gs>
            <a:gs pos="100000">
              <a:schemeClr val="accent3">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t>Quejas y Denuncias</a:t>
          </a:r>
        </a:p>
      </dsp:txBody>
      <dsp:txXfrm>
        <a:off x="4338638" y="3186341"/>
        <a:ext cx="1972108" cy="118326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8358C8-30DC-4994-A393-0A5AE6DB8E04}" type="datetimeFigureOut">
              <a:rPr lang="es-MX" smtClean="0"/>
              <a:t>08/06/2017</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124438-FE0F-4C78-B5D4-94979E8D602A}" type="slidenum">
              <a:rPr lang="es-MX" smtClean="0"/>
              <a:t>‹Nº›</a:t>
            </a:fld>
            <a:endParaRPr lang="es-MX"/>
          </a:p>
        </p:txBody>
      </p:sp>
    </p:spTree>
    <p:extLst>
      <p:ext uri="{BB962C8B-B14F-4D97-AF65-F5344CB8AC3E}">
        <p14:creationId xmlns:p14="http://schemas.microsoft.com/office/powerpoint/2010/main" val="83738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F9584F33-A0E5-41E0-BB42-4FA57DB09A9B}" type="slidenum">
              <a:rPr lang="es-MX" smtClean="0"/>
              <a:t>3</a:t>
            </a:fld>
            <a:endParaRPr lang="es-MX"/>
          </a:p>
        </p:txBody>
      </p:sp>
    </p:spTree>
    <p:extLst>
      <p:ext uri="{BB962C8B-B14F-4D97-AF65-F5344CB8AC3E}">
        <p14:creationId xmlns:p14="http://schemas.microsoft.com/office/powerpoint/2010/main" val="689563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245FAD6-B784-457B-85AD-416F77EAB7E3}" type="slidenum">
              <a:rPr lang="es-MX" smtClean="0"/>
              <a:t>11</a:t>
            </a:fld>
            <a:endParaRPr lang="es-MX"/>
          </a:p>
        </p:txBody>
      </p:sp>
    </p:spTree>
    <p:extLst>
      <p:ext uri="{BB962C8B-B14F-4D97-AF65-F5344CB8AC3E}">
        <p14:creationId xmlns:p14="http://schemas.microsoft.com/office/powerpoint/2010/main" val="3341956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245FAD6-B784-457B-85AD-416F77EAB7E3}" type="slidenum">
              <a:rPr lang="es-MX" smtClean="0"/>
              <a:t>26</a:t>
            </a:fld>
            <a:endParaRPr lang="es-MX"/>
          </a:p>
        </p:txBody>
      </p:sp>
    </p:spTree>
    <p:extLst>
      <p:ext uri="{BB962C8B-B14F-4D97-AF65-F5344CB8AC3E}">
        <p14:creationId xmlns:p14="http://schemas.microsoft.com/office/powerpoint/2010/main" val="1602456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245FAD6-B784-457B-85AD-416F77EAB7E3}" type="slidenum">
              <a:rPr lang="es-MX" smtClean="0"/>
              <a:t>27</a:t>
            </a:fld>
            <a:endParaRPr lang="es-MX"/>
          </a:p>
        </p:txBody>
      </p:sp>
    </p:spTree>
    <p:extLst>
      <p:ext uri="{BB962C8B-B14F-4D97-AF65-F5344CB8AC3E}">
        <p14:creationId xmlns:p14="http://schemas.microsoft.com/office/powerpoint/2010/main" val="3447629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F9584F33-A0E5-41E0-BB42-4FA57DB09A9B}" type="slidenum">
              <a:rPr lang="es-MX" smtClean="0"/>
              <a:t>35</a:t>
            </a:fld>
            <a:endParaRPr lang="es-MX"/>
          </a:p>
        </p:txBody>
      </p:sp>
    </p:spTree>
    <p:extLst>
      <p:ext uri="{BB962C8B-B14F-4D97-AF65-F5344CB8AC3E}">
        <p14:creationId xmlns:p14="http://schemas.microsoft.com/office/powerpoint/2010/main" val="3317072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57AA0DA3-67CC-4D42-9D3C-9ECBC14283E3}" type="datetimeFigureOut">
              <a:rPr lang="es-MX" smtClean="0"/>
              <a:t>08/06/2017</a:t>
            </a:fld>
            <a:endParaRPr lang="es-MX"/>
          </a:p>
        </p:txBody>
      </p:sp>
      <p:sp>
        <p:nvSpPr>
          <p:cNvPr id="5" name="Footer Placeholder 4"/>
          <p:cNvSpPr>
            <a:spLocks noGrp="1"/>
          </p:cNvSpPr>
          <p:nvPr>
            <p:ph type="ftr" sz="quarter" idx="11"/>
          </p:nvPr>
        </p:nvSpPr>
        <p:spPr>
          <a:xfrm>
            <a:off x="5332412" y="5883275"/>
            <a:ext cx="4324044" cy="365125"/>
          </a:xfrm>
        </p:spPr>
        <p:txBody>
          <a:bodyPr/>
          <a:lstStyle/>
          <a:p>
            <a:endParaRPr lang="es-MX"/>
          </a:p>
        </p:txBody>
      </p:sp>
      <p:sp>
        <p:nvSpPr>
          <p:cNvPr id="6" name="Slide Number Placeholder 5"/>
          <p:cNvSpPr>
            <a:spLocks noGrp="1"/>
          </p:cNvSpPr>
          <p:nvPr>
            <p:ph type="sldNum" sz="quarter" idx="12"/>
          </p:nvPr>
        </p:nvSpPr>
        <p:spPr/>
        <p:txBody>
          <a:bodyPr/>
          <a:lstStyle/>
          <a:p>
            <a:fld id="{8522EE88-1DAE-4A4D-86A5-0585BEBC2AF1}" type="slidenum">
              <a:rPr lang="es-MX" smtClean="0"/>
              <a:t>‹Nº›</a:t>
            </a:fld>
            <a:endParaRPr lang="es-MX"/>
          </a:p>
        </p:txBody>
      </p:sp>
    </p:spTree>
    <p:extLst>
      <p:ext uri="{BB962C8B-B14F-4D97-AF65-F5344CB8AC3E}">
        <p14:creationId xmlns:p14="http://schemas.microsoft.com/office/powerpoint/2010/main" val="1867967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57AA0DA3-67CC-4D42-9D3C-9ECBC14283E3}" type="datetimeFigureOut">
              <a:rPr lang="es-MX" smtClean="0"/>
              <a:t>08/06/2017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522EE88-1DAE-4A4D-86A5-0585BEBC2AF1}" type="slidenum">
              <a:rPr lang="es-MX" smtClean="0"/>
              <a:t>‹Nº›</a:t>
            </a:fld>
            <a:endParaRPr lang="es-MX"/>
          </a:p>
        </p:txBody>
      </p:sp>
    </p:spTree>
    <p:extLst>
      <p:ext uri="{BB962C8B-B14F-4D97-AF65-F5344CB8AC3E}">
        <p14:creationId xmlns:p14="http://schemas.microsoft.com/office/powerpoint/2010/main" val="3098993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57AA0DA3-67CC-4D42-9D3C-9ECBC14283E3}" type="datetimeFigureOut">
              <a:rPr lang="es-MX" smtClean="0"/>
              <a:t>08/06/2017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522EE88-1DAE-4A4D-86A5-0585BEBC2AF1}" type="slidenum">
              <a:rPr lang="es-MX" smtClean="0"/>
              <a:t>‹Nº›</a:t>
            </a:fld>
            <a:endParaRPr lang="es-MX"/>
          </a:p>
        </p:txBody>
      </p:sp>
    </p:spTree>
    <p:extLst>
      <p:ext uri="{BB962C8B-B14F-4D97-AF65-F5344CB8AC3E}">
        <p14:creationId xmlns:p14="http://schemas.microsoft.com/office/powerpoint/2010/main" val="380448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57AA0DA3-67CC-4D42-9D3C-9ECBC14283E3}" type="datetimeFigureOut">
              <a:rPr lang="es-MX" smtClean="0"/>
              <a:t>08/06/2017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522EE88-1DAE-4A4D-86A5-0585BEBC2AF1}" type="slidenum">
              <a:rPr lang="es-MX" smtClean="0"/>
              <a:t>‹Nº›</a:t>
            </a:fld>
            <a:endParaRPr lang="es-MX"/>
          </a:p>
        </p:txBody>
      </p:sp>
    </p:spTree>
    <p:extLst>
      <p:ext uri="{BB962C8B-B14F-4D97-AF65-F5344CB8AC3E}">
        <p14:creationId xmlns:p14="http://schemas.microsoft.com/office/powerpoint/2010/main" val="3028907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57AA0DA3-67CC-4D42-9D3C-9ECBC14283E3}" type="datetimeFigureOut">
              <a:rPr lang="es-MX" smtClean="0"/>
              <a:t>08/06/2017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522EE88-1DAE-4A4D-86A5-0585BEBC2AF1}" type="slidenum">
              <a:rPr lang="es-MX" smtClean="0"/>
              <a:t>‹Nº›</a:t>
            </a:fld>
            <a:endParaRPr lang="es-MX"/>
          </a:p>
        </p:txBody>
      </p:sp>
    </p:spTree>
    <p:extLst>
      <p:ext uri="{BB962C8B-B14F-4D97-AF65-F5344CB8AC3E}">
        <p14:creationId xmlns:p14="http://schemas.microsoft.com/office/powerpoint/2010/main" val="2249703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s-ES"/>
              <a:t>Editar el estilo de texto del patrón</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57AA0DA3-67CC-4D42-9D3C-9ECBC14283E3}" type="datetimeFigureOut">
              <a:rPr lang="es-MX" smtClean="0"/>
              <a:t>08/06/2017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522EE88-1DAE-4A4D-86A5-0585BEBC2AF1}" type="slidenum">
              <a:rPr lang="es-MX" smtClean="0"/>
              <a:t>‹Nº›</a:t>
            </a:fld>
            <a:endParaRPr lang="es-MX"/>
          </a:p>
        </p:txBody>
      </p:sp>
    </p:spTree>
    <p:extLst>
      <p:ext uri="{BB962C8B-B14F-4D97-AF65-F5344CB8AC3E}">
        <p14:creationId xmlns:p14="http://schemas.microsoft.com/office/powerpoint/2010/main" val="3610854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a:t>Editar el estilo de texto del patrón</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57AA0DA3-67CC-4D42-9D3C-9ECBC14283E3}" type="datetimeFigureOut">
              <a:rPr lang="es-MX" smtClean="0"/>
              <a:t>08/06/2017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522EE88-1DAE-4A4D-86A5-0585BEBC2AF1}" type="slidenum">
              <a:rPr lang="es-MX" smtClean="0"/>
              <a:t>‹Nº›</a:t>
            </a:fld>
            <a:endParaRPr lang="es-MX"/>
          </a:p>
        </p:txBody>
      </p:sp>
    </p:spTree>
    <p:extLst>
      <p:ext uri="{BB962C8B-B14F-4D97-AF65-F5344CB8AC3E}">
        <p14:creationId xmlns:p14="http://schemas.microsoft.com/office/powerpoint/2010/main" val="4093888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7AA0DA3-67CC-4D42-9D3C-9ECBC14283E3}" type="datetimeFigureOut">
              <a:rPr lang="es-MX" smtClean="0"/>
              <a:t>08/06/2017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522EE88-1DAE-4A4D-86A5-0585BEBC2AF1}" type="slidenum">
              <a:rPr lang="es-MX" smtClean="0"/>
              <a:t>‹Nº›</a:t>
            </a:fld>
            <a:endParaRPr lang="es-MX"/>
          </a:p>
        </p:txBody>
      </p:sp>
    </p:spTree>
    <p:extLst>
      <p:ext uri="{BB962C8B-B14F-4D97-AF65-F5344CB8AC3E}">
        <p14:creationId xmlns:p14="http://schemas.microsoft.com/office/powerpoint/2010/main" val="3435374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7AA0DA3-67CC-4D42-9D3C-9ECBC14283E3}" type="datetimeFigureOut">
              <a:rPr lang="es-MX" smtClean="0"/>
              <a:t>08/06/2017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522EE88-1DAE-4A4D-86A5-0585BEBC2AF1}" type="slidenum">
              <a:rPr lang="es-MX" smtClean="0"/>
              <a:t>‹Nº›</a:t>
            </a:fld>
            <a:endParaRPr lang="es-MX"/>
          </a:p>
        </p:txBody>
      </p:sp>
    </p:spTree>
    <p:extLst>
      <p:ext uri="{BB962C8B-B14F-4D97-AF65-F5344CB8AC3E}">
        <p14:creationId xmlns:p14="http://schemas.microsoft.com/office/powerpoint/2010/main" val="5060171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8360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7AA0DA3-67CC-4D42-9D3C-9ECBC14283E3}" type="datetimeFigureOut">
              <a:rPr lang="es-MX" smtClean="0"/>
              <a:t>08/06/2017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a:xfrm>
            <a:off x="10951856" y="5867131"/>
            <a:ext cx="551167" cy="365125"/>
          </a:xfrm>
        </p:spPr>
        <p:txBody>
          <a:bodyPr/>
          <a:lstStyle/>
          <a:p>
            <a:fld id="{8522EE88-1DAE-4A4D-86A5-0585BEBC2AF1}" type="slidenum">
              <a:rPr lang="es-MX" smtClean="0"/>
              <a:t>‹Nº›</a:t>
            </a:fld>
            <a:endParaRPr lang="es-MX"/>
          </a:p>
        </p:txBody>
      </p:sp>
    </p:spTree>
    <p:extLst>
      <p:ext uri="{BB962C8B-B14F-4D97-AF65-F5344CB8AC3E}">
        <p14:creationId xmlns:p14="http://schemas.microsoft.com/office/powerpoint/2010/main" val="905382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57AA0DA3-67CC-4D42-9D3C-9ECBC14283E3}" type="datetimeFigureOut">
              <a:rPr lang="es-MX" smtClean="0"/>
              <a:t>08/06/2017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522EE88-1DAE-4A4D-86A5-0585BEBC2AF1}" type="slidenum">
              <a:rPr lang="es-MX" smtClean="0"/>
              <a:t>‹Nº›</a:t>
            </a:fld>
            <a:endParaRPr lang="es-MX"/>
          </a:p>
        </p:txBody>
      </p:sp>
    </p:spTree>
    <p:extLst>
      <p:ext uri="{BB962C8B-B14F-4D97-AF65-F5344CB8AC3E}">
        <p14:creationId xmlns:p14="http://schemas.microsoft.com/office/powerpoint/2010/main" val="3096061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7AA0DA3-67CC-4D42-9D3C-9ECBC14283E3}" type="datetimeFigureOut">
              <a:rPr lang="es-MX" smtClean="0"/>
              <a:t>08/06/2017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522EE88-1DAE-4A4D-86A5-0585BEBC2AF1}" type="slidenum">
              <a:rPr lang="es-MX" smtClean="0"/>
              <a:t>‹Nº›</a:t>
            </a:fld>
            <a:endParaRPr lang="es-MX"/>
          </a:p>
        </p:txBody>
      </p:sp>
    </p:spTree>
    <p:extLst>
      <p:ext uri="{BB962C8B-B14F-4D97-AF65-F5344CB8AC3E}">
        <p14:creationId xmlns:p14="http://schemas.microsoft.com/office/powerpoint/2010/main" val="2500633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7AA0DA3-67CC-4D42-9D3C-9ECBC14283E3}" type="datetimeFigureOut">
              <a:rPr lang="es-MX" smtClean="0"/>
              <a:t>08/06/2017</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8522EE88-1DAE-4A4D-86A5-0585BEBC2AF1}" type="slidenum">
              <a:rPr lang="es-MX" smtClean="0"/>
              <a:t>‹Nº›</a:t>
            </a:fld>
            <a:endParaRPr lang="es-MX"/>
          </a:p>
        </p:txBody>
      </p:sp>
    </p:spTree>
    <p:extLst>
      <p:ext uri="{BB962C8B-B14F-4D97-AF65-F5344CB8AC3E}">
        <p14:creationId xmlns:p14="http://schemas.microsoft.com/office/powerpoint/2010/main" val="2016320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7AA0DA3-67CC-4D42-9D3C-9ECBC14283E3}" type="datetimeFigureOut">
              <a:rPr lang="es-MX" smtClean="0"/>
              <a:t>08/06/2017</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8522EE88-1DAE-4A4D-86A5-0585BEBC2AF1}" type="slidenum">
              <a:rPr lang="es-MX" smtClean="0"/>
              <a:t>‹Nº›</a:t>
            </a:fld>
            <a:endParaRPr lang="es-MX"/>
          </a:p>
        </p:txBody>
      </p:sp>
    </p:spTree>
    <p:extLst>
      <p:ext uri="{BB962C8B-B14F-4D97-AF65-F5344CB8AC3E}">
        <p14:creationId xmlns:p14="http://schemas.microsoft.com/office/powerpoint/2010/main" val="3607941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AA0DA3-67CC-4D42-9D3C-9ECBC14283E3}" type="datetimeFigureOut">
              <a:rPr lang="es-MX" smtClean="0"/>
              <a:t>08/06/2017</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8522EE88-1DAE-4A4D-86A5-0585BEBC2AF1}" type="slidenum">
              <a:rPr lang="es-MX" smtClean="0"/>
              <a:t>‹Nº›</a:t>
            </a:fld>
            <a:endParaRPr lang="es-MX"/>
          </a:p>
        </p:txBody>
      </p:sp>
    </p:spTree>
    <p:extLst>
      <p:ext uri="{BB962C8B-B14F-4D97-AF65-F5344CB8AC3E}">
        <p14:creationId xmlns:p14="http://schemas.microsoft.com/office/powerpoint/2010/main" val="1191759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57AA0DA3-67CC-4D42-9D3C-9ECBC14283E3}" type="datetimeFigureOut">
              <a:rPr lang="es-MX" smtClean="0"/>
              <a:t>08/06/2017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522EE88-1DAE-4A4D-86A5-0585BEBC2AF1}" type="slidenum">
              <a:rPr lang="es-MX" smtClean="0"/>
              <a:t>‹Nº›</a:t>
            </a:fld>
            <a:endParaRPr lang="es-MX"/>
          </a:p>
        </p:txBody>
      </p:sp>
    </p:spTree>
    <p:extLst>
      <p:ext uri="{BB962C8B-B14F-4D97-AF65-F5344CB8AC3E}">
        <p14:creationId xmlns:p14="http://schemas.microsoft.com/office/powerpoint/2010/main" val="2105781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57AA0DA3-67CC-4D42-9D3C-9ECBC14283E3}" type="datetimeFigureOut">
              <a:rPr lang="es-MX" smtClean="0"/>
              <a:t>08/06/2017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522EE88-1DAE-4A4D-86A5-0585BEBC2AF1}" type="slidenum">
              <a:rPr lang="es-MX" smtClean="0"/>
              <a:t>‹Nº›</a:t>
            </a:fld>
            <a:endParaRPr lang="es-MX"/>
          </a:p>
        </p:txBody>
      </p:sp>
    </p:spTree>
    <p:extLst>
      <p:ext uri="{BB962C8B-B14F-4D97-AF65-F5344CB8AC3E}">
        <p14:creationId xmlns:p14="http://schemas.microsoft.com/office/powerpoint/2010/main" val="3600299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7AA0DA3-67CC-4D42-9D3C-9ECBC14283E3}" type="datetimeFigureOut">
              <a:rPr lang="es-MX" smtClean="0"/>
              <a:t>08/06/2017</a:t>
            </a:fld>
            <a:endParaRPr lang="es-MX"/>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MX"/>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522EE88-1DAE-4A4D-86A5-0585BEBC2AF1}" type="slidenum">
              <a:rPr lang="es-MX" smtClean="0"/>
              <a:t>‹Nº›</a:t>
            </a:fld>
            <a:endParaRPr lang="es-MX"/>
          </a:p>
        </p:txBody>
      </p:sp>
    </p:spTree>
    <p:extLst>
      <p:ext uri="{BB962C8B-B14F-4D97-AF65-F5344CB8AC3E}">
        <p14:creationId xmlns:p14="http://schemas.microsoft.com/office/powerpoint/2010/main" val="236605354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3.xml.rels><?xml version="1.0" encoding="UTF-8" standalone="yes"?>
<Relationships xmlns="http://schemas.openxmlformats.org/package/2006/relationships"><Relationship Id="rId3" Type="http://schemas.openxmlformats.org/officeDocument/2006/relationships/hyperlink" Target="mailto:stapia@nube.sep.gob.mx" TargetMode="External"/><Relationship Id="rId2" Type="http://schemas.openxmlformats.org/officeDocument/2006/relationships/hyperlink" Target="mailto:imontelongoa0809@utmart.edu.mx" TargetMode="External"/><Relationship Id="rId1" Type="http://schemas.openxmlformats.org/officeDocument/2006/relationships/slideLayout" Target="../slideLayouts/slideLayout2.xml"/><Relationship Id="rId4" Type="http://schemas.openxmlformats.org/officeDocument/2006/relationships/hyperlink" Target="mailto:tania.gonzalez@nube.sep,gob.mx"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2.emf"/></Relationships>
</file>

<file path=ppt/slides/_rels/slide5.xml.rels><?xml version="1.0" encoding="UTF-8" standalone="yes"?>
<Relationships xmlns="http://schemas.openxmlformats.org/package/2006/relationships"><Relationship Id="rId3" Type="http://schemas.openxmlformats.org/officeDocument/2006/relationships/hyperlink" Target="http://www.utmart.edu.mx/contraloria-social/" TargetMode="Externa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cgut.sep.gob.mx/ContraloriaSocial/contraloria.php"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utmart.edu.mx/contraloria-social/"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66121" y="1683544"/>
            <a:ext cx="9144000" cy="2387600"/>
          </a:xfrm>
        </p:spPr>
        <p:txBody>
          <a:bodyPr>
            <a:noAutofit/>
          </a:bodyPr>
          <a:lstStyle/>
          <a:p>
            <a:pPr algn="ctr"/>
            <a:r>
              <a:rPr lang="es-MX" sz="4000" b="1" dirty="0">
                <a:solidFill>
                  <a:schemeClr val="tx1">
                    <a:lumMod val="75000"/>
                    <a:lumOff val="25000"/>
                  </a:schemeClr>
                </a:solidFill>
                <a:latin typeface="Arial" panose="020B0604020202020204" pitchFamily="34" charset="0"/>
                <a:cs typeface="Arial" panose="020B0604020202020204" pitchFamily="34" charset="0"/>
              </a:rPr>
              <a:t>Programa de Fortalecimiento de la Calidad Educativa</a:t>
            </a:r>
            <a:br>
              <a:rPr lang="es-MX" sz="4000" b="1" dirty="0">
                <a:solidFill>
                  <a:schemeClr val="tx1">
                    <a:lumMod val="75000"/>
                    <a:lumOff val="25000"/>
                  </a:schemeClr>
                </a:solidFill>
                <a:latin typeface="Arial" panose="020B0604020202020204" pitchFamily="34" charset="0"/>
                <a:cs typeface="Arial" panose="020B0604020202020204" pitchFamily="34" charset="0"/>
              </a:rPr>
            </a:br>
            <a:r>
              <a:rPr lang="es-MX" sz="4000" b="1" dirty="0">
                <a:solidFill>
                  <a:schemeClr val="tx1">
                    <a:lumMod val="75000"/>
                    <a:lumOff val="25000"/>
                  </a:schemeClr>
                </a:solidFill>
                <a:latin typeface="Arial" panose="020B0604020202020204" pitchFamily="34" charset="0"/>
                <a:cs typeface="Arial" panose="020B0604020202020204" pitchFamily="34" charset="0"/>
              </a:rPr>
              <a:t>PFCE 2016-2017</a:t>
            </a:r>
            <a:br>
              <a:rPr lang="es-MX" sz="3200" dirty="0">
                <a:solidFill>
                  <a:schemeClr val="tx1">
                    <a:lumMod val="75000"/>
                    <a:lumOff val="25000"/>
                  </a:schemeClr>
                </a:solidFill>
                <a:latin typeface="Arial" panose="020B0604020202020204" pitchFamily="34" charset="0"/>
                <a:cs typeface="Arial" panose="020B0604020202020204" pitchFamily="34" charset="0"/>
              </a:rPr>
            </a:br>
            <a:endParaRPr lang="es-MX" sz="4000" dirty="0"/>
          </a:p>
        </p:txBody>
      </p:sp>
      <p:sp>
        <p:nvSpPr>
          <p:cNvPr id="3" name="Subtítulo 2"/>
          <p:cNvSpPr>
            <a:spLocks noGrp="1"/>
          </p:cNvSpPr>
          <p:nvPr>
            <p:ph type="subTitle" idx="1"/>
          </p:nvPr>
        </p:nvSpPr>
        <p:spPr>
          <a:xfrm>
            <a:off x="1524000" y="4632326"/>
            <a:ext cx="9144000" cy="1655762"/>
          </a:xfrm>
        </p:spPr>
        <p:txBody>
          <a:bodyPr/>
          <a:lstStyle/>
          <a:p>
            <a:r>
              <a:rPr lang="es-MX" dirty="0"/>
              <a:t>Por: M.C. Isidro Otoniel Montelongo Alfaro</a:t>
            </a:r>
          </a:p>
        </p:txBody>
      </p:sp>
      <p:pic>
        <p:nvPicPr>
          <p:cNvPr id="4" name="Imagen 3"/>
          <p:cNvPicPr>
            <a:picLocks noChangeAspect="1"/>
          </p:cNvPicPr>
          <p:nvPr/>
        </p:nvPicPr>
        <p:blipFill>
          <a:blip r:embed="rId2"/>
          <a:stretch>
            <a:fillRect/>
          </a:stretch>
        </p:blipFill>
        <p:spPr>
          <a:xfrm>
            <a:off x="8785134" y="0"/>
            <a:ext cx="3231160" cy="951058"/>
          </a:xfrm>
          <a:prstGeom prst="rect">
            <a:avLst/>
          </a:prstGeom>
        </p:spPr>
      </p:pic>
      <p:pic>
        <p:nvPicPr>
          <p:cNvPr id="5" name="Imagen 4"/>
          <p:cNvPicPr/>
          <p:nvPr/>
        </p:nvPicPr>
        <p:blipFill>
          <a:blip r:embed="rId3"/>
          <a:stretch>
            <a:fillRect/>
          </a:stretch>
        </p:blipFill>
        <p:spPr>
          <a:xfrm>
            <a:off x="2104738" y="-85653"/>
            <a:ext cx="2109861" cy="1122363"/>
          </a:xfrm>
          <a:prstGeom prst="rect">
            <a:avLst/>
          </a:prstGeom>
        </p:spPr>
      </p:pic>
      <p:pic>
        <p:nvPicPr>
          <p:cNvPr id="6" name="Imagen 5"/>
          <p:cNvPicPr/>
          <p:nvPr/>
        </p:nvPicPr>
        <p:blipFill>
          <a:blip r:embed="rId4">
            <a:extLst>
              <a:ext uri="{28A0092B-C50C-407E-A947-70E740481C1C}">
                <a14:useLocalDpi xmlns:a14="http://schemas.microsoft.com/office/drawing/2010/main" val="0"/>
              </a:ext>
            </a:extLst>
          </a:blip>
          <a:srcRect/>
          <a:stretch>
            <a:fillRect/>
          </a:stretch>
        </p:blipFill>
        <p:spPr bwMode="auto">
          <a:xfrm>
            <a:off x="5616358" y="-13614"/>
            <a:ext cx="1767017" cy="1050324"/>
          </a:xfrm>
          <a:prstGeom prst="rect">
            <a:avLst/>
          </a:prstGeom>
          <a:noFill/>
          <a:ln>
            <a:noFill/>
          </a:ln>
        </p:spPr>
      </p:pic>
    </p:spTree>
    <p:extLst>
      <p:ext uri="{BB962C8B-B14F-4D97-AF65-F5344CB8AC3E}">
        <p14:creationId xmlns:p14="http://schemas.microsoft.com/office/powerpoint/2010/main" val="241072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696278" y="1365812"/>
            <a:ext cx="10018713" cy="3124201"/>
          </a:xfrm>
        </p:spPr>
        <p:txBody>
          <a:bodyPr/>
          <a:lstStyle/>
          <a:p>
            <a:pPr algn="just"/>
            <a:r>
              <a:rPr lang="es-MX" b="1" i="1" dirty="0"/>
              <a:t>Todo profesional </a:t>
            </a:r>
            <a:r>
              <a:rPr lang="es-MX" dirty="0"/>
              <a:t>debe conocer sus obligaciones, </a:t>
            </a:r>
            <a:r>
              <a:rPr lang="es-MX" b="1" i="1" dirty="0"/>
              <a:t>no sólo por lo aprendido durante su formación, sino que también debe conocer las reglas, normas y leyes que regulen su quehacer.</a:t>
            </a:r>
            <a:endParaRPr lang="es-MX" dirty="0"/>
          </a:p>
        </p:txBody>
      </p:sp>
      <p:sp>
        <p:nvSpPr>
          <p:cNvPr id="4" name="CuadroTexto 3"/>
          <p:cNvSpPr txBox="1"/>
          <p:nvPr/>
        </p:nvSpPr>
        <p:spPr>
          <a:xfrm>
            <a:off x="3405807" y="1365812"/>
            <a:ext cx="6255026" cy="584775"/>
          </a:xfrm>
          <a:prstGeom prst="rect">
            <a:avLst/>
          </a:prstGeom>
          <a:noFill/>
        </p:spPr>
        <p:txBody>
          <a:bodyPr wrap="square" rtlCol="0">
            <a:spAutoFit/>
          </a:bodyPr>
          <a:lstStyle/>
          <a:p>
            <a:r>
              <a:rPr lang="es-MX"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¿Que es el marco normativo?</a:t>
            </a:r>
          </a:p>
        </p:txBody>
      </p:sp>
      <p:sp>
        <p:nvSpPr>
          <p:cNvPr id="5" name="Rectángulo 4"/>
          <p:cNvSpPr/>
          <p:nvPr/>
        </p:nvSpPr>
        <p:spPr>
          <a:xfrm>
            <a:off x="1696278" y="3975652"/>
            <a:ext cx="9674087" cy="1569660"/>
          </a:xfrm>
          <a:prstGeom prst="rect">
            <a:avLst/>
          </a:prstGeom>
        </p:spPr>
        <p:txBody>
          <a:bodyPr wrap="square">
            <a:spAutoFit/>
          </a:bodyPr>
          <a:lstStyle/>
          <a:p>
            <a:pPr algn="just"/>
            <a:r>
              <a:rPr lang="es-MX" sz="2400" dirty="0"/>
              <a:t>El marco normativo es el </a:t>
            </a:r>
            <a:r>
              <a:rPr lang="es-MX" sz="2400" b="1" i="1" dirty="0"/>
              <a:t>conjunto general de normas, criterios, metodologías, lineamientos y sistemas</a:t>
            </a:r>
            <a:r>
              <a:rPr lang="es-MX" sz="2400" dirty="0"/>
              <a:t>, que establecen la forma en que deben desarrollarse las acciones para alcanzar los objetivos propuestos en el proceso de Programación-</a:t>
            </a:r>
            <a:r>
              <a:rPr lang="es-MX" sz="2400" dirty="0" err="1"/>
              <a:t>Presupuestación</a:t>
            </a:r>
            <a:r>
              <a:rPr lang="es-MX" sz="2400" dirty="0"/>
              <a:t> en el marco del Programa.</a:t>
            </a:r>
          </a:p>
        </p:txBody>
      </p:sp>
      <p:sp>
        <p:nvSpPr>
          <p:cNvPr id="2" name="CuadroTexto 1"/>
          <p:cNvSpPr txBox="1"/>
          <p:nvPr/>
        </p:nvSpPr>
        <p:spPr>
          <a:xfrm>
            <a:off x="3405807" y="310513"/>
            <a:ext cx="6255027" cy="584775"/>
          </a:xfrm>
          <a:prstGeom prst="rect">
            <a:avLst/>
          </a:prstGeom>
          <a:noFill/>
        </p:spPr>
        <p:txBody>
          <a:bodyPr wrap="square" rtlCol="0">
            <a:spAutoFit/>
          </a:bodyPr>
          <a:lstStyle/>
          <a:p>
            <a:r>
              <a:rPr lang="es-MX"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1.3. Normatividad aplicable</a:t>
            </a:r>
          </a:p>
        </p:txBody>
      </p:sp>
    </p:spTree>
    <p:extLst>
      <p:ext uri="{BB962C8B-B14F-4D97-AF65-F5344CB8AC3E}">
        <p14:creationId xmlns:p14="http://schemas.microsoft.com/office/powerpoint/2010/main" val="1021596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5334473" y="2119419"/>
            <a:ext cx="1800200" cy="1107996"/>
          </a:xfrm>
          <a:prstGeom prst="rect">
            <a:avLst/>
          </a:prstGeom>
          <a:solidFill>
            <a:srgbClr val="9CC746"/>
          </a:solidFill>
          <a:ln>
            <a:headEnd/>
            <a:tailEnd/>
          </a:ln>
        </p:spPr>
        <p:style>
          <a:lnRef idx="0">
            <a:schemeClr val="accent1"/>
          </a:lnRef>
          <a:fillRef idx="3">
            <a:schemeClr val="accent1"/>
          </a:fillRef>
          <a:effectRef idx="3">
            <a:schemeClr val="accent1"/>
          </a:effectRef>
          <a:fontRef idx="minor">
            <a:schemeClr val="lt1"/>
          </a:fontRef>
        </p:style>
        <p:txBody>
          <a:bodyPr wrap="square" lIns="0" tIns="0" rIns="0" bIns="0" anchor="ctr" anchorCtr="1">
            <a:spAutoFit/>
          </a:bodyPr>
          <a:lstStyle/>
          <a:p>
            <a:pPr algn="ctr">
              <a:defRPr/>
            </a:pPr>
            <a:r>
              <a:rPr lang="es-MX" b="1" dirty="0">
                <a:solidFill>
                  <a:schemeClr val="tx1"/>
                </a:solidFill>
                <a:latin typeface="Arial" panose="020B0604020202020204" pitchFamily="34" charset="0"/>
                <a:cs typeface="Arial" panose="020B0604020202020204" pitchFamily="34" charset="0"/>
              </a:rPr>
              <a:t>Marco Normativo Contraloría Social</a:t>
            </a:r>
          </a:p>
        </p:txBody>
      </p:sp>
      <p:cxnSp>
        <p:nvCxnSpPr>
          <p:cNvPr id="7" name="Conector recto de flecha 6"/>
          <p:cNvCxnSpPr/>
          <p:nvPr/>
        </p:nvCxnSpPr>
        <p:spPr>
          <a:xfrm flipV="1">
            <a:off x="6232835" y="1282165"/>
            <a:ext cx="0" cy="837254"/>
          </a:xfrm>
          <a:prstGeom prst="straightConnector1">
            <a:avLst/>
          </a:prstGeom>
          <a:ln w="44450">
            <a:solidFill>
              <a:srgbClr val="9CC74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a:stCxn id="8" idx="1"/>
          </p:cNvCxnSpPr>
          <p:nvPr/>
        </p:nvCxnSpPr>
        <p:spPr>
          <a:xfrm flipH="1" flipV="1">
            <a:off x="4664495" y="2031967"/>
            <a:ext cx="669979" cy="641451"/>
          </a:xfrm>
          <a:prstGeom prst="straightConnector1">
            <a:avLst/>
          </a:prstGeom>
          <a:ln w="44450">
            <a:solidFill>
              <a:srgbClr val="9CC74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p:nvPr/>
        </p:nvCxnSpPr>
        <p:spPr>
          <a:xfrm flipH="1">
            <a:off x="4664495" y="2673417"/>
            <a:ext cx="663839" cy="1023628"/>
          </a:xfrm>
          <a:prstGeom prst="straightConnector1">
            <a:avLst/>
          </a:prstGeom>
          <a:ln w="44450">
            <a:solidFill>
              <a:srgbClr val="9CC74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p:cNvCxnSpPr>
            <a:stCxn id="8" idx="3"/>
          </p:cNvCxnSpPr>
          <p:nvPr/>
        </p:nvCxnSpPr>
        <p:spPr>
          <a:xfrm flipV="1">
            <a:off x="7134674" y="2084423"/>
            <a:ext cx="663839" cy="588994"/>
          </a:xfrm>
          <a:prstGeom prst="straightConnector1">
            <a:avLst/>
          </a:prstGeom>
          <a:ln w="44450">
            <a:solidFill>
              <a:srgbClr val="9CC74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p:nvPr/>
        </p:nvCxnSpPr>
        <p:spPr>
          <a:xfrm>
            <a:off x="7140813" y="2673418"/>
            <a:ext cx="657698" cy="898643"/>
          </a:xfrm>
          <a:prstGeom prst="straightConnector1">
            <a:avLst/>
          </a:prstGeom>
          <a:ln w="44450">
            <a:solidFill>
              <a:srgbClr val="9CC74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 name="Conector recto de flecha 3"/>
          <p:cNvCxnSpPr/>
          <p:nvPr/>
        </p:nvCxnSpPr>
        <p:spPr>
          <a:xfrm flipH="1">
            <a:off x="5328334" y="3248896"/>
            <a:ext cx="449614" cy="1305671"/>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p:nvPr/>
        </p:nvCxnSpPr>
        <p:spPr>
          <a:xfrm>
            <a:off x="6661325" y="3247482"/>
            <a:ext cx="600866" cy="1199363"/>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4" name="CuadroTexto 23"/>
          <p:cNvSpPr txBox="1"/>
          <p:nvPr/>
        </p:nvSpPr>
        <p:spPr>
          <a:xfrm>
            <a:off x="1921294" y="-38651"/>
            <a:ext cx="9051235" cy="861774"/>
          </a:xfrm>
          <a:prstGeom prst="rect">
            <a:avLst/>
          </a:prstGeom>
          <a:noFill/>
        </p:spPr>
        <p:txBody>
          <a:bodyPr wrap="square" rtlCol="0">
            <a:spAutoFit/>
          </a:bodyPr>
          <a:lstStyle/>
          <a:p>
            <a:r>
              <a:rPr lang="es-MX"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cs typeface="Arial" panose="020B0604020202020204" pitchFamily="34" charset="0"/>
              </a:rPr>
              <a:t>Marco Normativo de la Contraloría Social del PFCE</a:t>
            </a:r>
          </a:p>
          <a:p>
            <a:endParaRPr lang="es-MX"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25" name="Imagen 24"/>
          <p:cNvPicPr>
            <a:picLocks noChangeAspect="1"/>
          </p:cNvPicPr>
          <p:nvPr/>
        </p:nvPicPr>
        <p:blipFill>
          <a:blip r:embed="rId3"/>
          <a:stretch>
            <a:fillRect/>
          </a:stretch>
        </p:blipFill>
        <p:spPr>
          <a:xfrm>
            <a:off x="1874264" y="1132013"/>
            <a:ext cx="9098265" cy="4880096"/>
          </a:xfrm>
          <a:prstGeom prst="rect">
            <a:avLst/>
          </a:prstGeom>
        </p:spPr>
      </p:pic>
    </p:spTree>
    <p:extLst>
      <p:ext uri="{BB962C8B-B14F-4D97-AF65-F5344CB8AC3E}">
        <p14:creationId xmlns:p14="http://schemas.microsoft.com/office/powerpoint/2010/main" val="1012513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989482" y="276593"/>
            <a:ext cx="10774017" cy="461665"/>
          </a:xfrm>
          <a:prstGeom prst="rect">
            <a:avLst/>
          </a:prstGeom>
          <a:noFill/>
        </p:spPr>
        <p:txBody>
          <a:bodyPr wrap="square" rtlCol="0">
            <a:spAutoFit/>
          </a:bodyPr>
          <a:lstStyle/>
          <a:p>
            <a:r>
              <a:rPr lang="es-MX"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IMPACTO NEGATIVO DE NO CUMPLIR CON EL MARCO NORMATIVO</a:t>
            </a:r>
            <a:endParaRPr lang="es-MX" sz="2400" dirty="0"/>
          </a:p>
        </p:txBody>
      </p:sp>
      <p:sp>
        <p:nvSpPr>
          <p:cNvPr id="6" name="CuadroTexto 5"/>
          <p:cNvSpPr txBox="1"/>
          <p:nvPr/>
        </p:nvSpPr>
        <p:spPr>
          <a:xfrm>
            <a:off x="2236305" y="995261"/>
            <a:ext cx="3233530" cy="1477328"/>
          </a:xfrm>
          <a:prstGeom prst="rect">
            <a:avLst/>
          </a:prstGeom>
          <a:solidFill>
            <a:schemeClr val="accent1">
              <a:lumMod val="60000"/>
              <a:lumOff val="40000"/>
            </a:schemeClr>
          </a:solidFill>
        </p:spPr>
        <p:txBody>
          <a:bodyPr wrap="square" rtlCol="0">
            <a:spAutoFit/>
          </a:bodyPr>
          <a:lstStyle/>
          <a:p>
            <a:pPr algn="ctr">
              <a:defRPr/>
            </a:pPr>
            <a:r>
              <a:rPr lang="es-MX" b="1" dirty="0">
                <a:solidFill>
                  <a:prstClr val="black"/>
                </a:solidFill>
              </a:rPr>
              <a:t>Programa de Fortalecimiento de la Calidad en Instituciones Educativas </a:t>
            </a:r>
          </a:p>
          <a:p>
            <a:pPr algn="ctr">
              <a:defRPr/>
            </a:pPr>
            <a:r>
              <a:rPr lang="es-MX" b="1" dirty="0">
                <a:solidFill>
                  <a:prstClr val="black"/>
                </a:solidFill>
              </a:rPr>
              <a:t>(PROFOCIE) </a:t>
            </a:r>
          </a:p>
          <a:p>
            <a:pPr algn="ctr">
              <a:defRPr/>
            </a:pPr>
            <a:r>
              <a:rPr lang="es-MX" b="1" dirty="0">
                <a:solidFill>
                  <a:schemeClr val="tx1">
                    <a:lumMod val="65000"/>
                    <a:lumOff val="35000"/>
                  </a:schemeClr>
                </a:solidFill>
                <a:latin typeface="Arial" panose="020B0604020202020204" pitchFamily="34" charset="0"/>
                <a:cs typeface="Arial" panose="020B0604020202020204" pitchFamily="34" charset="0"/>
              </a:rPr>
              <a:t>2014-2015</a:t>
            </a:r>
            <a:endParaRPr lang="es-MX" dirty="0"/>
          </a:p>
        </p:txBody>
      </p:sp>
      <p:sp>
        <p:nvSpPr>
          <p:cNvPr id="8" name="Flecha: a la derecha 7"/>
          <p:cNvSpPr/>
          <p:nvPr/>
        </p:nvSpPr>
        <p:spPr>
          <a:xfrm>
            <a:off x="5565913" y="1404730"/>
            <a:ext cx="742122" cy="145774"/>
          </a:xfrm>
          <a:prstGeom prst="right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CuadroTexto 8"/>
          <p:cNvSpPr txBox="1"/>
          <p:nvPr/>
        </p:nvSpPr>
        <p:spPr>
          <a:xfrm>
            <a:off x="6400801" y="1272209"/>
            <a:ext cx="5300870" cy="646331"/>
          </a:xfrm>
          <a:prstGeom prst="rect">
            <a:avLst/>
          </a:prstGeom>
          <a:solidFill>
            <a:schemeClr val="accent1">
              <a:lumMod val="60000"/>
              <a:lumOff val="40000"/>
            </a:schemeClr>
          </a:solidFill>
        </p:spPr>
        <p:txBody>
          <a:bodyPr wrap="square" rtlCol="0">
            <a:spAutoFit/>
          </a:bodyPr>
          <a:lstStyle/>
          <a:p>
            <a:r>
              <a:rPr lang="es-MX" b="1" dirty="0"/>
              <a:t>16 Instituciones </a:t>
            </a:r>
            <a:r>
              <a:rPr lang="es-MX" dirty="0"/>
              <a:t>omitieron atender los preceptos enmarcados en el marco normativo</a:t>
            </a:r>
          </a:p>
        </p:txBody>
      </p:sp>
      <p:sp>
        <p:nvSpPr>
          <p:cNvPr id="13" name="Flecha: hacia abajo 12"/>
          <p:cNvSpPr/>
          <p:nvPr/>
        </p:nvSpPr>
        <p:spPr>
          <a:xfrm>
            <a:off x="9236764" y="1949244"/>
            <a:ext cx="159026" cy="413843"/>
          </a:xfrm>
          <a:prstGeom prst="down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CuadroTexto 13"/>
          <p:cNvSpPr txBox="1"/>
          <p:nvPr/>
        </p:nvSpPr>
        <p:spPr>
          <a:xfrm>
            <a:off x="7573616" y="2421043"/>
            <a:ext cx="3485322" cy="923330"/>
          </a:xfrm>
          <a:prstGeom prst="rect">
            <a:avLst/>
          </a:prstGeom>
          <a:solidFill>
            <a:schemeClr val="accent1">
              <a:lumMod val="60000"/>
              <a:lumOff val="40000"/>
            </a:schemeClr>
          </a:solidFill>
        </p:spPr>
        <p:txBody>
          <a:bodyPr wrap="square" rtlCol="0">
            <a:spAutoFit/>
          </a:bodyPr>
          <a:lstStyle/>
          <a:p>
            <a:r>
              <a:rPr lang="es-MX" dirty="0"/>
              <a:t>Reintegro de recursos a la TESOFE por un monto de </a:t>
            </a:r>
            <a:r>
              <a:rPr lang="es-MX" b="1" dirty="0"/>
              <a:t>18.4 millones de pesos</a:t>
            </a:r>
            <a:endParaRPr lang="es-MX" dirty="0"/>
          </a:p>
        </p:txBody>
      </p:sp>
      <p:sp>
        <p:nvSpPr>
          <p:cNvPr id="15" name="Flecha: a la derecha 14"/>
          <p:cNvSpPr/>
          <p:nvPr/>
        </p:nvSpPr>
        <p:spPr>
          <a:xfrm rot="10800000">
            <a:off x="6477002" y="2807634"/>
            <a:ext cx="785189" cy="185451"/>
          </a:xfrm>
          <a:prstGeom prst="right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5"/>
          <p:cNvSpPr txBox="1"/>
          <p:nvPr/>
        </p:nvSpPr>
        <p:spPr>
          <a:xfrm>
            <a:off x="4850296" y="2785827"/>
            <a:ext cx="1550505" cy="653582"/>
          </a:xfrm>
          <a:prstGeom prst="rect">
            <a:avLst/>
          </a:prstGeom>
          <a:solidFill>
            <a:schemeClr val="accent1">
              <a:lumMod val="60000"/>
              <a:lumOff val="40000"/>
            </a:schemeClr>
          </a:solidFill>
        </p:spPr>
        <p:txBody>
          <a:bodyPr wrap="square" rtlCol="0">
            <a:spAutoFit/>
          </a:bodyPr>
          <a:lstStyle/>
          <a:p>
            <a:pPr algn="ctr"/>
            <a:r>
              <a:rPr lang="es-MX" dirty="0"/>
              <a:t> </a:t>
            </a:r>
            <a:r>
              <a:rPr lang="es-MX" b="1" dirty="0"/>
              <a:t>impacto académico</a:t>
            </a:r>
            <a:endParaRPr lang="es-MX" dirty="0"/>
          </a:p>
        </p:txBody>
      </p:sp>
      <p:sp>
        <p:nvSpPr>
          <p:cNvPr id="17" name="CuadroTexto 16"/>
          <p:cNvSpPr txBox="1"/>
          <p:nvPr/>
        </p:nvSpPr>
        <p:spPr>
          <a:xfrm>
            <a:off x="2239616" y="4002157"/>
            <a:ext cx="3250096" cy="1200329"/>
          </a:xfrm>
          <a:prstGeom prst="rect">
            <a:avLst/>
          </a:prstGeom>
          <a:solidFill>
            <a:schemeClr val="accent2">
              <a:lumMod val="75000"/>
            </a:schemeClr>
          </a:solidFill>
        </p:spPr>
        <p:txBody>
          <a:bodyPr wrap="square" rtlCol="0">
            <a:spAutoFit/>
          </a:bodyPr>
          <a:lstStyle/>
          <a:p>
            <a:pPr algn="ctr">
              <a:defRPr/>
            </a:pPr>
            <a:r>
              <a:rPr lang="es-MX" b="1" dirty="0">
                <a:solidFill>
                  <a:prstClr val="black"/>
                </a:solidFill>
              </a:rPr>
              <a:t>Programa de Fortalecimiento de la Calidad Educativa </a:t>
            </a:r>
          </a:p>
          <a:p>
            <a:pPr algn="ctr">
              <a:defRPr/>
            </a:pPr>
            <a:r>
              <a:rPr lang="es-MX" b="1" dirty="0">
                <a:solidFill>
                  <a:prstClr val="black"/>
                </a:solidFill>
              </a:rPr>
              <a:t>(PFCE) </a:t>
            </a:r>
          </a:p>
          <a:p>
            <a:pPr algn="ctr">
              <a:defRPr/>
            </a:pPr>
            <a:r>
              <a:rPr lang="es-MX" b="1" dirty="0">
                <a:solidFill>
                  <a:schemeClr val="tx1">
                    <a:lumMod val="65000"/>
                    <a:lumOff val="35000"/>
                  </a:schemeClr>
                </a:solidFill>
                <a:latin typeface="Arial" panose="020B0604020202020204" pitchFamily="34" charset="0"/>
                <a:cs typeface="Arial" panose="020B0604020202020204" pitchFamily="34" charset="0"/>
              </a:rPr>
              <a:t>2016-2017</a:t>
            </a:r>
            <a:endParaRPr lang="es-MX" dirty="0"/>
          </a:p>
        </p:txBody>
      </p:sp>
      <p:sp>
        <p:nvSpPr>
          <p:cNvPr id="18" name="Flecha: a la derecha 17"/>
          <p:cNvSpPr/>
          <p:nvPr/>
        </p:nvSpPr>
        <p:spPr>
          <a:xfrm>
            <a:off x="5642114" y="4246120"/>
            <a:ext cx="742122" cy="145774"/>
          </a:xfrm>
          <a:prstGeom prst="right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p:cNvSpPr txBox="1"/>
          <p:nvPr/>
        </p:nvSpPr>
        <p:spPr>
          <a:xfrm>
            <a:off x="6477002" y="4113599"/>
            <a:ext cx="5300870" cy="646331"/>
          </a:xfrm>
          <a:prstGeom prst="rect">
            <a:avLst/>
          </a:prstGeom>
          <a:solidFill>
            <a:schemeClr val="accent2">
              <a:lumMod val="75000"/>
            </a:schemeClr>
          </a:solidFill>
        </p:spPr>
        <p:txBody>
          <a:bodyPr wrap="square" rtlCol="0">
            <a:spAutoFit/>
          </a:bodyPr>
          <a:lstStyle/>
          <a:p>
            <a:r>
              <a:rPr lang="es-MX" b="1" dirty="0"/>
              <a:t>24 Instituciones </a:t>
            </a:r>
            <a:r>
              <a:rPr lang="es-MX" dirty="0"/>
              <a:t>omitieron atender los preceptos enmarcados en el marco normativo</a:t>
            </a:r>
          </a:p>
        </p:txBody>
      </p:sp>
      <p:sp>
        <p:nvSpPr>
          <p:cNvPr id="20" name="Flecha: hacia abajo 19"/>
          <p:cNvSpPr/>
          <p:nvPr/>
        </p:nvSpPr>
        <p:spPr>
          <a:xfrm>
            <a:off x="9236764" y="4810151"/>
            <a:ext cx="159026" cy="413843"/>
          </a:xfrm>
          <a:prstGeom prst="down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CuadroTexto 20"/>
          <p:cNvSpPr txBox="1"/>
          <p:nvPr/>
        </p:nvSpPr>
        <p:spPr>
          <a:xfrm>
            <a:off x="7573617" y="5334858"/>
            <a:ext cx="3485322" cy="923330"/>
          </a:xfrm>
          <a:prstGeom prst="rect">
            <a:avLst/>
          </a:prstGeom>
          <a:solidFill>
            <a:schemeClr val="accent2">
              <a:lumMod val="75000"/>
            </a:schemeClr>
          </a:solidFill>
        </p:spPr>
        <p:txBody>
          <a:bodyPr wrap="square" rtlCol="0">
            <a:spAutoFit/>
          </a:bodyPr>
          <a:lstStyle/>
          <a:p>
            <a:r>
              <a:rPr lang="es-MX" dirty="0"/>
              <a:t>Reintegro de recursos a la TESOFE por un monto de </a:t>
            </a:r>
            <a:r>
              <a:rPr lang="es-MX" b="1" dirty="0"/>
              <a:t>36.7 millones de pesos</a:t>
            </a:r>
            <a:endParaRPr lang="es-MX" dirty="0"/>
          </a:p>
        </p:txBody>
      </p:sp>
      <p:sp>
        <p:nvSpPr>
          <p:cNvPr id="22" name="Flecha: a la derecha 21"/>
          <p:cNvSpPr/>
          <p:nvPr/>
        </p:nvSpPr>
        <p:spPr>
          <a:xfrm rot="10800000">
            <a:off x="6597927" y="5685258"/>
            <a:ext cx="778564" cy="195186"/>
          </a:xfrm>
          <a:prstGeom prst="right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CuadroTexto 22"/>
          <p:cNvSpPr txBox="1"/>
          <p:nvPr/>
        </p:nvSpPr>
        <p:spPr>
          <a:xfrm>
            <a:off x="4850296" y="5496631"/>
            <a:ext cx="1550505" cy="653582"/>
          </a:xfrm>
          <a:prstGeom prst="rect">
            <a:avLst/>
          </a:prstGeom>
          <a:solidFill>
            <a:schemeClr val="accent2">
              <a:lumMod val="75000"/>
            </a:schemeClr>
          </a:solidFill>
        </p:spPr>
        <p:txBody>
          <a:bodyPr wrap="square" rtlCol="0">
            <a:spAutoFit/>
          </a:bodyPr>
          <a:lstStyle/>
          <a:p>
            <a:pPr algn="ctr"/>
            <a:r>
              <a:rPr lang="es-MX" dirty="0"/>
              <a:t> </a:t>
            </a:r>
            <a:r>
              <a:rPr lang="es-MX" b="1" dirty="0"/>
              <a:t>impacto académico</a:t>
            </a:r>
            <a:endParaRPr lang="es-MX" dirty="0"/>
          </a:p>
        </p:txBody>
      </p:sp>
    </p:spTree>
    <p:extLst>
      <p:ext uri="{BB962C8B-B14F-4D97-AF65-F5344CB8AC3E}">
        <p14:creationId xmlns:p14="http://schemas.microsoft.com/office/powerpoint/2010/main" val="3154096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510814" y="1378226"/>
            <a:ext cx="10018713" cy="4598505"/>
          </a:xfrm>
        </p:spPr>
        <p:txBody>
          <a:bodyPr>
            <a:normAutofit fontScale="55000" lnSpcReduction="20000"/>
          </a:bodyPr>
          <a:lstStyle/>
          <a:p>
            <a:pPr algn="just">
              <a:buFont typeface="Wingdings" panose="05000000000000000000" pitchFamily="2" charset="2"/>
              <a:buChar char="ü"/>
            </a:pPr>
            <a:r>
              <a:rPr lang="es-MX" sz="4400" dirty="0"/>
              <a:t>Atender el marco legal y el marco normativo del programa.</a:t>
            </a:r>
          </a:p>
          <a:p>
            <a:pPr algn="just">
              <a:buFont typeface="Wingdings" panose="05000000000000000000" pitchFamily="2" charset="2"/>
              <a:buChar char="ü"/>
            </a:pPr>
            <a:r>
              <a:rPr lang="es-MX" sz="4400" dirty="0"/>
              <a:t>Continuar impulsando en las Instituciones, </a:t>
            </a:r>
            <a:r>
              <a:rPr lang="es-ES_tradnl" sz="4400" dirty="0"/>
              <a:t>el alto nivel de consistencia y continuidad en sus propósitos centrales: cobertura, equidad, calidad y pertinencia;</a:t>
            </a:r>
          </a:p>
          <a:p>
            <a:pPr algn="just">
              <a:buFont typeface="Wingdings" panose="05000000000000000000" pitchFamily="2" charset="2"/>
              <a:buChar char="ü"/>
            </a:pPr>
            <a:r>
              <a:rPr lang="es-MX" sz="4400" dirty="0"/>
              <a:t>Atender los aspectos relacionados con la </a:t>
            </a:r>
            <a:r>
              <a:rPr lang="es-MX" sz="4400" b="1" dirty="0"/>
              <a:t>Contraloría Social </a:t>
            </a:r>
            <a:r>
              <a:rPr lang="es-MX" sz="4400" dirty="0"/>
              <a:t>del programa.</a:t>
            </a:r>
          </a:p>
          <a:p>
            <a:pPr algn="just">
              <a:buFont typeface="Wingdings" panose="05000000000000000000" pitchFamily="2" charset="2"/>
              <a:buChar char="ü"/>
            </a:pPr>
            <a:r>
              <a:rPr lang="es-MX" sz="4400" dirty="0"/>
              <a:t>Atender en tiempo y forma los requerimientos de la Coordinación General de Universidades Tecnológicas y Politécnicas en el marco del programa.</a:t>
            </a:r>
          </a:p>
          <a:p>
            <a:pPr algn="just">
              <a:buFont typeface="Wingdings" panose="05000000000000000000" pitchFamily="2" charset="2"/>
              <a:buChar char="ü"/>
            </a:pPr>
            <a:r>
              <a:rPr lang="es-MX" sz="4400" dirty="0"/>
              <a:t>Evitar poner en riesgo la capacidad académica, financiera y administrativa de las instituciones por omitir dar seguimiento a los procesos integrales de planeación institucionales; objetivo central del Programa.</a:t>
            </a:r>
          </a:p>
          <a:p>
            <a:endParaRPr lang="es-MX" dirty="0"/>
          </a:p>
        </p:txBody>
      </p:sp>
      <p:sp>
        <p:nvSpPr>
          <p:cNvPr id="4" name="CuadroTexto 3"/>
          <p:cNvSpPr txBox="1"/>
          <p:nvPr/>
        </p:nvSpPr>
        <p:spPr>
          <a:xfrm>
            <a:off x="4492487" y="397565"/>
            <a:ext cx="3591339" cy="584775"/>
          </a:xfrm>
          <a:prstGeom prst="rect">
            <a:avLst/>
          </a:prstGeom>
          <a:noFill/>
        </p:spPr>
        <p:txBody>
          <a:bodyPr wrap="square" rtlCol="0">
            <a:spAutoFit/>
          </a:bodyPr>
          <a:lstStyle/>
          <a:p>
            <a:r>
              <a:rPr lang="es-MX"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COMPROMISOS</a:t>
            </a:r>
          </a:p>
        </p:txBody>
      </p:sp>
    </p:spTree>
    <p:extLst>
      <p:ext uri="{BB962C8B-B14F-4D97-AF65-F5344CB8AC3E}">
        <p14:creationId xmlns:p14="http://schemas.microsoft.com/office/powerpoint/2010/main" val="4046309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2539" y="0"/>
            <a:ext cx="10018713" cy="1752599"/>
          </a:xfrm>
        </p:spPr>
        <p:txBody>
          <a:bodyPr>
            <a:normAutofit/>
          </a:bodyPr>
          <a:lstStyle/>
          <a:p>
            <a:r>
              <a:rPr lang="es-MX"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2.- PROMOCIÓN </a:t>
            </a:r>
          </a:p>
        </p:txBody>
      </p:sp>
      <p:sp>
        <p:nvSpPr>
          <p:cNvPr id="5" name="CuadroTexto 4"/>
          <p:cNvSpPr txBox="1"/>
          <p:nvPr/>
        </p:nvSpPr>
        <p:spPr>
          <a:xfrm>
            <a:off x="1855306" y="2266121"/>
            <a:ext cx="9236764" cy="3277820"/>
          </a:xfrm>
          <a:prstGeom prst="rect">
            <a:avLst/>
          </a:prstGeom>
          <a:noFill/>
        </p:spPr>
        <p:txBody>
          <a:bodyPr wrap="square" rtlCol="0">
            <a:spAutoFit/>
          </a:bodyPr>
          <a:lstStyle/>
          <a:p>
            <a:pPr lvl="0" algn="just">
              <a:lnSpc>
                <a:spcPct val="115000"/>
              </a:lnSpc>
            </a:pPr>
            <a:r>
              <a:rPr lang="es-MX" dirty="0">
                <a:solidFill>
                  <a:srgbClr val="002060"/>
                </a:solidFill>
              </a:rPr>
              <a:t>La promoción de la Contraloría Social del PFCE 2016 se llevara a cabo utilizando 5 fuentes, las cuales son:           </a:t>
            </a:r>
          </a:p>
          <a:p>
            <a:pPr lvl="0" algn="just">
              <a:lnSpc>
                <a:spcPct val="115000"/>
              </a:lnSpc>
            </a:pPr>
            <a:endParaRPr lang="es-MX" dirty="0">
              <a:solidFill>
                <a:srgbClr val="002060"/>
              </a:solidFill>
            </a:endParaRPr>
          </a:p>
          <a:p>
            <a:pPr marL="342900" lvl="0" indent="-342900" algn="just">
              <a:lnSpc>
                <a:spcPct val="115000"/>
              </a:lnSpc>
              <a:buFont typeface="+mj-lt"/>
              <a:buAutoNum type="arabicPeriod"/>
            </a:pPr>
            <a:r>
              <a:rPr lang="es-MX" dirty="0">
                <a:solidFill>
                  <a:srgbClr val="002060"/>
                </a:solidFill>
              </a:rPr>
              <a:t>Difusión.</a:t>
            </a:r>
          </a:p>
          <a:p>
            <a:pPr marL="342900" indent="-342900" algn="just">
              <a:lnSpc>
                <a:spcPct val="115000"/>
              </a:lnSpc>
              <a:buFont typeface="+mj-lt"/>
              <a:buAutoNum type="arabicPeriod"/>
            </a:pPr>
            <a:r>
              <a:rPr lang="es-MX" dirty="0">
                <a:solidFill>
                  <a:srgbClr val="002060"/>
                </a:solidFill>
              </a:rPr>
              <a:t>Constitución de comités de contraloría social</a:t>
            </a:r>
          </a:p>
          <a:p>
            <a:pPr marL="342900" lvl="0" indent="-342900" algn="just">
              <a:lnSpc>
                <a:spcPct val="115000"/>
              </a:lnSpc>
              <a:buFont typeface="+mj-lt"/>
              <a:buAutoNum type="arabicPeriod"/>
            </a:pPr>
            <a:r>
              <a:rPr lang="es-MX" dirty="0">
                <a:solidFill>
                  <a:srgbClr val="002060"/>
                </a:solidFill>
              </a:rPr>
              <a:t>Capacitación y asesorías</a:t>
            </a:r>
          </a:p>
          <a:p>
            <a:pPr marL="342900" lvl="0" indent="-342900" algn="just">
              <a:lnSpc>
                <a:spcPct val="115000"/>
              </a:lnSpc>
              <a:buFont typeface="+mj-lt"/>
              <a:buAutoNum type="arabicPeriod"/>
            </a:pPr>
            <a:r>
              <a:rPr lang="es-MX" dirty="0">
                <a:solidFill>
                  <a:srgbClr val="002060"/>
                </a:solidFill>
              </a:rPr>
              <a:t>Captación de informes </a:t>
            </a:r>
          </a:p>
          <a:p>
            <a:pPr marL="342900" lvl="0" indent="-342900" algn="just">
              <a:lnSpc>
                <a:spcPct val="115000"/>
              </a:lnSpc>
              <a:buFont typeface="+mj-lt"/>
              <a:buAutoNum type="arabicPeriod"/>
            </a:pPr>
            <a:r>
              <a:rPr lang="es-MX" dirty="0">
                <a:solidFill>
                  <a:srgbClr val="002060"/>
                </a:solidFill>
              </a:rPr>
              <a:t>Quejas y denuncias</a:t>
            </a:r>
          </a:p>
          <a:p>
            <a:pPr lvl="0" algn="just">
              <a:lnSpc>
                <a:spcPct val="115000"/>
              </a:lnSpc>
            </a:pPr>
            <a:endParaRPr lang="es-MX" dirty="0">
              <a:solidFill>
                <a:srgbClr val="002060"/>
              </a:solidFill>
            </a:endParaRPr>
          </a:p>
          <a:p>
            <a:pPr lvl="0" algn="just">
              <a:lnSpc>
                <a:spcPct val="115000"/>
              </a:lnSpc>
            </a:pPr>
            <a:r>
              <a:rPr lang="es-MX" dirty="0">
                <a:solidFill>
                  <a:srgbClr val="002060"/>
                </a:solidFill>
              </a:rPr>
              <a:t>           </a:t>
            </a:r>
            <a:endParaRPr lang="es-MX" dirty="0"/>
          </a:p>
        </p:txBody>
      </p:sp>
    </p:spTree>
    <p:extLst>
      <p:ext uri="{BB962C8B-B14F-4D97-AF65-F5344CB8AC3E}">
        <p14:creationId xmlns:p14="http://schemas.microsoft.com/office/powerpoint/2010/main" val="1321721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1026288" y="2051171"/>
            <a:ext cx="5668366" cy="3539430"/>
          </a:xfrm>
          <a:prstGeom prst="rect">
            <a:avLst/>
          </a:prstGeom>
          <a:solidFill>
            <a:schemeClr val="accent1">
              <a:lumMod val="60000"/>
              <a:lumOff val="40000"/>
            </a:schemeClr>
          </a:solidFill>
          <a:ln>
            <a:noFill/>
          </a:ln>
          <a:effectLst/>
          <a:extLst/>
        </p:spPr>
        <p:txBody>
          <a:bodyPr vert="horz" wrap="square" lIns="91440" tIns="45720" rIns="91440" bIns="45720" numCol="1" anchor="ctr" anchorCtr="0" compatLnSpc="1">
            <a:prstTxWarp prst="textNoShape">
              <a:avLst/>
            </a:prstTxWarp>
            <a:spAutoFit/>
          </a:bodyPr>
          <a:lstStyle/>
          <a:p>
            <a:pPr marL="285750" indent="-285750" algn="just" fontAlgn="base">
              <a:spcBef>
                <a:spcPct val="0"/>
              </a:spcBef>
              <a:spcAft>
                <a:spcPct val="0"/>
              </a:spcAft>
              <a:buFont typeface="Wingdings" panose="05000000000000000000" pitchFamily="2" charset="2"/>
              <a:buChar char="§"/>
            </a:pPr>
            <a:r>
              <a:rPr lang="es-MX" altLang="es-MX" sz="1600" b="1" dirty="0">
                <a:solidFill>
                  <a:srgbClr val="002060"/>
                </a:solidFill>
                <a:latin typeface="Copperplate Gothic Light" panose="020E0507020206020404" pitchFamily="34" charset="0"/>
              </a:rPr>
              <a:t>La Instancia EJECUTORA (UTMART) difundirá los documentos  normativos y formatos de Contraloría Social de PFCE, </a:t>
            </a:r>
          </a:p>
          <a:p>
            <a:pPr marL="285750" indent="-285750" algn="just" fontAlgn="base">
              <a:spcBef>
                <a:spcPct val="0"/>
              </a:spcBef>
              <a:spcAft>
                <a:spcPct val="0"/>
              </a:spcAft>
              <a:buFont typeface="Wingdings" panose="05000000000000000000" pitchFamily="2" charset="2"/>
              <a:buChar char="§"/>
            </a:pPr>
            <a:endParaRPr lang="es-MX" altLang="es-MX" sz="1600" b="1" dirty="0">
              <a:solidFill>
                <a:srgbClr val="002060"/>
              </a:solidFill>
              <a:latin typeface="Copperplate Gothic Light" panose="020E0507020206020404" pitchFamily="34" charset="0"/>
            </a:endParaRPr>
          </a:p>
          <a:p>
            <a:pPr marL="285750" indent="-285750" algn="just" fontAlgn="base">
              <a:spcBef>
                <a:spcPct val="0"/>
              </a:spcBef>
              <a:spcAft>
                <a:spcPct val="0"/>
              </a:spcAft>
              <a:buFont typeface="Wingdings" panose="05000000000000000000" pitchFamily="2" charset="2"/>
              <a:buChar char="§"/>
            </a:pPr>
            <a:r>
              <a:rPr lang="es-MX" altLang="es-MX" sz="1600" b="1" dirty="0">
                <a:solidFill>
                  <a:srgbClr val="002060"/>
                </a:solidFill>
                <a:latin typeface="Copperplate Gothic Light" panose="020E0507020206020404" pitchFamily="34" charset="0"/>
              </a:rPr>
              <a:t>la información general de los apoyos que se asignen a las IES beneficiadas, </a:t>
            </a:r>
          </a:p>
          <a:p>
            <a:pPr marL="285750" indent="-285750" algn="just" fontAlgn="base">
              <a:spcBef>
                <a:spcPct val="0"/>
              </a:spcBef>
              <a:spcAft>
                <a:spcPct val="0"/>
              </a:spcAft>
              <a:buFont typeface="Wingdings" panose="05000000000000000000" pitchFamily="2" charset="2"/>
              <a:buChar char="§"/>
            </a:pPr>
            <a:endParaRPr lang="es-MX" altLang="es-MX" sz="1600" b="1" dirty="0">
              <a:solidFill>
                <a:srgbClr val="002060"/>
              </a:solidFill>
              <a:latin typeface="Copperplate Gothic Light" panose="020E0507020206020404" pitchFamily="34" charset="0"/>
            </a:endParaRPr>
          </a:p>
          <a:p>
            <a:pPr marL="285750" indent="-285750" algn="just" fontAlgn="base">
              <a:spcBef>
                <a:spcPct val="0"/>
              </a:spcBef>
              <a:spcAft>
                <a:spcPct val="0"/>
              </a:spcAft>
              <a:buFont typeface="Wingdings" panose="05000000000000000000" pitchFamily="2" charset="2"/>
              <a:buChar char="§"/>
            </a:pPr>
            <a:r>
              <a:rPr lang="es-MX" altLang="es-MX" sz="1600" b="1" dirty="0" err="1">
                <a:solidFill>
                  <a:srgbClr val="002060"/>
                </a:solidFill>
                <a:latin typeface="Copperplate Gothic Light" panose="020E0507020206020404" pitchFamily="34" charset="0"/>
              </a:rPr>
              <a:t>difundira</a:t>
            </a:r>
            <a:r>
              <a:rPr lang="es-MX" altLang="es-MX" sz="1600" b="1" dirty="0">
                <a:solidFill>
                  <a:srgbClr val="002060"/>
                </a:solidFill>
                <a:latin typeface="Copperplate Gothic Light" panose="020E0507020206020404" pitchFamily="34" charset="0"/>
              </a:rPr>
              <a:t> el documento Síntesis de las Reglas de Operación del PFCE, el cual contiene la información resumida de las Reglas de Operación del Programa (ROP), </a:t>
            </a:r>
          </a:p>
          <a:p>
            <a:pPr algn="just" fontAlgn="base">
              <a:spcBef>
                <a:spcPct val="0"/>
              </a:spcBef>
              <a:spcAft>
                <a:spcPct val="0"/>
              </a:spcAft>
            </a:pPr>
            <a:endParaRPr lang="es-MX" altLang="es-MX" sz="1600" b="1" dirty="0">
              <a:solidFill>
                <a:srgbClr val="002060"/>
              </a:solidFill>
              <a:latin typeface="Copperplate Gothic Light" panose="020E0507020206020404" pitchFamily="34" charset="0"/>
            </a:endParaRPr>
          </a:p>
          <a:p>
            <a:pPr marL="285750" indent="-285750" algn="just" fontAlgn="base">
              <a:spcBef>
                <a:spcPct val="0"/>
              </a:spcBef>
              <a:spcAft>
                <a:spcPct val="0"/>
              </a:spcAft>
              <a:buFont typeface="Wingdings" panose="05000000000000000000" pitchFamily="2" charset="2"/>
              <a:buChar char="§"/>
            </a:pPr>
            <a:r>
              <a:rPr lang="es-MX" altLang="es-MX" sz="1600" b="1" dirty="0">
                <a:solidFill>
                  <a:srgbClr val="002060"/>
                </a:solidFill>
                <a:latin typeface="Copperplate Gothic Light" panose="020E0507020206020404" pitchFamily="34" charset="0"/>
              </a:rPr>
              <a:t>La normatividad aplicable a la CS.</a:t>
            </a:r>
          </a:p>
          <a:p>
            <a:pPr algn="just" fontAlgn="base">
              <a:spcBef>
                <a:spcPct val="0"/>
              </a:spcBef>
              <a:spcAft>
                <a:spcPct val="0"/>
              </a:spcAft>
            </a:pPr>
            <a:endParaRPr lang="es-MX" altLang="es-MX" sz="1600" b="1" dirty="0">
              <a:solidFill>
                <a:srgbClr val="002060"/>
              </a:solidFill>
              <a:latin typeface="Copperplate Gothic Light" panose="020E0507020206020404" pitchFamily="34" charset="0"/>
            </a:endParaRPr>
          </a:p>
        </p:txBody>
      </p:sp>
      <p:pic>
        <p:nvPicPr>
          <p:cNvPr id="14338" name="Picture 2" descr="Resultado de imagen para difusi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9844" y="1781416"/>
            <a:ext cx="4296632" cy="3810000"/>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4227443" y="225287"/>
            <a:ext cx="3074505" cy="584775"/>
          </a:xfrm>
          <a:prstGeom prst="rect">
            <a:avLst/>
          </a:prstGeom>
          <a:noFill/>
        </p:spPr>
        <p:txBody>
          <a:bodyPr wrap="square" rtlCol="0">
            <a:spAutoFit/>
          </a:bodyPr>
          <a:lstStyle/>
          <a:p>
            <a:r>
              <a:rPr lang="es-MX"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2.1.- Difusión </a:t>
            </a:r>
          </a:p>
        </p:txBody>
      </p:sp>
    </p:spTree>
    <p:extLst>
      <p:ext uri="{BB962C8B-B14F-4D97-AF65-F5344CB8AC3E}">
        <p14:creationId xmlns:p14="http://schemas.microsoft.com/office/powerpoint/2010/main" val="4154824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26094" y="2118294"/>
            <a:ext cx="10339811" cy="4536627"/>
          </a:xfrm>
          <a:prstGeom prst="rect">
            <a:avLst/>
          </a:prstGeom>
          <a:solidFill>
            <a:schemeClr val="bg1"/>
          </a:solidFill>
        </p:spPr>
        <p:txBody>
          <a:bodyPr wrap="square">
            <a:spAutoFit/>
          </a:bodyPr>
          <a:lstStyle/>
          <a:p>
            <a:pPr marL="899160" algn="ctr">
              <a:lnSpc>
                <a:spcPct val="115000"/>
              </a:lnSpc>
              <a:spcAft>
                <a:spcPts val="0"/>
              </a:spcAft>
            </a:pPr>
            <a:r>
              <a:rPr lang="es-MX" sz="1600" b="1" dirty="0">
                <a:solidFill>
                  <a:srgbClr val="002060"/>
                </a:solidFill>
                <a:latin typeface="Copperplate Gothic Light" panose="020E0507020206020404" pitchFamily="34" charset="0"/>
              </a:rPr>
              <a:t>CONTRALORÍA SOCIAL 2017 DE PFCE 2016 - Programa de Fortalecimiento de la Calidad Educativa</a:t>
            </a:r>
          </a:p>
          <a:p>
            <a:pPr marL="342900" indent="-342900" algn="just" fontAlgn="base">
              <a:spcBef>
                <a:spcPct val="0"/>
              </a:spcBef>
              <a:spcAft>
                <a:spcPct val="0"/>
              </a:spcAft>
              <a:buFont typeface="+mj-lt"/>
              <a:buAutoNum type="arabicPeriod"/>
            </a:pPr>
            <a:r>
              <a:rPr lang="es-MX" sz="1400" b="1" dirty="0">
                <a:solidFill>
                  <a:srgbClr val="002060"/>
                </a:solidFill>
                <a:latin typeface="Copperplate Gothic Light" panose="020E0507020206020404" pitchFamily="34" charset="0"/>
              </a:rPr>
              <a:t>Esquema,</a:t>
            </a:r>
          </a:p>
          <a:p>
            <a:pPr marL="342900" indent="-342900" algn="just" fontAlgn="base">
              <a:spcBef>
                <a:spcPct val="0"/>
              </a:spcBef>
              <a:spcAft>
                <a:spcPct val="0"/>
              </a:spcAft>
              <a:buFont typeface="+mj-lt"/>
              <a:buAutoNum type="arabicPeriod"/>
            </a:pPr>
            <a:r>
              <a:rPr lang="es-MX" sz="1400" b="1" dirty="0">
                <a:solidFill>
                  <a:srgbClr val="002060"/>
                </a:solidFill>
                <a:latin typeface="Copperplate Gothic Light" panose="020E0507020206020404" pitchFamily="34" charset="0"/>
              </a:rPr>
              <a:t>Guía Operativa,</a:t>
            </a:r>
          </a:p>
          <a:p>
            <a:pPr marL="342900" indent="-342900" algn="just" fontAlgn="base">
              <a:spcBef>
                <a:spcPct val="0"/>
              </a:spcBef>
              <a:spcAft>
                <a:spcPct val="0"/>
              </a:spcAft>
              <a:buFont typeface="+mj-lt"/>
              <a:buAutoNum type="arabicPeriod"/>
            </a:pPr>
            <a:r>
              <a:rPr lang="es-MX" sz="1400" b="1" dirty="0">
                <a:solidFill>
                  <a:srgbClr val="002060"/>
                </a:solidFill>
                <a:latin typeface="Copperplate Gothic Light" panose="020E0507020206020404" pitchFamily="34" charset="0"/>
              </a:rPr>
              <a:t>Programa Anual de Trabajo de Contraloría Social (PATCS),</a:t>
            </a:r>
          </a:p>
          <a:p>
            <a:pPr marL="342900" indent="-342900" algn="just" fontAlgn="base">
              <a:spcBef>
                <a:spcPct val="0"/>
              </a:spcBef>
              <a:spcAft>
                <a:spcPct val="0"/>
              </a:spcAft>
              <a:buFont typeface="+mj-lt"/>
              <a:buAutoNum type="arabicPeriod"/>
            </a:pPr>
            <a:r>
              <a:rPr lang="es-MX" sz="1400" b="1" dirty="0">
                <a:solidFill>
                  <a:srgbClr val="002060"/>
                </a:solidFill>
                <a:latin typeface="Copperplate Gothic Light" panose="020E0507020206020404" pitchFamily="34" charset="0"/>
              </a:rPr>
              <a:t>Programa Estatal de Trabajo de Contraloría Social (PETCS),</a:t>
            </a:r>
          </a:p>
          <a:p>
            <a:pPr marL="342900" indent="-342900" algn="just" fontAlgn="base">
              <a:spcBef>
                <a:spcPct val="0"/>
              </a:spcBef>
              <a:spcAft>
                <a:spcPct val="0"/>
              </a:spcAft>
              <a:buFont typeface="+mj-lt"/>
              <a:buAutoNum type="arabicPeriod"/>
            </a:pPr>
            <a:r>
              <a:rPr lang="es-MX" sz="1400" b="1" dirty="0">
                <a:solidFill>
                  <a:srgbClr val="002060"/>
                </a:solidFill>
                <a:latin typeface="Copperplate Gothic Light" panose="020E0507020206020404" pitchFamily="34" charset="0"/>
              </a:rPr>
              <a:t>Síntesis de las Reglas de Operación del PFCE,</a:t>
            </a:r>
          </a:p>
          <a:p>
            <a:pPr marL="342900" indent="-342900" algn="just" fontAlgn="base">
              <a:spcBef>
                <a:spcPct val="0"/>
              </a:spcBef>
              <a:spcAft>
                <a:spcPct val="0"/>
              </a:spcAft>
              <a:buFont typeface="+mj-lt"/>
              <a:buAutoNum type="arabicPeriod"/>
            </a:pPr>
            <a:r>
              <a:rPr lang="es-MX" sz="1400" b="1" dirty="0">
                <a:solidFill>
                  <a:srgbClr val="002060"/>
                </a:solidFill>
                <a:latin typeface="Copperplate Gothic Light" panose="020E0507020206020404" pitchFamily="34" charset="0"/>
              </a:rPr>
              <a:t>Minuta de Reunión,</a:t>
            </a:r>
          </a:p>
          <a:p>
            <a:pPr marL="342900" indent="-342900" algn="just" fontAlgn="base">
              <a:spcBef>
                <a:spcPct val="0"/>
              </a:spcBef>
              <a:spcAft>
                <a:spcPct val="0"/>
              </a:spcAft>
              <a:buFont typeface="+mj-lt"/>
              <a:buAutoNum type="arabicPeriod"/>
            </a:pPr>
            <a:r>
              <a:rPr lang="es-MX" sz="1400" b="1" dirty="0">
                <a:solidFill>
                  <a:srgbClr val="002060"/>
                </a:solidFill>
                <a:latin typeface="Copperplate Gothic Light" panose="020E0507020206020404" pitchFamily="34" charset="0"/>
              </a:rPr>
              <a:t>Acta de Registro del CCS,</a:t>
            </a:r>
          </a:p>
          <a:p>
            <a:pPr marL="342900" indent="-342900" algn="just" fontAlgn="base">
              <a:spcBef>
                <a:spcPct val="0"/>
              </a:spcBef>
              <a:spcAft>
                <a:spcPct val="0"/>
              </a:spcAft>
              <a:buFont typeface="+mj-lt"/>
              <a:buAutoNum type="arabicPeriod"/>
            </a:pPr>
            <a:r>
              <a:rPr lang="es-MX" sz="1400" b="1" dirty="0">
                <a:solidFill>
                  <a:srgbClr val="002060"/>
                </a:solidFill>
                <a:latin typeface="Copperplate Gothic Light" panose="020E0507020206020404" pitchFamily="34" charset="0"/>
              </a:rPr>
              <a:t>Acta de Sustitución de un Integrante del CCS,</a:t>
            </a:r>
          </a:p>
          <a:p>
            <a:pPr marL="342900" indent="-342900" algn="just" fontAlgn="base">
              <a:spcBef>
                <a:spcPct val="0"/>
              </a:spcBef>
              <a:spcAft>
                <a:spcPct val="0"/>
              </a:spcAft>
              <a:buFont typeface="+mj-lt"/>
              <a:buAutoNum type="arabicPeriod"/>
            </a:pPr>
            <a:r>
              <a:rPr lang="es-MX" sz="1400" b="1" dirty="0">
                <a:solidFill>
                  <a:srgbClr val="002060"/>
                </a:solidFill>
                <a:latin typeface="Copperplate Gothic Light" panose="020E0507020206020404" pitchFamily="34" charset="0"/>
              </a:rPr>
              <a:t>Formato para Solicitud de Información,</a:t>
            </a:r>
          </a:p>
          <a:p>
            <a:pPr marL="342900" indent="-342900" algn="just" fontAlgn="base">
              <a:spcBef>
                <a:spcPct val="0"/>
              </a:spcBef>
              <a:spcAft>
                <a:spcPct val="0"/>
              </a:spcAft>
              <a:buFont typeface="+mj-lt"/>
              <a:buAutoNum type="arabicPeriod"/>
            </a:pPr>
            <a:r>
              <a:rPr lang="es-MX" sz="1400" b="1" dirty="0">
                <a:solidFill>
                  <a:srgbClr val="002060"/>
                </a:solidFill>
                <a:latin typeface="Copperplate Gothic Light" panose="020E0507020206020404" pitchFamily="34" charset="0"/>
              </a:rPr>
              <a:t>Cédula de Quejas y Denuncias,</a:t>
            </a:r>
          </a:p>
          <a:p>
            <a:pPr marL="342900" indent="-342900" algn="just" fontAlgn="base">
              <a:spcBef>
                <a:spcPct val="0"/>
              </a:spcBef>
              <a:spcAft>
                <a:spcPct val="0"/>
              </a:spcAft>
              <a:buFont typeface="+mj-lt"/>
              <a:buAutoNum type="arabicPeriod"/>
            </a:pPr>
            <a:r>
              <a:rPr lang="es-MX" sz="1400" b="1" dirty="0">
                <a:solidFill>
                  <a:srgbClr val="002060"/>
                </a:solidFill>
                <a:latin typeface="Copperplate Gothic Light" panose="020E0507020206020404" pitchFamily="34" charset="0"/>
              </a:rPr>
              <a:t>Manual de Usuario,</a:t>
            </a:r>
          </a:p>
          <a:p>
            <a:pPr marL="342900" indent="-342900" algn="just" fontAlgn="base">
              <a:spcBef>
                <a:spcPct val="0"/>
              </a:spcBef>
              <a:spcAft>
                <a:spcPct val="0"/>
              </a:spcAft>
              <a:buFont typeface="+mj-lt"/>
              <a:buAutoNum type="arabicPeriod"/>
            </a:pPr>
            <a:r>
              <a:rPr lang="es-MX" sz="1400" b="1" dirty="0">
                <a:solidFill>
                  <a:srgbClr val="002060"/>
                </a:solidFill>
                <a:latin typeface="Copperplate Gothic Light" panose="020E0507020206020404" pitchFamily="34" charset="0"/>
              </a:rPr>
              <a:t>Reglas de Operación Diciembre 2016,</a:t>
            </a:r>
          </a:p>
          <a:p>
            <a:pPr marL="342900" indent="-342900" algn="just" fontAlgn="base">
              <a:spcBef>
                <a:spcPct val="0"/>
              </a:spcBef>
              <a:spcAft>
                <a:spcPct val="0"/>
              </a:spcAft>
              <a:buFont typeface="+mj-lt"/>
              <a:buAutoNum type="arabicPeriod"/>
            </a:pPr>
            <a:r>
              <a:rPr lang="es-MX" sz="1400" b="1" dirty="0">
                <a:solidFill>
                  <a:srgbClr val="002060"/>
                </a:solidFill>
                <a:latin typeface="Copperplate Gothic Light" panose="020E0507020206020404" pitchFamily="34" charset="0"/>
              </a:rPr>
              <a:t>Lineamientos para la promoción y operación de la Contraloría Social en los programas federales de desarrollo social, emitidos. Por la Secretaría de la Función Pública (SFP), el 28 de octubre de 2016,</a:t>
            </a:r>
          </a:p>
          <a:p>
            <a:pPr marL="342900" indent="-342900" algn="just" fontAlgn="base">
              <a:spcBef>
                <a:spcPct val="0"/>
              </a:spcBef>
              <a:spcAft>
                <a:spcPct val="0"/>
              </a:spcAft>
              <a:buFont typeface="+mj-lt"/>
              <a:buAutoNum type="arabicPeriod"/>
            </a:pPr>
            <a:r>
              <a:rPr lang="es-MX" sz="1400" b="1" dirty="0">
                <a:solidFill>
                  <a:srgbClr val="002060"/>
                </a:solidFill>
                <a:latin typeface="Copperplate Gothic Light" panose="020E0507020206020404" pitchFamily="34" charset="0"/>
              </a:rPr>
              <a:t>Ley General de Desarrollo Social,</a:t>
            </a:r>
          </a:p>
          <a:p>
            <a:pPr marL="342900" indent="-342900" algn="just" fontAlgn="base">
              <a:spcBef>
                <a:spcPct val="0"/>
              </a:spcBef>
              <a:spcAft>
                <a:spcPct val="0"/>
              </a:spcAft>
              <a:buFont typeface="+mj-lt"/>
              <a:buAutoNum type="arabicPeriod"/>
            </a:pPr>
            <a:r>
              <a:rPr lang="es-MX" sz="1400" b="1" dirty="0">
                <a:solidFill>
                  <a:srgbClr val="002060"/>
                </a:solidFill>
                <a:latin typeface="Copperplate Gothic Light" panose="020E0507020206020404" pitchFamily="34" charset="0"/>
              </a:rPr>
              <a:t>Directorios,</a:t>
            </a:r>
          </a:p>
          <a:p>
            <a:pPr marL="342900" indent="-342900" algn="just" fontAlgn="base">
              <a:spcBef>
                <a:spcPct val="0"/>
              </a:spcBef>
              <a:spcAft>
                <a:spcPct val="0"/>
              </a:spcAft>
              <a:buFont typeface="+mj-lt"/>
              <a:buAutoNum type="arabicPeriod"/>
            </a:pPr>
            <a:r>
              <a:rPr lang="es-MX" sz="1400" b="1" dirty="0">
                <a:solidFill>
                  <a:srgbClr val="002060"/>
                </a:solidFill>
                <a:latin typeface="Copperplate Gothic Light" panose="020E0507020206020404" pitchFamily="34" charset="0"/>
              </a:rPr>
              <a:t>Informe del CCS en la etapa de intervención inicial, intermedia y final.</a:t>
            </a:r>
          </a:p>
        </p:txBody>
      </p:sp>
      <p:sp>
        <p:nvSpPr>
          <p:cNvPr id="9" name="CuadroTexto 8"/>
          <p:cNvSpPr txBox="1"/>
          <p:nvPr/>
        </p:nvSpPr>
        <p:spPr>
          <a:xfrm>
            <a:off x="649357" y="1002513"/>
            <a:ext cx="11078817"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MX" dirty="0"/>
              <a:t>Para llevar a cabo la correcta difusión de la contraloría social del PFCE 2017, utilizaremos un Esquema de difusión proporcionado por la IN, dicho esquema se publicara en la pagina de la UTMART. A continuación se muestran los puntos que incluye este guion.</a:t>
            </a:r>
          </a:p>
        </p:txBody>
      </p:sp>
    </p:spTree>
    <p:extLst>
      <p:ext uri="{BB962C8B-B14F-4D97-AF65-F5344CB8AC3E}">
        <p14:creationId xmlns:p14="http://schemas.microsoft.com/office/powerpoint/2010/main" val="3682612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594219" y="1599691"/>
            <a:ext cx="7012529" cy="32778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lgn="just" fontAlgn="base">
              <a:lnSpc>
                <a:spcPct val="115000"/>
              </a:lnSpc>
              <a:spcBef>
                <a:spcPct val="0"/>
              </a:spcBef>
              <a:spcAft>
                <a:spcPct val="0"/>
              </a:spcAft>
              <a:buFont typeface="Wingdings" panose="05000000000000000000" pitchFamily="2" charset="2"/>
              <a:buChar char="ü"/>
            </a:pPr>
            <a:r>
              <a:rPr lang="es-MX" b="1" dirty="0">
                <a:solidFill>
                  <a:srgbClr val="002060"/>
                </a:solidFill>
                <a:latin typeface="Copperplate Gothic Light" panose="020E0507020206020404" pitchFamily="34" charset="0"/>
              </a:rPr>
              <a:t>Folletos</a:t>
            </a:r>
          </a:p>
          <a:p>
            <a:pPr marL="285750" indent="-285750" algn="just" fontAlgn="base">
              <a:lnSpc>
                <a:spcPct val="115000"/>
              </a:lnSpc>
              <a:spcBef>
                <a:spcPct val="0"/>
              </a:spcBef>
              <a:spcAft>
                <a:spcPct val="0"/>
              </a:spcAft>
              <a:buFont typeface="Wingdings" panose="05000000000000000000" pitchFamily="2" charset="2"/>
              <a:buChar char="ü"/>
            </a:pPr>
            <a:r>
              <a:rPr lang="es-MX" b="1" dirty="0">
                <a:solidFill>
                  <a:srgbClr val="002060"/>
                </a:solidFill>
                <a:latin typeface="Copperplate Gothic Light" panose="020E0507020206020404" pitchFamily="34" charset="0"/>
              </a:rPr>
              <a:t> dípticos</a:t>
            </a:r>
          </a:p>
          <a:p>
            <a:pPr marL="285750" indent="-285750" algn="just" fontAlgn="base">
              <a:lnSpc>
                <a:spcPct val="115000"/>
              </a:lnSpc>
              <a:spcBef>
                <a:spcPct val="0"/>
              </a:spcBef>
              <a:spcAft>
                <a:spcPct val="0"/>
              </a:spcAft>
              <a:buFont typeface="Wingdings" panose="05000000000000000000" pitchFamily="2" charset="2"/>
              <a:buChar char="ü"/>
            </a:pPr>
            <a:r>
              <a:rPr lang="es-MX" b="1" dirty="0">
                <a:solidFill>
                  <a:srgbClr val="002060"/>
                </a:solidFill>
                <a:latin typeface="Copperplate Gothic Light" panose="020E0507020206020404" pitchFamily="34" charset="0"/>
              </a:rPr>
              <a:t>Trípticos</a:t>
            </a:r>
          </a:p>
          <a:p>
            <a:pPr marL="285750" indent="-285750" algn="just" fontAlgn="base">
              <a:lnSpc>
                <a:spcPct val="115000"/>
              </a:lnSpc>
              <a:spcBef>
                <a:spcPct val="0"/>
              </a:spcBef>
              <a:spcAft>
                <a:spcPct val="0"/>
              </a:spcAft>
              <a:buFont typeface="Wingdings" panose="05000000000000000000" pitchFamily="2" charset="2"/>
              <a:buChar char="ü"/>
            </a:pPr>
            <a:r>
              <a:rPr lang="es-MX" b="1" dirty="0">
                <a:solidFill>
                  <a:srgbClr val="002060"/>
                </a:solidFill>
                <a:latin typeface="Copperplate Gothic Light" panose="020E0507020206020404" pitchFamily="34" charset="0"/>
              </a:rPr>
              <a:t> carteles</a:t>
            </a:r>
          </a:p>
          <a:p>
            <a:pPr marL="285750" indent="-285750" algn="just" fontAlgn="base">
              <a:lnSpc>
                <a:spcPct val="115000"/>
              </a:lnSpc>
              <a:spcBef>
                <a:spcPct val="0"/>
              </a:spcBef>
              <a:spcAft>
                <a:spcPct val="0"/>
              </a:spcAft>
              <a:buFont typeface="Wingdings" panose="05000000000000000000" pitchFamily="2" charset="2"/>
              <a:buChar char="ü"/>
            </a:pPr>
            <a:r>
              <a:rPr lang="es-MX" b="1" dirty="0">
                <a:solidFill>
                  <a:srgbClr val="002060"/>
                </a:solidFill>
                <a:latin typeface="Copperplate Gothic Light" panose="020E0507020206020404" pitchFamily="34" charset="0"/>
              </a:rPr>
              <a:t> páginas de internet</a:t>
            </a:r>
          </a:p>
          <a:p>
            <a:pPr marL="285750" indent="-285750" algn="just" fontAlgn="base">
              <a:lnSpc>
                <a:spcPct val="115000"/>
              </a:lnSpc>
              <a:spcBef>
                <a:spcPct val="0"/>
              </a:spcBef>
              <a:spcAft>
                <a:spcPct val="0"/>
              </a:spcAft>
              <a:buFont typeface="Wingdings" panose="05000000000000000000" pitchFamily="2" charset="2"/>
              <a:buChar char="ü"/>
            </a:pPr>
            <a:r>
              <a:rPr lang="es-MX" b="1" dirty="0">
                <a:solidFill>
                  <a:srgbClr val="002060"/>
                </a:solidFill>
                <a:latin typeface="Copperplate Gothic Light" panose="020E0507020206020404" pitchFamily="34" charset="0"/>
              </a:rPr>
              <a:t> correo institucional</a:t>
            </a:r>
          </a:p>
          <a:p>
            <a:pPr marL="285750" indent="-285750" algn="just" fontAlgn="base">
              <a:lnSpc>
                <a:spcPct val="115000"/>
              </a:lnSpc>
              <a:spcBef>
                <a:spcPct val="0"/>
              </a:spcBef>
              <a:spcAft>
                <a:spcPct val="0"/>
              </a:spcAft>
              <a:buFont typeface="Wingdings" panose="05000000000000000000" pitchFamily="2" charset="2"/>
              <a:buChar char="ü"/>
            </a:pPr>
            <a:r>
              <a:rPr lang="es-MX" b="1" dirty="0">
                <a:solidFill>
                  <a:srgbClr val="002060"/>
                </a:solidFill>
                <a:latin typeface="Copperplate Gothic Light" panose="020E0507020206020404" pitchFamily="34" charset="0"/>
              </a:rPr>
              <a:t>documentos</a:t>
            </a:r>
          </a:p>
          <a:p>
            <a:pPr algn="just" fontAlgn="base">
              <a:lnSpc>
                <a:spcPct val="115000"/>
              </a:lnSpc>
              <a:spcBef>
                <a:spcPct val="0"/>
              </a:spcBef>
              <a:spcAft>
                <a:spcPct val="0"/>
              </a:spcAft>
            </a:pPr>
            <a:r>
              <a:rPr lang="es-MX" b="1" dirty="0">
                <a:solidFill>
                  <a:srgbClr val="002060"/>
                </a:solidFill>
                <a:latin typeface="Copperplate Gothic Light" panose="020E0507020206020404" pitchFamily="34" charset="0"/>
              </a:rPr>
              <a:t>y ponerlos del conocimiento de los beneficiarios y de la comunidad universitaria en general.</a:t>
            </a:r>
            <a:r>
              <a:rPr lang="es-MX" b="1" dirty="0">
                <a:solidFill>
                  <a:srgbClr val="002060"/>
                </a:solidFill>
                <a:latin typeface="Copperplate Gothic Light" panose="020E0507020206020404" pitchFamily="34" charset="0"/>
              </a:rPr>
              <a:t> de conformidad con su capacidad presupuestal.</a:t>
            </a:r>
            <a:endParaRPr lang="es-MX" b="1" dirty="0">
              <a:solidFill>
                <a:srgbClr val="002060"/>
              </a:solidFill>
              <a:latin typeface="Copperplate Gothic Light" panose="020E0507020206020404" pitchFamily="34" charset="0"/>
            </a:endParaRPr>
          </a:p>
        </p:txBody>
      </p:sp>
      <p:pic>
        <p:nvPicPr>
          <p:cNvPr id="19458" name="Picture 2" descr="Resultado de imagen para actividades de difu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8108" y="953360"/>
            <a:ext cx="3600904" cy="2700273"/>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2027583" y="384313"/>
            <a:ext cx="8183217" cy="646331"/>
          </a:xfrm>
          <a:prstGeom prst="rect">
            <a:avLst/>
          </a:prstGeom>
          <a:noFill/>
        </p:spPr>
        <p:txBody>
          <a:bodyPr wrap="square" rtlCol="0">
            <a:spAutoFit/>
          </a:bodyPr>
          <a:lstStyle/>
          <a:p>
            <a:r>
              <a:rPr lang="es-MX" dirty="0"/>
              <a:t>Además de el guion el cual estará en la pagina institucional, se llevaran a cabo actividades de difusión como:</a:t>
            </a:r>
          </a:p>
        </p:txBody>
      </p:sp>
      <p:pic>
        <p:nvPicPr>
          <p:cNvPr id="10" name="Picture 2" descr="Resultado de imagen para actividades de difusion de un proyec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8108" y="3904928"/>
            <a:ext cx="3600904" cy="2429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809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64737" y="215536"/>
            <a:ext cx="8915400" cy="3777622"/>
          </a:xfrm>
        </p:spPr>
        <p:txBody>
          <a:bodyPr/>
          <a:lstStyle/>
          <a:p>
            <a:pPr algn="just"/>
            <a:r>
              <a:rPr lang="es-MX" dirty="0">
                <a:solidFill>
                  <a:schemeClr val="tx1"/>
                </a:solidFill>
              </a:rPr>
              <a:t>Los materiales de difusión serán realizados por el comité en conjunto con el enlace de CS, van dirigidos a los beneficiados del recurso del PFCE , esta reunión se evidencia por medio de una minuta de reunión (Anexo 3) es sugerida una como mínima, ya que las reuniones serán realizadas a consideración y  necesidades expresadas por el comité</a:t>
            </a:r>
          </a:p>
        </p:txBody>
      </p:sp>
      <p:pic>
        <p:nvPicPr>
          <p:cNvPr id="4" name="Imagen 3"/>
          <p:cNvPicPr>
            <a:picLocks noChangeAspect="1"/>
          </p:cNvPicPr>
          <p:nvPr/>
        </p:nvPicPr>
        <p:blipFill>
          <a:blip r:embed="rId2"/>
          <a:stretch>
            <a:fillRect/>
          </a:stretch>
        </p:blipFill>
        <p:spPr>
          <a:xfrm>
            <a:off x="3665519" y="3342748"/>
            <a:ext cx="5841829" cy="3208801"/>
          </a:xfrm>
          <a:prstGeom prst="rect">
            <a:avLst/>
          </a:prstGeom>
        </p:spPr>
      </p:pic>
    </p:spTree>
    <p:extLst>
      <p:ext uri="{BB962C8B-B14F-4D97-AF65-F5344CB8AC3E}">
        <p14:creationId xmlns:p14="http://schemas.microsoft.com/office/powerpoint/2010/main" val="36550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160103" y="463827"/>
            <a:ext cx="9183757" cy="658642"/>
          </a:xfrm>
          <a:prstGeom prst="rect">
            <a:avLst/>
          </a:prstGeom>
        </p:spPr>
        <p:txBody>
          <a:bodyPr wrap="square">
            <a:spAutoFit/>
          </a:bodyPr>
          <a:lstStyle/>
          <a:p>
            <a:pPr lvl="0" algn="just">
              <a:lnSpc>
                <a:spcPct val="115000"/>
              </a:lnSpc>
            </a:pPr>
            <a:r>
              <a:rPr lang="es-MX" dirty="0">
                <a:solidFill>
                  <a:srgbClr val="002060"/>
                </a:solidFill>
              </a:rPr>
              <a:t> </a:t>
            </a:r>
            <a:r>
              <a:rPr lang="es-MX"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2.2.- Constitución de comités de contraloría social</a:t>
            </a:r>
            <a:endParaRPr lang="es-MX" sz="3200" dirty="0">
              <a:solidFill>
                <a:srgbClr val="002060"/>
              </a:solidFill>
            </a:endParaRPr>
          </a:p>
        </p:txBody>
      </p:sp>
      <p:sp>
        <p:nvSpPr>
          <p:cNvPr id="6" name="Marcador de contenido 2"/>
          <p:cNvSpPr>
            <a:spLocks noGrp="1"/>
          </p:cNvSpPr>
          <p:nvPr>
            <p:ph idx="1"/>
          </p:nvPr>
        </p:nvSpPr>
        <p:spPr>
          <a:xfrm>
            <a:off x="1537319" y="1845365"/>
            <a:ext cx="10018713" cy="3124201"/>
          </a:xfrm>
        </p:spPr>
        <p:txBody>
          <a:bodyPr/>
          <a:lstStyle/>
          <a:p>
            <a:pPr algn="just">
              <a:buFontTx/>
              <a:buNone/>
            </a:pPr>
            <a:r>
              <a:rPr lang="es-MX" altLang="es-MX" dirty="0">
                <a:solidFill>
                  <a:srgbClr val="002060"/>
                </a:solidFill>
              </a:rPr>
              <a:t>Artículo 67 del Reglamento de la Ley General de Desarrollo Social.</a:t>
            </a:r>
          </a:p>
          <a:p>
            <a:pPr algn="just">
              <a:buFontTx/>
              <a:buNone/>
            </a:pPr>
            <a:endParaRPr lang="es-MX" altLang="es-MX" sz="600" dirty="0">
              <a:solidFill>
                <a:srgbClr val="002060"/>
              </a:solidFill>
            </a:endParaRPr>
          </a:p>
          <a:p>
            <a:pPr algn="just">
              <a:buFontTx/>
              <a:buNone/>
            </a:pPr>
            <a:r>
              <a:rPr lang="es-MX" altLang="es-MX" dirty="0">
                <a:solidFill>
                  <a:srgbClr val="002060"/>
                </a:solidFill>
              </a:rPr>
              <a:t>Son las formas de organización social constituidas por los beneficiarios de los programas de desarrollo social a cargo de las dependencias y entidades de la Administración Pública Federal, para el seguimiento, supervisión y vigilancia de la ejecución de dichos programas, del cumplimiento de las metas y acciones comprometidas en éstos, así como de la correcta aplicación de los recursos asignados a los mismos.</a:t>
            </a:r>
          </a:p>
          <a:p>
            <a:endParaRPr lang="es-MX" dirty="0"/>
          </a:p>
        </p:txBody>
      </p:sp>
      <p:sp>
        <p:nvSpPr>
          <p:cNvPr id="7" name="CuadroTexto 6"/>
          <p:cNvSpPr txBox="1"/>
          <p:nvPr/>
        </p:nvSpPr>
        <p:spPr>
          <a:xfrm>
            <a:off x="2888973" y="5230797"/>
            <a:ext cx="6904384" cy="92333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MX" dirty="0"/>
              <a:t>El comité de contraloría social nos ayudara a promocionar la contraloría social y a supervisar y vigilar que la UTMART ejecute el recurso del programa de como se estipulo en el convenio.</a:t>
            </a:r>
          </a:p>
        </p:txBody>
      </p:sp>
    </p:spTree>
    <p:extLst>
      <p:ext uri="{BB962C8B-B14F-4D97-AF65-F5344CB8AC3E}">
        <p14:creationId xmlns:p14="http://schemas.microsoft.com/office/powerpoint/2010/main" val="2012876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cstate="print">
            <a:extLst>
              <a:ext uri="{28A0092B-C50C-407E-A947-70E740481C1C}">
                <a14:useLocalDpi xmlns:a14="http://schemas.microsoft.com/office/drawing/2010/main" val="0"/>
              </a:ext>
            </a:extLst>
          </a:blip>
          <a:srcRect t="12500" b="10577"/>
          <a:stretch/>
        </p:blipFill>
        <p:spPr>
          <a:xfrm>
            <a:off x="8960121" y="1"/>
            <a:ext cx="3231879" cy="951470"/>
          </a:xfrm>
          <a:prstGeom prst="rect">
            <a:avLst/>
          </a:prstGeom>
          <a:solidFill>
            <a:schemeClr val="bg1"/>
          </a:solidFill>
        </p:spPr>
      </p:pic>
      <p:graphicFrame>
        <p:nvGraphicFramePr>
          <p:cNvPr id="3" name="Tabla 2"/>
          <p:cNvGraphicFramePr>
            <a:graphicFrameLocks noGrp="1"/>
          </p:cNvGraphicFramePr>
          <p:nvPr>
            <p:extLst>
              <p:ext uri="{D42A27DB-BD31-4B8C-83A1-F6EECF244321}">
                <p14:modId xmlns:p14="http://schemas.microsoft.com/office/powerpoint/2010/main" val="2488879651"/>
              </p:ext>
            </p:extLst>
          </p:nvPr>
        </p:nvGraphicFramePr>
        <p:xfrm>
          <a:off x="3187095" y="2544418"/>
          <a:ext cx="8392560" cy="1808412"/>
        </p:xfrm>
        <a:graphic>
          <a:graphicData uri="http://schemas.openxmlformats.org/drawingml/2006/table">
            <a:tbl>
              <a:tblPr firstRow="1" firstCol="1" bandRow="1">
                <a:tableStyleId>{5C22544A-7EE6-4342-B048-85BDC9FD1C3A}</a:tableStyleId>
              </a:tblPr>
              <a:tblGrid>
                <a:gridCol w="1777162">
                  <a:extLst>
                    <a:ext uri="{9D8B030D-6E8A-4147-A177-3AD203B41FA5}">
                      <a16:colId xmlns:a16="http://schemas.microsoft.com/office/drawing/2014/main" val="20000"/>
                    </a:ext>
                  </a:extLst>
                </a:gridCol>
                <a:gridCol w="6615398">
                  <a:extLst>
                    <a:ext uri="{9D8B030D-6E8A-4147-A177-3AD203B41FA5}">
                      <a16:colId xmlns:a16="http://schemas.microsoft.com/office/drawing/2014/main" val="20001"/>
                    </a:ext>
                  </a:extLst>
                </a:gridCol>
              </a:tblGrid>
              <a:tr h="1808412">
                <a:tc>
                  <a:txBody>
                    <a:bodyPr/>
                    <a:lstStyle/>
                    <a:p>
                      <a:pPr indent="0" algn="ctr">
                        <a:lnSpc>
                          <a:spcPct val="115000"/>
                        </a:lnSpc>
                        <a:spcAft>
                          <a:spcPts val="0"/>
                        </a:spcAft>
                      </a:pPr>
                      <a:endParaRPr lang="es-MX" sz="1600" dirty="0">
                        <a:solidFill>
                          <a:srgbClr val="002060"/>
                        </a:solidFill>
                        <a:effectLst/>
                      </a:endParaRPr>
                    </a:p>
                    <a:p>
                      <a:pPr indent="0" algn="ctr">
                        <a:lnSpc>
                          <a:spcPct val="115000"/>
                        </a:lnSpc>
                        <a:spcAft>
                          <a:spcPts val="0"/>
                        </a:spcAft>
                      </a:pPr>
                      <a:endParaRPr lang="es-MX" sz="1600" dirty="0">
                        <a:solidFill>
                          <a:srgbClr val="002060"/>
                        </a:solidFill>
                        <a:effectLst/>
                      </a:endParaRPr>
                    </a:p>
                    <a:p>
                      <a:pPr indent="0" algn="ctr">
                        <a:lnSpc>
                          <a:spcPct val="115000"/>
                        </a:lnSpc>
                        <a:spcAft>
                          <a:spcPts val="0"/>
                        </a:spcAft>
                      </a:pPr>
                      <a:r>
                        <a:rPr lang="es-MX" sz="1600" dirty="0">
                          <a:solidFill>
                            <a:srgbClr val="002060"/>
                          </a:solidFill>
                          <a:effectLst/>
                        </a:rPr>
                        <a:t>Objetivo General:</a:t>
                      </a:r>
                      <a:endParaRPr lang="es-MX" sz="1600" dirty="0">
                        <a:solidFill>
                          <a:srgbClr val="002060"/>
                        </a:solidFill>
                        <a:effectLst/>
                        <a:latin typeface="Arial" panose="020B0604020202020204" pitchFamily="34" charset="0"/>
                        <a:ea typeface="Times New Roman" panose="02020603050405020304" pitchFamily="18" charset="0"/>
                      </a:endParaRPr>
                    </a:p>
                  </a:txBody>
                  <a:tcPr marL="68580" marR="68580" marT="0" marB="0">
                    <a:solidFill>
                      <a:schemeClr val="tx2">
                        <a:lumMod val="60000"/>
                        <a:lumOff val="40000"/>
                      </a:schemeClr>
                    </a:solidFill>
                  </a:tcPr>
                </a:tc>
                <a:tc>
                  <a:txBody>
                    <a:bodyPr/>
                    <a:lstStyle/>
                    <a:p>
                      <a:pPr indent="0" algn="just">
                        <a:lnSpc>
                          <a:spcPct val="115000"/>
                        </a:lnSpc>
                        <a:spcAft>
                          <a:spcPts val="0"/>
                        </a:spcAft>
                      </a:pPr>
                      <a:r>
                        <a:rPr lang="es-MX" sz="1600" dirty="0">
                          <a:solidFill>
                            <a:srgbClr val="002060"/>
                          </a:solidFill>
                          <a:effectLst/>
                          <a:latin typeface="Arial" panose="020B0604020202020204" pitchFamily="34" charset="0"/>
                          <a:ea typeface="Times New Roman" panose="02020603050405020304" pitchFamily="18" charset="0"/>
                        </a:rPr>
                        <a:t>Capacitar al Comité de Contraloría Social (CCS) de</a:t>
                      </a:r>
                      <a:r>
                        <a:rPr lang="es-MX" sz="1600" baseline="0" dirty="0">
                          <a:solidFill>
                            <a:srgbClr val="002060"/>
                          </a:solidFill>
                          <a:effectLst/>
                          <a:latin typeface="Arial" panose="020B0604020202020204" pitchFamily="34" charset="0"/>
                          <a:ea typeface="Times New Roman" panose="02020603050405020304" pitchFamily="18" charset="0"/>
                        </a:rPr>
                        <a:t> la Universidad Tecnológica del Mar de Tamaulipas Bicentenario (UTMarT) quienes son responsables de coadyuvar en las actividades de contraloría social del Programa de Fortalecimiento a la Calidad Educativa (PFCE) 2016.</a:t>
                      </a:r>
                      <a:endParaRPr lang="es-MX" sz="1600" dirty="0">
                        <a:solidFill>
                          <a:srgbClr val="002060"/>
                        </a:solidFill>
                        <a:effectLst/>
                        <a:latin typeface="Arial" panose="020B0604020202020204" pitchFamily="34" charset="0"/>
                        <a:ea typeface="Times New Roman" panose="02020603050405020304" pitchFamily="18" charset="0"/>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bl>
          </a:graphicData>
        </a:graphic>
      </p:graphicFrame>
      <p:sp>
        <p:nvSpPr>
          <p:cNvPr id="2" name="Rectángulo 1"/>
          <p:cNvSpPr/>
          <p:nvPr/>
        </p:nvSpPr>
        <p:spPr>
          <a:xfrm>
            <a:off x="3900595" y="1387137"/>
            <a:ext cx="4742004" cy="400110"/>
          </a:xfrm>
          <a:prstGeom prst="rect">
            <a:avLst/>
          </a:prstGeom>
        </p:spPr>
        <p:txBody>
          <a:bodyPr wrap="none">
            <a:spAutoFit/>
          </a:bodyPr>
          <a:lstStyle/>
          <a:p>
            <a:r>
              <a:rPr lang="es-MX" sz="2000" b="1" dirty="0">
                <a:solidFill>
                  <a:srgbClr val="002060"/>
                </a:solidFill>
                <a:latin typeface="Copperplate Gothic Light" panose="020E0507020206020404" pitchFamily="34" charset="0"/>
              </a:rPr>
              <a:t>Metodología de la Capacitación </a:t>
            </a:r>
            <a:endParaRPr lang="es-MX" sz="2000" dirty="0"/>
          </a:p>
        </p:txBody>
      </p:sp>
      <p:pic>
        <p:nvPicPr>
          <p:cNvPr id="10" name="Imagen 9"/>
          <p:cNvPicPr/>
          <p:nvPr/>
        </p:nvPicPr>
        <p:blipFill>
          <a:blip r:embed="rId3"/>
          <a:stretch>
            <a:fillRect/>
          </a:stretch>
        </p:blipFill>
        <p:spPr>
          <a:xfrm>
            <a:off x="2104738" y="-85653"/>
            <a:ext cx="2109861" cy="1122363"/>
          </a:xfrm>
          <a:prstGeom prst="rect">
            <a:avLst/>
          </a:prstGeom>
        </p:spPr>
      </p:pic>
      <p:pic>
        <p:nvPicPr>
          <p:cNvPr id="11" name="Imagen 10"/>
          <p:cNvPicPr/>
          <p:nvPr/>
        </p:nvPicPr>
        <p:blipFill>
          <a:blip r:embed="rId4">
            <a:extLst>
              <a:ext uri="{28A0092B-C50C-407E-A947-70E740481C1C}">
                <a14:useLocalDpi xmlns:a14="http://schemas.microsoft.com/office/drawing/2010/main" val="0"/>
              </a:ext>
            </a:extLst>
          </a:blip>
          <a:srcRect/>
          <a:stretch>
            <a:fillRect/>
          </a:stretch>
        </p:blipFill>
        <p:spPr bwMode="auto">
          <a:xfrm>
            <a:off x="5616358" y="-13614"/>
            <a:ext cx="1767017" cy="1050324"/>
          </a:xfrm>
          <a:prstGeom prst="rect">
            <a:avLst/>
          </a:prstGeom>
          <a:noFill/>
          <a:ln>
            <a:noFill/>
          </a:ln>
        </p:spPr>
      </p:pic>
    </p:spTree>
    <p:extLst>
      <p:ext uri="{BB962C8B-B14F-4D97-AF65-F5344CB8AC3E}">
        <p14:creationId xmlns:p14="http://schemas.microsoft.com/office/powerpoint/2010/main" val="8673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txBox="1">
            <a:spLocks/>
          </p:cNvSpPr>
          <p:nvPr/>
        </p:nvSpPr>
        <p:spPr>
          <a:xfrm>
            <a:off x="1497496" y="1583346"/>
            <a:ext cx="9369287" cy="4453965"/>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just"/>
            <a:r>
              <a:rPr lang="es-MX" sz="2800" dirty="0">
                <a:solidFill>
                  <a:srgbClr val="002060"/>
                </a:solidFill>
              </a:rPr>
              <a:t>El objetivo principal de los Comité(s) de Contraloría Social (CCS):</a:t>
            </a:r>
          </a:p>
          <a:p>
            <a:pPr algn="just"/>
            <a:endParaRPr lang="es-MX" sz="800" dirty="0">
              <a:solidFill>
                <a:srgbClr val="002060"/>
              </a:solidFill>
            </a:endParaRPr>
          </a:p>
          <a:p>
            <a:pPr algn="just"/>
            <a:r>
              <a:rPr lang="es-MX" sz="2800" dirty="0">
                <a:solidFill>
                  <a:srgbClr val="002060"/>
                </a:solidFill>
              </a:rPr>
              <a:t>Es dar seguimiento, supervisión y vigilancia del cumplimiento de las metas y acciones comprometidas en el Programa Federal Social, en este caso el Programa de Fortalecimiento de la Calidad Educativa (PFCE), así como la vigilar la correcta aplicación de los recursos asignados.</a:t>
            </a:r>
          </a:p>
        </p:txBody>
      </p:sp>
    </p:spTree>
    <p:extLst>
      <p:ext uri="{BB962C8B-B14F-4D97-AF65-F5344CB8AC3E}">
        <p14:creationId xmlns:p14="http://schemas.microsoft.com/office/powerpoint/2010/main" val="985671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3 Imagen" descr="descarga (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15155" y="3318695"/>
            <a:ext cx="1200175" cy="10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ángulo 2"/>
          <p:cNvSpPr>
            <a:spLocks noChangeArrowheads="1"/>
          </p:cNvSpPr>
          <p:nvPr/>
        </p:nvSpPr>
        <p:spPr bwMode="auto">
          <a:xfrm>
            <a:off x="1060175" y="1239529"/>
            <a:ext cx="9130910" cy="1200329"/>
          </a:xfrm>
          <a:prstGeom prst="rect">
            <a:avLst/>
          </a:prstGeom>
          <a:ln/>
          <a:extLst/>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s-MX" altLang="es-MX" sz="2400" b="1" dirty="0">
                <a:solidFill>
                  <a:srgbClr val="002060"/>
                </a:solidFill>
              </a:rPr>
              <a:t>1.- ¿Quien integra el comité de la C. S.? </a:t>
            </a:r>
          </a:p>
          <a:p>
            <a:pPr>
              <a:spcBef>
                <a:spcPct val="0"/>
              </a:spcBef>
              <a:buNone/>
            </a:pPr>
            <a:r>
              <a:rPr lang="es-MX" altLang="es-MX" sz="2400" b="1" dirty="0">
                <a:solidFill>
                  <a:srgbClr val="002060"/>
                </a:solidFill>
              </a:rPr>
              <a:t> R.-</a:t>
            </a:r>
            <a:r>
              <a:rPr lang="es-MX" altLang="es-MX" sz="1800" b="1" dirty="0">
                <a:solidFill>
                  <a:srgbClr val="002060"/>
                </a:solidFill>
              </a:rPr>
              <a:t> </a:t>
            </a:r>
            <a:r>
              <a:rPr lang="es-MX" altLang="es-MX" sz="1800" dirty="0">
                <a:solidFill>
                  <a:srgbClr val="002060"/>
                </a:solidFill>
              </a:rPr>
              <a:t>Los beneficiarios del programa; o sea, </a:t>
            </a:r>
            <a:r>
              <a:rPr lang="es-MX" sz="1800" dirty="0">
                <a:solidFill>
                  <a:srgbClr val="002060"/>
                </a:solidFill>
              </a:rPr>
              <a:t>Alumnos, Docentes y Administrativos; </a:t>
            </a:r>
            <a:endParaRPr lang="es-MX" altLang="es-MX" sz="1800" dirty="0">
              <a:solidFill>
                <a:srgbClr val="002060"/>
              </a:solidFill>
            </a:endParaRPr>
          </a:p>
          <a:p>
            <a:pPr>
              <a:spcBef>
                <a:spcPct val="0"/>
              </a:spcBef>
              <a:buFontTx/>
              <a:buNone/>
            </a:pPr>
            <a:r>
              <a:rPr lang="es-MX" altLang="es-MX" sz="2400" b="1" dirty="0">
                <a:solidFill>
                  <a:srgbClr val="002060"/>
                </a:solidFill>
              </a:rPr>
              <a:t> </a:t>
            </a:r>
          </a:p>
        </p:txBody>
      </p:sp>
      <p:sp>
        <p:nvSpPr>
          <p:cNvPr id="15" name="Rectángulo 11"/>
          <p:cNvSpPr>
            <a:spLocks noChangeArrowheads="1"/>
          </p:cNvSpPr>
          <p:nvPr/>
        </p:nvSpPr>
        <p:spPr bwMode="auto">
          <a:xfrm>
            <a:off x="1060175" y="2803147"/>
            <a:ext cx="9130910" cy="1384995"/>
          </a:xfrm>
          <a:prstGeom prst="rect">
            <a:avLst/>
          </a:prstGeom>
          <a:ln/>
          <a:extLst/>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s-MX" altLang="es-MX" sz="2400" b="1" dirty="0">
                <a:solidFill>
                  <a:srgbClr val="002060"/>
                </a:solidFill>
              </a:rPr>
              <a:t>2.- ¿Cuántos integrantes son en el comité de la C. S.?  </a:t>
            </a:r>
          </a:p>
          <a:p>
            <a:pPr algn="just">
              <a:spcBef>
                <a:spcPct val="0"/>
              </a:spcBef>
              <a:buFontTx/>
              <a:buNone/>
            </a:pPr>
            <a:r>
              <a:rPr lang="es-MX" altLang="es-MX" sz="2400" b="1" dirty="0">
                <a:solidFill>
                  <a:srgbClr val="002060"/>
                </a:solidFill>
              </a:rPr>
              <a:t>R.- </a:t>
            </a:r>
            <a:r>
              <a:rPr lang="es-MX" altLang="es-MX" sz="1800" dirty="0">
                <a:solidFill>
                  <a:srgbClr val="002060"/>
                </a:solidFill>
              </a:rPr>
              <a:t>El mínimo de integrantes es 2 y el máximo 6; = m y h</a:t>
            </a:r>
            <a:endParaRPr lang="es-MX" altLang="es-MX" sz="700" dirty="0">
              <a:solidFill>
                <a:srgbClr val="002060"/>
              </a:solidFill>
            </a:endParaRPr>
          </a:p>
          <a:p>
            <a:pPr algn="just">
              <a:spcBef>
                <a:spcPct val="0"/>
              </a:spcBef>
              <a:buNone/>
            </a:pPr>
            <a:r>
              <a:rPr lang="es-MX" sz="1800" dirty="0">
                <a:solidFill>
                  <a:srgbClr val="002060"/>
                </a:solidFill>
                <a:ea typeface="Times New Roman" panose="02020603050405020304" pitchFamily="18" charset="0"/>
              </a:rPr>
              <a:t>Los integrantes del comité deben ser elegidos por mayoría de votos, entre los mismos beneficiarios del Programa.</a:t>
            </a:r>
            <a:endParaRPr lang="es-MX" altLang="es-MX" sz="1800" dirty="0">
              <a:solidFill>
                <a:srgbClr val="002060"/>
              </a:solidFill>
            </a:endParaRPr>
          </a:p>
        </p:txBody>
      </p:sp>
      <p:sp>
        <p:nvSpPr>
          <p:cNvPr id="17" name="Rectángulo 11"/>
          <p:cNvSpPr>
            <a:spLocks noChangeArrowheads="1"/>
          </p:cNvSpPr>
          <p:nvPr/>
        </p:nvSpPr>
        <p:spPr bwMode="auto">
          <a:xfrm>
            <a:off x="1060175" y="4551432"/>
            <a:ext cx="9130910" cy="830997"/>
          </a:xfrm>
          <a:prstGeom prst="rect">
            <a:avLst/>
          </a:prstGeom>
          <a:ln/>
          <a:extLst/>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s-MX" altLang="es-MX" sz="2400" b="1" dirty="0">
                <a:solidFill>
                  <a:srgbClr val="002060"/>
                </a:solidFill>
              </a:rPr>
              <a:t>3.- ¿Cuántos comités de C. S. son? </a:t>
            </a:r>
          </a:p>
          <a:p>
            <a:pPr>
              <a:spcBef>
                <a:spcPct val="0"/>
              </a:spcBef>
              <a:buNone/>
            </a:pPr>
            <a:r>
              <a:rPr lang="es-MX" altLang="es-MX" sz="2400" b="1" dirty="0">
                <a:solidFill>
                  <a:srgbClr val="002060"/>
                </a:solidFill>
              </a:rPr>
              <a:t>R.- </a:t>
            </a:r>
            <a:r>
              <a:rPr lang="es-MX" altLang="es-MX" sz="1800" dirty="0">
                <a:solidFill>
                  <a:srgbClr val="002060"/>
                </a:solidFill>
              </a:rPr>
              <a:t>Se recomienda uno por IE, pero pueden ser hasta 3.</a:t>
            </a:r>
          </a:p>
        </p:txBody>
      </p:sp>
      <p:sp>
        <p:nvSpPr>
          <p:cNvPr id="19" name="Rectángulo 11"/>
          <p:cNvSpPr>
            <a:spLocks noChangeArrowheads="1"/>
          </p:cNvSpPr>
          <p:nvPr/>
        </p:nvSpPr>
        <p:spPr bwMode="auto">
          <a:xfrm>
            <a:off x="1060175" y="5751761"/>
            <a:ext cx="9130910" cy="830997"/>
          </a:xfrm>
          <a:prstGeom prst="rect">
            <a:avLst/>
          </a:prstGeom>
          <a:ln/>
          <a:extLst/>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s-MX" altLang="es-MX" sz="2400" b="1" dirty="0">
                <a:solidFill>
                  <a:srgbClr val="002060"/>
                </a:solidFill>
              </a:rPr>
              <a:t>4.- ¿Cuál es la vigencia del C. S.?</a:t>
            </a:r>
          </a:p>
          <a:p>
            <a:pPr>
              <a:spcBef>
                <a:spcPct val="0"/>
              </a:spcBef>
              <a:buFontTx/>
              <a:buNone/>
            </a:pPr>
            <a:r>
              <a:rPr lang="es-MX" altLang="es-MX" sz="2400" b="1" dirty="0">
                <a:solidFill>
                  <a:srgbClr val="002060"/>
                </a:solidFill>
              </a:rPr>
              <a:t>R</a:t>
            </a:r>
            <a:r>
              <a:rPr lang="es-MX" altLang="es-MX" sz="2400" dirty="0">
                <a:solidFill>
                  <a:srgbClr val="002060"/>
                </a:solidFill>
              </a:rPr>
              <a:t>.- </a:t>
            </a:r>
            <a:r>
              <a:rPr lang="es-MX" altLang="es-MX" sz="1800" dirty="0">
                <a:solidFill>
                  <a:srgbClr val="002060"/>
                </a:solidFill>
              </a:rPr>
              <a:t>Un año, por ejercicio fiscal</a:t>
            </a:r>
            <a:endParaRPr lang="es-MX" altLang="es-MX" sz="2400" b="1" dirty="0">
              <a:solidFill>
                <a:srgbClr val="002060"/>
              </a:solidFill>
            </a:endParaRPr>
          </a:p>
        </p:txBody>
      </p:sp>
      <p:sp>
        <p:nvSpPr>
          <p:cNvPr id="21" name="AutoShape 2"/>
          <p:cNvSpPr>
            <a:spLocks noChangeArrowheads="1"/>
          </p:cNvSpPr>
          <p:nvPr/>
        </p:nvSpPr>
        <p:spPr bwMode="gray">
          <a:xfrm>
            <a:off x="3222620" y="395793"/>
            <a:ext cx="5891646" cy="378293"/>
          </a:xfrm>
          <a:prstGeom prst="roundRect">
            <a:avLst>
              <a:gd name="adj" fmla="val 49106"/>
            </a:avLst>
          </a:prstGeom>
          <a:solidFill>
            <a:schemeClr val="tx2">
              <a:lumMod val="40000"/>
              <a:lumOff val="60000"/>
            </a:schemeClr>
          </a:solidFill>
          <a:ln>
            <a:solidFill>
              <a:schemeClr val="tx1"/>
            </a:solidFill>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es-MX" sz="2800" dirty="0">
                <a:solidFill>
                  <a:srgbClr val="002060"/>
                </a:solidFill>
              </a:rPr>
              <a:t>Comités de Contraloría Social</a:t>
            </a:r>
            <a:endParaRPr lang="es-ES" sz="2800" dirty="0">
              <a:solidFill>
                <a:srgbClr val="002060"/>
              </a:solidFill>
            </a:endParaRPr>
          </a:p>
        </p:txBody>
      </p:sp>
    </p:spTree>
    <p:extLst>
      <p:ext uri="{BB962C8B-B14F-4D97-AF65-F5344CB8AC3E}">
        <p14:creationId xmlns:p14="http://schemas.microsoft.com/office/powerpoint/2010/main" val="2038608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a:spLocks noChangeArrowheads="1"/>
          </p:cNvSpPr>
          <p:nvPr/>
        </p:nvSpPr>
        <p:spPr bwMode="gray">
          <a:xfrm>
            <a:off x="3456558" y="570805"/>
            <a:ext cx="5891646" cy="378293"/>
          </a:xfrm>
          <a:prstGeom prst="roundRect">
            <a:avLst>
              <a:gd name="adj" fmla="val 49106"/>
            </a:avLst>
          </a:prstGeom>
          <a:solidFill>
            <a:schemeClr val="accent1">
              <a:lumMod val="60000"/>
              <a:lumOff val="40000"/>
            </a:schemeClr>
          </a:solidFill>
          <a:ln>
            <a:solidFill>
              <a:schemeClr val="accent1"/>
            </a:solidFill>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es-MX" sz="2800" dirty="0">
                <a:solidFill>
                  <a:srgbClr val="002060"/>
                </a:solidFill>
              </a:rPr>
              <a:t>Comités de Contraloría Social</a:t>
            </a:r>
            <a:endParaRPr lang="es-ES" sz="2800" dirty="0">
              <a:solidFill>
                <a:srgbClr val="002060"/>
              </a:solidFill>
            </a:endParaRPr>
          </a:p>
        </p:txBody>
      </p:sp>
      <p:sp>
        <p:nvSpPr>
          <p:cNvPr id="9" name="Rectángulo 8"/>
          <p:cNvSpPr/>
          <p:nvPr/>
        </p:nvSpPr>
        <p:spPr>
          <a:xfrm>
            <a:off x="4691271" y="1655111"/>
            <a:ext cx="6684760" cy="3065455"/>
          </a:xfrm>
          <a:prstGeom prst="rect">
            <a:avLst/>
          </a:prstGeom>
        </p:spPr>
        <p:txBody>
          <a:bodyPr wrap="square">
            <a:spAutoFit/>
          </a:bodyPr>
          <a:lstStyle/>
          <a:p>
            <a:pPr marL="449580" algn="just">
              <a:lnSpc>
                <a:spcPct val="115000"/>
              </a:lnSpc>
              <a:spcAft>
                <a:spcPts val="1000"/>
              </a:spcAft>
            </a:pPr>
            <a:r>
              <a:rPr lang="es-MX" sz="2400" dirty="0">
                <a:solidFill>
                  <a:srgbClr val="002060"/>
                </a:solidFill>
              </a:rPr>
              <a:t>Registrar el o los Comité(s) de Contraloría Social en el SICS en 2017 </a:t>
            </a:r>
            <a:r>
              <a:rPr lang="es-MX" sz="24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en un plazo </a:t>
            </a:r>
            <a:r>
              <a:rPr lang="es-MX" sz="2400" u="sng"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no mayor a 10 días hábiles a partir de la constitución del comité</a:t>
            </a:r>
            <a:r>
              <a:rPr lang="es-MX" sz="24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asimismo el sistema emitirá la constancia de la constitución del CCS, por lo que el Responsable de la CS se deberá imprimir ésta para entregarla al CCS.</a:t>
            </a:r>
            <a:endParaRPr lang="es-MX" sz="24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098" name="Picture 2" descr="Resultado de imagen para sistema informát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424" y="2173762"/>
            <a:ext cx="3141933" cy="2904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845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604592" y="179341"/>
            <a:ext cx="6096000" cy="625428"/>
          </a:xfrm>
          <a:prstGeom prst="rect">
            <a:avLst/>
          </a:prstGeom>
        </p:spPr>
        <p:txBody>
          <a:bodyPr>
            <a:spAutoFit/>
          </a:bodyPr>
          <a:lstStyle/>
          <a:p>
            <a:pPr lvl="0" algn="just">
              <a:lnSpc>
                <a:spcPct val="115000"/>
              </a:lnSpc>
            </a:pPr>
            <a:r>
              <a:rPr lang="es-MX" dirty="0">
                <a:solidFill>
                  <a:srgbClr val="002060"/>
                </a:solidFill>
              </a:rPr>
              <a:t> </a:t>
            </a:r>
            <a:r>
              <a:rPr lang="es-MX"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2.3.-  capacitación y asesorías</a:t>
            </a:r>
            <a:endParaRPr lang="es-MX" sz="3200" dirty="0">
              <a:solidFill>
                <a:srgbClr val="002060"/>
              </a:solidFill>
            </a:endParaRPr>
          </a:p>
        </p:txBody>
      </p:sp>
      <p:sp>
        <p:nvSpPr>
          <p:cNvPr id="5" name="CuadroTexto 4"/>
          <p:cNvSpPr txBox="1"/>
          <p:nvPr/>
        </p:nvSpPr>
        <p:spPr>
          <a:xfrm>
            <a:off x="1815549" y="2226366"/>
            <a:ext cx="9157252" cy="3046988"/>
          </a:xfrm>
          <a:prstGeom prst="rect">
            <a:avLst/>
          </a:prstGeom>
          <a:noFill/>
        </p:spPr>
        <p:txBody>
          <a:bodyPr wrap="square" rtlCol="0">
            <a:spAutoFit/>
          </a:bodyPr>
          <a:lstStyle/>
          <a:p>
            <a:pPr algn="just"/>
            <a:r>
              <a:rPr lang="es-MX" sz="2400" dirty="0"/>
              <a:t>La capacitación y asesoría se impartirá a los beneficiarios y al comité de contraloría social cada vez que estos tengan dudas y requieran información al respecto. Cada vez que se realice capacitación y asesoría se levantara una minuta de reunión.</a:t>
            </a:r>
          </a:p>
          <a:p>
            <a:pPr algn="just"/>
            <a:endParaRPr lang="es-MX" sz="2400" dirty="0"/>
          </a:p>
          <a:p>
            <a:pPr algn="just"/>
            <a:r>
              <a:rPr lang="es-MX" sz="2400" dirty="0"/>
              <a:t>En materia de capacitación, a continuación se describirá que es la contraloría social, quienes participan, beneficios, documentos, así como actividades del responsable y del comité de contraloría social.</a:t>
            </a:r>
          </a:p>
        </p:txBody>
      </p:sp>
    </p:spTree>
    <p:extLst>
      <p:ext uri="{BB962C8B-B14F-4D97-AF65-F5344CB8AC3E}">
        <p14:creationId xmlns:p14="http://schemas.microsoft.com/office/powerpoint/2010/main" val="767734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603579" y="533399"/>
            <a:ext cx="10018713" cy="3124201"/>
          </a:xfrm>
        </p:spPr>
        <p:txBody>
          <a:bodyPr>
            <a:normAutofit lnSpcReduction="10000"/>
          </a:bodyPr>
          <a:lstStyle/>
          <a:p>
            <a:pPr algn="just"/>
            <a:r>
              <a:rPr lang="es-MX" b="1" dirty="0">
                <a:solidFill>
                  <a:srgbClr val="000000"/>
                </a:solidFill>
                <a:latin typeface="Arial" panose="020B0604020202020204" pitchFamily="34" charset="0"/>
              </a:rPr>
              <a:t>Contraloría Social constituye:</a:t>
            </a:r>
          </a:p>
          <a:p>
            <a:pPr algn="just"/>
            <a:endParaRPr lang="es-MX" b="1" dirty="0">
              <a:solidFill>
                <a:srgbClr val="000000"/>
              </a:solidFill>
              <a:latin typeface="Arial" panose="020B0604020202020204" pitchFamily="34" charset="0"/>
            </a:endParaRPr>
          </a:p>
          <a:p>
            <a:pPr marL="342900" indent="-342900" algn="just">
              <a:buFont typeface="Wingdings" panose="05000000000000000000" pitchFamily="2" charset="2"/>
              <a:buChar char="ü"/>
            </a:pPr>
            <a:r>
              <a:rPr lang="es-MX" dirty="0"/>
              <a:t>Una práctica de trasparencia y de  rendición de cuentas de los recursos públicos.</a:t>
            </a:r>
          </a:p>
          <a:p>
            <a:pPr marL="342900" indent="-342900" algn="just">
              <a:buFont typeface="Wingdings" panose="05000000000000000000" pitchFamily="2" charset="2"/>
              <a:buChar char="ü"/>
            </a:pPr>
            <a:endParaRPr lang="es-MX" dirty="0"/>
          </a:p>
          <a:p>
            <a:pPr marL="342900" indent="-342900" algn="just">
              <a:buFont typeface="Wingdings" panose="05000000000000000000" pitchFamily="2" charset="2"/>
              <a:buChar char="ü"/>
            </a:pPr>
            <a:r>
              <a:rPr lang="es-MX" dirty="0">
                <a:solidFill>
                  <a:srgbClr val="000000"/>
                </a:solidFill>
              </a:rPr>
              <a:t>Un mecanismo administrativo de verificación del cumplimiento de metas y de la correcta aplicación de los recursos asignados.</a:t>
            </a:r>
          </a:p>
          <a:p>
            <a:endParaRPr lang="es-MX" dirty="0"/>
          </a:p>
        </p:txBody>
      </p:sp>
      <p:sp>
        <p:nvSpPr>
          <p:cNvPr id="6" name="Flecha: cheurón 5"/>
          <p:cNvSpPr/>
          <p:nvPr/>
        </p:nvSpPr>
        <p:spPr>
          <a:xfrm>
            <a:off x="1391478" y="3909391"/>
            <a:ext cx="3392557" cy="173603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latin typeface="Arial" panose="020B0604020202020204" pitchFamily="34" charset="0"/>
                <a:cs typeface="Arial" panose="020B0604020202020204" pitchFamily="34" charset="0"/>
              </a:rPr>
              <a:t>La Contraloría Social</a:t>
            </a:r>
            <a:endParaRPr lang="es-MX" b="1" dirty="0">
              <a:solidFill>
                <a:schemeClr val="tx1"/>
              </a:solidFill>
            </a:endParaRPr>
          </a:p>
        </p:txBody>
      </p:sp>
      <p:sp>
        <p:nvSpPr>
          <p:cNvPr id="7" name="Flecha: pentágono 6"/>
          <p:cNvSpPr/>
          <p:nvPr/>
        </p:nvSpPr>
        <p:spPr>
          <a:xfrm>
            <a:off x="5499651" y="4174435"/>
            <a:ext cx="6029739" cy="147099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Vigila la correcta aplicación de los recursos públicos asignados a las Universidades Tecnológicas y Politécnicas, en el Programa de Fortalecimiento de la Calidad Educativa</a:t>
            </a:r>
            <a:endParaRPr lang="es-E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3165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a:xfrm>
            <a:off x="1192833" y="3178801"/>
            <a:ext cx="10601669" cy="3048000"/>
          </a:xfrm>
        </p:spPr>
        <p:txBody>
          <a:bodyPr>
            <a:normAutofit fontScale="90000"/>
          </a:bodyPr>
          <a:lstStyle/>
          <a:p>
            <a:pPr algn="l"/>
            <a:r>
              <a:rPr lang="es-MX" sz="2000" dirty="0">
                <a:latin typeface="Arial" panose="020B0604020202020204" pitchFamily="34" charset="0"/>
                <a:cs typeface="Arial" panose="020B0604020202020204" pitchFamily="34" charset="0"/>
              </a:rPr>
              <a:t>1.- Proporcionar información a los diversos actores sociales, que han constituido los mecanismos de evaluación de los beneficios de la entrega de los recursos</a:t>
            </a:r>
            <a:br>
              <a:rPr lang="es-MX" sz="2000" dirty="0">
                <a:latin typeface="Arial" panose="020B0604020202020204" pitchFamily="34" charset="0"/>
                <a:cs typeface="Arial" panose="020B0604020202020204" pitchFamily="34" charset="0"/>
              </a:rPr>
            </a:br>
            <a:br>
              <a:rPr lang="es-MX" sz="2000" dirty="0">
                <a:latin typeface="Arial" panose="020B0604020202020204" pitchFamily="34" charset="0"/>
                <a:cs typeface="Arial" panose="020B0604020202020204" pitchFamily="34" charset="0"/>
              </a:rPr>
            </a:br>
            <a:r>
              <a:rPr lang="es-MX" sz="2000" dirty="0">
                <a:latin typeface="Arial" panose="020B0604020202020204" pitchFamily="34" charset="0"/>
                <a:cs typeface="Arial" panose="020B0604020202020204" pitchFamily="34" charset="0"/>
              </a:rPr>
              <a:t>2.- Vigilar la correcta aplicación de los recursos y de los impactos que ha tenido el Programa en la Calidad de las Instituciones.</a:t>
            </a:r>
            <a:br>
              <a:rPr lang="es-MX" sz="2000" dirty="0">
                <a:latin typeface="Arial" panose="020B0604020202020204" pitchFamily="34" charset="0"/>
                <a:cs typeface="Arial" panose="020B0604020202020204" pitchFamily="34" charset="0"/>
              </a:rPr>
            </a:br>
            <a:br>
              <a:rPr lang="es-MX" sz="2000" dirty="0">
                <a:latin typeface="Arial" panose="020B0604020202020204" pitchFamily="34" charset="0"/>
                <a:cs typeface="Arial" panose="020B0604020202020204" pitchFamily="34" charset="0"/>
              </a:rPr>
            </a:br>
            <a:r>
              <a:rPr lang="es-MX" sz="2000" dirty="0">
                <a:latin typeface="Arial" panose="020B0604020202020204" pitchFamily="34" charset="0"/>
                <a:cs typeface="Arial" panose="020B0604020202020204" pitchFamily="34" charset="0"/>
              </a:rPr>
              <a:t>3.- Garantiza la transparencia y la rendición de cuentas y con ello inhibir la corrupción, la discrecionalidad y el uso político del Programa</a:t>
            </a:r>
            <a:br>
              <a:rPr lang="es-MX" sz="2000" dirty="0">
                <a:latin typeface="Arial" panose="020B0604020202020204" pitchFamily="34" charset="0"/>
                <a:cs typeface="Arial" panose="020B0604020202020204" pitchFamily="34" charset="0"/>
              </a:rPr>
            </a:br>
            <a:br>
              <a:rPr lang="es-MX" sz="2000" dirty="0">
                <a:latin typeface="Arial" panose="020B0604020202020204" pitchFamily="34" charset="0"/>
                <a:cs typeface="Arial" panose="020B0604020202020204" pitchFamily="34" charset="0"/>
              </a:rPr>
            </a:br>
            <a:r>
              <a:rPr lang="es-MX" sz="2000" dirty="0">
                <a:latin typeface="Arial" panose="020B0604020202020204" pitchFamily="34" charset="0"/>
                <a:cs typeface="Arial" panose="020B0604020202020204" pitchFamily="34" charset="0"/>
              </a:rPr>
              <a:t>4.- Fortalece los vínculos de confianza entre el gobierno y sociedad, y con ello promover mecanismos para atender las demandas sociales de manera organizada. </a:t>
            </a:r>
            <a:br>
              <a:rPr lang="es-MX" sz="2000" dirty="0">
                <a:latin typeface="Arial" panose="020B0604020202020204" pitchFamily="34" charset="0"/>
                <a:cs typeface="Arial" panose="020B0604020202020204" pitchFamily="34" charset="0"/>
              </a:rPr>
            </a:br>
            <a:br>
              <a:rPr lang="es-ES" sz="2800" b="1" dirty="0">
                <a:solidFill>
                  <a:schemeClr val="tx1">
                    <a:lumMod val="65000"/>
                    <a:lumOff val="35000"/>
                  </a:schemeClr>
                </a:solidFill>
                <a:latin typeface="Arial" panose="020B0604020202020204" pitchFamily="34" charset="0"/>
                <a:cs typeface="Arial" panose="020B0604020202020204" pitchFamily="34" charset="0"/>
              </a:rPr>
            </a:br>
            <a:br>
              <a:rPr lang="es-MX" b="1" dirty="0">
                <a:latin typeface="Arial" panose="020B0604020202020204" pitchFamily="34" charset="0"/>
                <a:cs typeface="Arial" panose="020B0604020202020204" pitchFamily="34" charset="0"/>
              </a:rPr>
            </a:br>
            <a:br>
              <a:rPr lang="es-MX" b="1" dirty="0">
                <a:latin typeface="Arial" panose="020B0604020202020204" pitchFamily="34" charset="0"/>
                <a:cs typeface="Arial" panose="020B0604020202020204" pitchFamily="34" charset="0"/>
              </a:rPr>
            </a:br>
            <a:endParaRPr lang="es-MX" dirty="0"/>
          </a:p>
        </p:txBody>
      </p:sp>
      <p:sp>
        <p:nvSpPr>
          <p:cNvPr id="3" name="Marcador de contenido 2"/>
          <p:cNvSpPr>
            <a:spLocks noGrp="1"/>
          </p:cNvSpPr>
          <p:nvPr>
            <p:ph type="body" idx="1"/>
          </p:nvPr>
        </p:nvSpPr>
        <p:spPr>
          <a:xfrm>
            <a:off x="1484310" y="640076"/>
            <a:ext cx="10018713" cy="1447800"/>
          </a:xfrm>
        </p:spPr>
        <p:txBody>
          <a:bodyPr/>
          <a:lstStyle/>
          <a:p>
            <a:r>
              <a:rPr lang="es-MX" sz="2400" dirty="0"/>
              <a:t>A partir de 2010 se a realizado contraloría social de acuerdo al marco normativo del programa, teniéndose los siguientes impactos:</a:t>
            </a:r>
          </a:p>
          <a:p>
            <a:endParaRPr lang="es-MX" dirty="0"/>
          </a:p>
        </p:txBody>
      </p:sp>
    </p:spTree>
    <p:extLst>
      <p:ext uri="{BB962C8B-B14F-4D97-AF65-F5344CB8AC3E}">
        <p14:creationId xmlns:p14="http://schemas.microsoft.com/office/powerpoint/2010/main" val="2094265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4206216" y="381362"/>
            <a:ext cx="3533054" cy="461665"/>
          </a:xfrm>
          <a:prstGeom prst="rect">
            <a:avLst/>
          </a:prstGeom>
        </p:spPr>
        <p:txBody>
          <a:bodyPr wrap="square">
            <a:spAutoFit/>
          </a:bodyPr>
          <a:lstStyle/>
          <a:p>
            <a:pPr algn="ctr"/>
            <a:r>
              <a:rPr lang="es-MX"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¿Quienes participan?</a:t>
            </a:r>
          </a:p>
        </p:txBody>
      </p:sp>
      <p:sp>
        <p:nvSpPr>
          <p:cNvPr id="6" name="Rectangle 5"/>
          <p:cNvSpPr>
            <a:spLocks noChangeArrowheads="1"/>
          </p:cNvSpPr>
          <p:nvPr/>
        </p:nvSpPr>
        <p:spPr bwMode="auto">
          <a:xfrm>
            <a:off x="2608266" y="2739119"/>
            <a:ext cx="1597950" cy="984885"/>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square" lIns="0" tIns="0" rIns="0" bIns="0" anchor="ctr" anchorCtr="1">
            <a:spAutoFit/>
          </a:bodyPr>
          <a:lstStyle/>
          <a:p>
            <a:pPr algn="ctr"/>
            <a:r>
              <a:rPr lang="es-MX" sz="1600" b="1" dirty="0">
                <a:solidFill>
                  <a:schemeClr val="tx1"/>
                </a:solidFill>
                <a:latin typeface="Arial" panose="020B0604020202020204" pitchFamily="34" charset="0"/>
                <a:cs typeface="Arial" panose="020B0604020202020204" pitchFamily="34" charset="0"/>
              </a:rPr>
              <a:t>Órganos Estatales de Control </a:t>
            </a:r>
          </a:p>
          <a:p>
            <a:pPr algn="ctr"/>
            <a:r>
              <a:rPr lang="es-MX" sz="1600" b="1" dirty="0">
                <a:solidFill>
                  <a:schemeClr val="tx1"/>
                </a:solidFill>
                <a:latin typeface="Arial" panose="020B0604020202020204" pitchFamily="34" charset="0"/>
                <a:cs typeface="Arial" panose="020B0604020202020204" pitchFamily="34" charset="0"/>
              </a:rPr>
              <a:t>(OEC)</a:t>
            </a:r>
          </a:p>
        </p:txBody>
      </p:sp>
      <p:sp>
        <p:nvSpPr>
          <p:cNvPr id="7" name="Rectangle 5"/>
          <p:cNvSpPr>
            <a:spLocks noChangeArrowheads="1"/>
          </p:cNvSpPr>
          <p:nvPr/>
        </p:nvSpPr>
        <p:spPr bwMode="auto">
          <a:xfrm>
            <a:off x="7304271" y="4218075"/>
            <a:ext cx="1597950" cy="738664"/>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square" lIns="0" tIns="0" rIns="0" bIns="0" anchor="ctr" anchorCtr="1">
            <a:spAutoFit/>
          </a:bodyPr>
          <a:lstStyle/>
          <a:p>
            <a:pPr algn="ctr"/>
            <a:r>
              <a:rPr lang="es-MX" sz="1600" b="1" dirty="0">
                <a:solidFill>
                  <a:schemeClr val="tx1"/>
                </a:solidFill>
                <a:latin typeface="Arial" panose="020B0604020202020204" pitchFamily="34" charset="0"/>
                <a:cs typeface="Arial" panose="020B0604020202020204" pitchFamily="34" charset="0"/>
              </a:rPr>
              <a:t>SEP</a:t>
            </a:r>
          </a:p>
          <a:p>
            <a:pPr algn="ctr"/>
            <a:endParaRPr lang="es-MX" sz="1600" b="1" dirty="0">
              <a:solidFill>
                <a:schemeClr val="tx1"/>
              </a:solidFill>
              <a:latin typeface="Arial" panose="020B0604020202020204" pitchFamily="34" charset="0"/>
              <a:cs typeface="Arial" panose="020B0604020202020204" pitchFamily="34" charset="0"/>
            </a:endParaRPr>
          </a:p>
          <a:p>
            <a:pPr algn="ctr"/>
            <a:r>
              <a:rPr lang="es-MX" sz="1600" b="1" dirty="0" err="1">
                <a:solidFill>
                  <a:schemeClr val="tx1"/>
                </a:solidFill>
                <a:latin typeface="Arial" panose="020B0604020202020204" pitchFamily="34" charset="0"/>
                <a:cs typeface="Arial" panose="020B0604020202020204" pitchFamily="34" charset="0"/>
              </a:rPr>
              <a:t>CGUTyp</a:t>
            </a:r>
            <a:endParaRPr lang="es-MX" sz="1600" b="1" dirty="0">
              <a:solidFill>
                <a:schemeClr val="tx1"/>
              </a:solidFill>
              <a:latin typeface="Arial" panose="020B0604020202020204" pitchFamily="34" charset="0"/>
              <a:cs typeface="Arial" panose="020B0604020202020204" pitchFamily="34" charset="0"/>
            </a:endParaRPr>
          </a:p>
        </p:txBody>
      </p:sp>
      <p:sp>
        <p:nvSpPr>
          <p:cNvPr id="8" name="Rectangle 5"/>
          <p:cNvSpPr>
            <a:spLocks noChangeArrowheads="1"/>
          </p:cNvSpPr>
          <p:nvPr/>
        </p:nvSpPr>
        <p:spPr bwMode="auto">
          <a:xfrm>
            <a:off x="5085797" y="5229200"/>
            <a:ext cx="1597950" cy="738664"/>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square" lIns="0" tIns="0" rIns="0" bIns="0" anchor="ctr" anchorCtr="1">
            <a:spAutoFit/>
          </a:bodyPr>
          <a:lstStyle/>
          <a:p>
            <a:pPr algn="ctr"/>
            <a:r>
              <a:rPr lang="es-MX" sz="1600" b="1" dirty="0">
                <a:solidFill>
                  <a:schemeClr val="tx1"/>
                </a:solidFill>
                <a:latin typeface="Arial" panose="020B0604020202020204" pitchFamily="34" charset="0"/>
                <a:cs typeface="Arial" panose="020B0604020202020204" pitchFamily="34" charset="0"/>
              </a:rPr>
              <a:t>SEP </a:t>
            </a:r>
          </a:p>
          <a:p>
            <a:pPr algn="ctr"/>
            <a:r>
              <a:rPr lang="es-MX" sz="1600" b="1" dirty="0">
                <a:solidFill>
                  <a:schemeClr val="tx1"/>
                </a:solidFill>
                <a:latin typeface="Arial" panose="020B0604020202020204" pitchFamily="34" charset="0"/>
                <a:cs typeface="Arial" panose="020B0604020202020204" pitchFamily="34" charset="0"/>
              </a:rPr>
              <a:t>Órgano Interno de Control OIC</a:t>
            </a:r>
          </a:p>
        </p:txBody>
      </p:sp>
      <p:sp>
        <p:nvSpPr>
          <p:cNvPr id="9" name="Rectangle 5"/>
          <p:cNvSpPr>
            <a:spLocks noChangeArrowheads="1"/>
          </p:cNvSpPr>
          <p:nvPr/>
        </p:nvSpPr>
        <p:spPr bwMode="auto">
          <a:xfrm>
            <a:off x="2623404" y="4193212"/>
            <a:ext cx="1597950" cy="738664"/>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square" lIns="0" tIns="0" rIns="0" bIns="0" anchor="ctr" anchorCtr="1">
            <a:spAutoFit/>
          </a:bodyPr>
          <a:lstStyle/>
          <a:p>
            <a:pPr algn="ctr"/>
            <a:r>
              <a:rPr lang="es-MX" sz="1600" b="1" dirty="0">
                <a:solidFill>
                  <a:schemeClr val="tx1"/>
                </a:solidFill>
                <a:latin typeface="Arial" panose="020B0604020202020204" pitchFamily="34" charset="0"/>
                <a:cs typeface="Arial" panose="020B0604020202020204" pitchFamily="34" charset="0"/>
              </a:rPr>
              <a:t>SFP</a:t>
            </a:r>
          </a:p>
          <a:p>
            <a:pPr algn="ctr"/>
            <a:r>
              <a:rPr lang="es-MX" sz="1600" b="1" dirty="0">
                <a:solidFill>
                  <a:schemeClr val="tx1"/>
                </a:solidFill>
                <a:latin typeface="Arial" panose="020B0604020202020204" pitchFamily="34" charset="0"/>
                <a:cs typeface="Arial" panose="020B0604020202020204" pitchFamily="34" charset="0"/>
              </a:rPr>
              <a:t>Secretaría de la Función Pública</a:t>
            </a:r>
          </a:p>
        </p:txBody>
      </p:sp>
      <p:sp>
        <p:nvSpPr>
          <p:cNvPr id="10" name="Rectangle 5"/>
          <p:cNvSpPr>
            <a:spLocks noChangeArrowheads="1"/>
          </p:cNvSpPr>
          <p:nvPr/>
        </p:nvSpPr>
        <p:spPr bwMode="auto">
          <a:xfrm>
            <a:off x="7284331" y="2960474"/>
            <a:ext cx="1597950" cy="738664"/>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square" lIns="0" tIns="0" rIns="0" bIns="0" anchor="ctr" anchorCtr="1">
            <a:spAutoFit/>
          </a:bodyPr>
          <a:lstStyle/>
          <a:p>
            <a:pPr algn="ctr"/>
            <a:r>
              <a:rPr lang="es-MX" sz="1600" b="1" dirty="0">
                <a:solidFill>
                  <a:schemeClr val="tx1"/>
                </a:solidFill>
                <a:latin typeface="Arial" panose="020B0604020202020204" pitchFamily="34" charset="0"/>
                <a:cs typeface="Arial" panose="020B0604020202020204" pitchFamily="34" charset="0"/>
              </a:rPr>
              <a:t>Universidades Tecnológicas y Politécnicas</a:t>
            </a:r>
          </a:p>
        </p:txBody>
      </p:sp>
      <p:sp>
        <p:nvSpPr>
          <p:cNvPr id="13" name="Rectangle 5"/>
          <p:cNvSpPr>
            <a:spLocks noChangeArrowheads="1"/>
          </p:cNvSpPr>
          <p:nvPr/>
        </p:nvSpPr>
        <p:spPr bwMode="auto">
          <a:xfrm>
            <a:off x="4941781" y="1886559"/>
            <a:ext cx="1597950" cy="984885"/>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square" lIns="0" tIns="0" rIns="0" bIns="0" anchor="ctr" anchorCtr="1">
            <a:spAutoFit/>
          </a:bodyPr>
          <a:lstStyle/>
          <a:p>
            <a:pPr algn="ctr"/>
            <a:r>
              <a:rPr lang="es-MX" sz="1600" b="1" dirty="0">
                <a:solidFill>
                  <a:schemeClr val="tx1"/>
                </a:solidFill>
                <a:latin typeface="Arial" panose="020B0604020202020204" pitchFamily="34" charset="0"/>
                <a:cs typeface="Arial" panose="020B0604020202020204" pitchFamily="34" charset="0"/>
              </a:rPr>
              <a:t>ASF</a:t>
            </a:r>
          </a:p>
          <a:p>
            <a:pPr algn="ctr"/>
            <a:r>
              <a:rPr lang="es-MX" sz="1600" b="1" dirty="0">
                <a:solidFill>
                  <a:schemeClr val="tx1"/>
                </a:solidFill>
                <a:latin typeface="Arial" panose="020B0604020202020204" pitchFamily="34" charset="0"/>
                <a:cs typeface="Arial" panose="020B0604020202020204" pitchFamily="34" charset="0"/>
              </a:rPr>
              <a:t>Auditoría Superior de la Federación</a:t>
            </a:r>
          </a:p>
        </p:txBody>
      </p:sp>
      <p:pic>
        <p:nvPicPr>
          <p:cNvPr id="14" name="Imagen 13"/>
          <p:cNvPicPr/>
          <p:nvPr/>
        </p:nvPicPr>
        <p:blipFill rotWithShape="1">
          <a:blip r:embed="rId3">
            <a:extLst>
              <a:ext uri="{28A0092B-C50C-407E-A947-70E740481C1C}">
                <a14:useLocalDpi xmlns:a14="http://schemas.microsoft.com/office/drawing/2010/main" val="0"/>
              </a:ext>
            </a:extLst>
          </a:blip>
          <a:srcRect l="19418" t="2657" r="18446" b="20949"/>
          <a:stretch/>
        </p:blipFill>
        <p:spPr bwMode="auto">
          <a:xfrm>
            <a:off x="4380404" y="2962106"/>
            <a:ext cx="884538" cy="1231107"/>
          </a:xfrm>
          <a:prstGeom prst="rect">
            <a:avLst/>
          </a:prstGeom>
          <a:noFill/>
          <a:ln>
            <a:noFill/>
          </a:ln>
          <a:extLst>
            <a:ext uri="{53640926-AAD7-44D8-BBD7-CCE9431645EC}">
              <a14:shadowObscured xmlns:a14="http://schemas.microsoft.com/office/drawing/2010/main"/>
            </a:ext>
          </a:extLst>
        </p:spPr>
      </p:pic>
      <p:pic>
        <p:nvPicPr>
          <p:cNvPr id="15" name="Imagen 1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3916" y="3195365"/>
            <a:ext cx="1165308" cy="528638"/>
          </a:xfrm>
          <a:prstGeom prst="rect">
            <a:avLst/>
          </a:prstGeom>
          <a:noFill/>
          <a:ln>
            <a:noFill/>
          </a:ln>
        </p:spPr>
      </p:pic>
      <p:pic>
        <p:nvPicPr>
          <p:cNvPr id="16" name="Imagen 15"/>
          <p:cNvPicPr/>
          <p:nvPr/>
        </p:nvPicPr>
        <p:blipFill>
          <a:blip r:embed="rId5">
            <a:extLst>
              <a:ext uri="{28A0092B-C50C-407E-A947-70E740481C1C}">
                <a14:useLocalDpi xmlns:a14="http://schemas.microsoft.com/office/drawing/2010/main" val="0"/>
              </a:ext>
            </a:extLst>
          </a:blip>
          <a:srcRect/>
          <a:stretch>
            <a:fillRect/>
          </a:stretch>
        </p:blipFill>
        <p:spPr bwMode="auto">
          <a:xfrm>
            <a:off x="5157805" y="4218075"/>
            <a:ext cx="1189216" cy="765128"/>
          </a:xfrm>
          <a:prstGeom prst="rect">
            <a:avLst/>
          </a:prstGeom>
          <a:noFill/>
          <a:ln>
            <a:noFill/>
          </a:ln>
        </p:spPr>
      </p:pic>
      <p:cxnSp>
        <p:nvCxnSpPr>
          <p:cNvPr id="4" name="Conector angular 3"/>
          <p:cNvCxnSpPr>
            <a:endCxn id="6" idx="0"/>
          </p:cNvCxnSpPr>
          <p:nvPr/>
        </p:nvCxnSpPr>
        <p:spPr>
          <a:xfrm rot="10800000" flipV="1">
            <a:off x="3407241" y="2379000"/>
            <a:ext cx="1534540" cy="360118"/>
          </a:xfrm>
          <a:prstGeom prst="bentConnector2">
            <a:avLst/>
          </a:prstGeom>
          <a:ln w="44450">
            <a:solidFill>
              <a:schemeClr val="accent3">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a:stCxn id="6" idx="2"/>
          </p:cNvCxnSpPr>
          <p:nvPr/>
        </p:nvCxnSpPr>
        <p:spPr>
          <a:xfrm>
            <a:off x="3407241" y="3724004"/>
            <a:ext cx="0" cy="469209"/>
          </a:xfrm>
          <a:prstGeom prst="straightConnector1">
            <a:avLst/>
          </a:prstGeom>
          <a:ln w="44450">
            <a:solidFill>
              <a:schemeClr val="accent3">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Conector angular 23"/>
          <p:cNvCxnSpPr>
            <a:endCxn id="9" idx="2"/>
          </p:cNvCxnSpPr>
          <p:nvPr/>
        </p:nvCxnSpPr>
        <p:spPr>
          <a:xfrm rot="10800000">
            <a:off x="3422381" y="4931876"/>
            <a:ext cx="1661841" cy="666656"/>
          </a:xfrm>
          <a:prstGeom prst="bentConnector2">
            <a:avLst/>
          </a:prstGeom>
          <a:ln w="44450">
            <a:solidFill>
              <a:schemeClr val="accent3">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Conector angular 29"/>
          <p:cNvCxnSpPr>
            <a:stCxn id="13" idx="3"/>
            <a:endCxn id="10" idx="0"/>
          </p:cNvCxnSpPr>
          <p:nvPr/>
        </p:nvCxnSpPr>
        <p:spPr>
          <a:xfrm>
            <a:off x="6539732" y="2379002"/>
            <a:ext cx="1543575" cy="581473"/>
          </a:xfrm>
          <a:prstGeom prst="bentConnector2">
            <a:avLst/>
          </a:prstGeom>
          <a:ln w="44450">
            <a:solidFill>
              <a:schemeClr val="accent3">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p:cNvCxnSpPr/>
          <p:nvPr/>
        </p:nvCxnSpPr>
        <p:spPr>
          <a:xfrm>
            <a:off x="8083306" y="3724003"/>
            <a:ext cx="0" cy="469209"/>
          </a:xfrm>
          <a:prstGeom prst="straightConnector1">
            <a:avLst/>
          </a:prstGeom>
          <a:ln w="44450">
            <a:solidFill>
              <a:schemeClr val="accent3">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Conector angular 32"/>
          <p:cNvCxnSpPr>
            <a:stCxn id="8" idx="3"/>
            <a:endCxn id="7" idx="2"/>
          </p:cNvCxnSpPr>
          <p:nvPr/>
        </p:nvCxnSpPr>
        <p:spPr>
          <a:xfrm flipV="1">
            <a:off x="6683748" y="4956740"/>
            <a:ext cx="1419499" cy="641793"/>
          </a:xfrm>
          <a:prstGeom prst="bentConnector2">
            <a:avLst/>
          </a:prstGeom>
          <a:ln w="44450">
            <a:solidFill>
              <a:schemeClr val="accent3">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Rectángulo 39"/>
          <p:cNvSpPr/>
          <p:nvPr/>
        </p:nvSpPr>
        <p:spPr>
          <a:xfrm>
            <a:off x="8758205" y="4981604"/>
            <a:ext cx="1550504" cy="461665"/>
          </a:xfrm>
          <a:prstGeom prst="rect">
            <a:avLst/>
          </a:prstGeom>
        </p:spPr>
        <p:txBody>
          <a:bodyPr wrap="square">
            <a:spAutoFit/>
          </a:bodyPr>
          <a:lstStyle/>
          <a:p>
            <a:pPr algn="ctr"/>
            <a:r>
              <a:rPr lang="es-MX" sz="1200" b="1" dirty="0">
                <a:solidFill>
                  <a:schemeClr val="accent3">
                    <a:lumMod val="50000"/>
                  </a:schemeClr>
                </a:solidFill>
                <a:latin typeface="Arial" panose="020B0604020202020204" pitchFamily="34" charset="0"/>
              </a:rPr>
              <a:t>Instancia Normativa</a:t>
            </a:r>
          </a:p>
        </p:txBody>
      </p:sp>
      <p:sp>
        <p:nvSpPr>
          <p:cNvPr id="43" name="Rectángulo 42"/>
          <p:cNvSpPr/>
          <p:nvPr/>
        </p:nvSpPr>
        <p:spPr>
          <a:xfrm>
            <a:off x="5094111" y="1448300"/>
            <a:ext cx="1550504" cy="461665"/>
          </a:xfrm>
          <a:prstGeom prst="rect">
            <a:avLst/>
          </a:prstGeom>
        </p:spPr>
        <p:txBody>
          <a:bodyPr wrap="square">
            <a:spAutoFit/>
          </a:bodyPr>
          <a:lstStyle/>
          <a:p>
            <a:pPr algn="ctr"/>
            <a:r>
              <a:rPr lang="es-MX" sz="1200" b="1" dirty="0">
                <a:solidFill>
                  <a:schemeClr val="accent3">
                    <a:lumMod val="50000"/>
                  </a:schemeClr>
                </a:solidFill>
                <a:latin typeface="Arial" panose="020B0604020202020204" pitchFamily="34" charset="0"/>
              </a:rPr>
              <a:t>Instancia Fiscalizadora</a:t>
            </a:r>
          </a:p>
        </p:txBody>
      </p:sp>
      <p:sp>
        <p:nvSpPr>
          <p:cNvPr id="45" name="Rectángulo 44"/>
          <p:cNvSpPr/>
          <p:nvPr/>
        </p:nvSpPr>
        <p:spPr>
          <a:xfrm>
            <a:off x="1703512" y="5046803"/>
            <a:ext cx="1550504" cy="461665"/>
          </a:xfrm>
          <a:prstGeom prst="rect">
            <a:avLst/>
          </a:prstGeom>
        </p:spPr>
        <p:txBody>
          <a:bodyPr wrap="square">
            <a:spAutoFit/>
          </a:bodyPr>
          <a:lstStyle/>
          <a:p>
            <a:pPr algn="ctr"/>
            <a:r>
              <a:rPr lang="es-MX" sz="1200" b="1" dirty="0">
                <a:solidFill>
                  <a:schemeClr val="accent3">
                    <a:lumMod val="50000"/>
                  </a:schemeClr>
                </a:solidFill>
                <a:latin typeface="Arial" panose="020B0604020202020204" pitchFamily="34" charset="0"/>
              </a:rPr>
              <a:t>Instancia Fiscalizadora</a:t>
            </a:r>
          </a:p>
        </p:txBody>
      </p:sp>
      <p:sp>
        <p:nvSpPr>
          <p:cNvPr id="46" name="Rectángulo 45"/>
          <p:cNvSpPr/>
          <p:nvPr/>
        </p:nvSpPr>
        <p:spPr>
          <a:xfrm>
            <a:off x="1801918" y="2262726"/>
            <a:ext cx="1550504" cy="461665"/>
          </a:xfrm>
          <a:prstGeom prst="rect">
            <a:avLst/>
          </a:prstGeom>
        </p:spPr>
        <p:txBody>
          <a:bodyPr wrap="square">
            <a:spAutoFit/>
          </a:bodyPr>
          <a:lstStyle/>
          <a:p>
            <a:pPr algn="ctr"/>
            <a:r>
              <a:rPr lang="es-MX" sz="1200" b="1" dirty="0">
                <a:solidFill>
                  <a:schemeClr val="accent3">
                    <a:lumMod val="50000"/>
                  </a:schemeClr>
                </a:solidFill>
                <a:latin typeface="Arial" panose="020B0604020202020204" pitchFamily="34" charset="0"/>
              </a:rPr>
              <a:t>Instancia Fiscalizadora</a:t>
            </a:r>
          </a:p>
        </p:txBody>
      </p:sp>
      <p:sp>
        <p:nvSpPr>
          <p:cNvPr id="47" name="Rectángulo 46"/>
          <p:cNvSpPr/>
          <p:nvPr/>
        </p:nvSpPr>
        <p:spPr>
          <a:xfrm>
            <a:off x="5109520" y="5967865"/>
            <a:ext cx="1550504" cy="461665"/>
          </a:xfrm>
          <a:prstGeom prst="rect">
            <a:avLst/>
          </a:prstGeom>
        </p:spPr>
        <p:txBody>
          <a:bodyPr wrap="square">
            <a:spAutoFit/>
          </a:bodyPr>
          <a:lstStyle/>
          <a:p>
            <a:pPr algn="ctr"/>
            <a:r>
              <a:rPr lang="es-MX" sz="1200" b="1" dirty="0">
                <a:solidFill>
                  <a:schemeClr val="accent3">
                    <a:lumMod val="50000"/>
                  </a:schemeClr>
                </a:solidFill>
                <a:latin typeface="Arial" panose="020B0604020202020204" pitchFamily="34" charset="0"/>
              </a:rPr>
              <a:t>Instancia Fiscalizadora</a:t>
            </a:r>
          </a:p>
        </p:txBody>
      </p:sp>
      <p:sp>
        <p:nvSpPr>
          <p:cNvPr id="48" name="Rectángulo 47"/>
          <p:cNvSpPr/>
          <p:nvPr/>
        </p:nvSpPr>
        <p:spPr>
          <a:xfrm>
            <a:off x="8758205" y="2604713"/>
            <a:ext cx="1550504" cy="461665"/>
          </a:xfrm>
          <a:prstGeom prst="rect">
            <a:avLst/>
          </a:prstGeom>
        </p:spPr>
        <p:txBody>
          <a:bodyPr wrap="square">
            <a:spAutoFit/>
          </a:bodyPr>
          <a:lstStyle/>
          <a:p>
            <a:pPr algn="ctr"/>
            <a:r>
              <a:rPr lang="es-MX" sz="1200" b="1" dirty="0">
                <a:solidFill>
                  <a:schemeClr val="accent3">
                    <a:lumMod val="50000"/>
                  </a:schemeClr>
                </a:solidFill>
                <a:latin typeface="Arial" panose="020B0604020202020204" pitchFamily="34" charset="0"/>
              </a:rPr>
              <a:t>Instancia Ejecutora</a:t>
            </a:r>
          </a:p>
        </p:txBody>
      </p:sp>
    </p:spTree>
    <p:extLst>
      <p:ext uri="{BB962C8B-B14F-4D97-AF65-F5344CB8AC3E}">
        <p14:creationId xmlns:p14="http://schemas.microsoft.com/office/powerpoint/2010/main" val="9567211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1847528" y="1412776"/>
            <a:ext cx="8424936" cy="3831818"/>
          </a:xfrm>
          <a:prstGeom prst="rect">
            <a:avLst/>
          </a:prstGeom>
        </p:spPr>
        <p:txBody>
          <a:bodyPr wrap="square">
            <a:spAutoFit/>
          </a:bodyPr>
          <a:lstStyle/>
          <a:p>
            <a:pPr marL="285750" indent="-285750" algn="just">
              <a:buFont typeface="Wingdings" panose="05000000000000000000" pitchFamily="2" charset="2"/>
              <a:buChar char="ü"/>
            </a:pPr>
            <a:r>
              <a:rPr lang="es-MX" dirty="0">
                <a:solidFill>
                  <a:srgbClr val="000000"/>
                </a:solidFill>
                <a:latin typeface="Arial" panose="020B0604020202020204" pitchFamily="34" charset="0"/>
              </a:rPr>
              <a:t>Cumplir con la normatividad establecida de la CS.</a:t>
            </a:r>
          </a:p>
          <a:p>
            <a:pPr marL="285750" indent="-285750" algn="just">
              <a:buFont typeface="Wingdings" panose="05000000000000000000" pitchFamily="2" charset="2"/>
              <a:buChar char="ü"/>
            </a:pPr>
            <a:endParaRPr lang="es-MX" sz="900" dirty="0">
              <a:solidFill>
                <a:srgbClr val="000000"/>
              </a:solidFill>
              <a:latin typeface="Arial" panose="020B0604020202020204" pitchFamily="34" charset="0"/>
            </a:endParaRPr>
          </a:p>
          <a:p>
            <a:pPr marL="285750" indent="-285750" algn="just">
              <a:buFont typeface="Wingdings" panose="05000000000000000000" pitchFamily="2" charset="2"/>
              <a:buChar char="ü"/>
            </a:pPr>
            <a:r>
              <a:rPr lang="es-MX" dirty="0">
                <a:solidFill>
                  <a:srgbClr val="000000"/>
                </a:solidFill>
                <a:latin typeface="Arial" panose="020B0604020202020204" pitchFamily="34" charset="0"/>
              </a:rPr>
              <a:t>Cumplir en tiempo y forma con el total de las actividades programadas de la CS.</a:t>
            </a:r>
            <a:endParaRPr lang="es-MX" sz="800" dirty="0">
              <a:solidFill>
                <a:srgbClr val="000000"/>
              </a:solidFill>
              <a:latin typeface="Arial" panose="020B0604020202020204" pitchFamily="34" charset="0"/>
            </a:endParaRPr>
          </a:p>
          <a:p>
            <a:pPr marL="285750" indent="-285750" algn="just">
              <a:buFont typeface="Wingdings" panose="05000000000000000000" pitchFamily="2" charset="2"/>
              <a:buChar char="ü"/>
            </a:pPr>
            <a:endParaRPr lang="es-MX" sz="900" dirty="0">
              <a:solidFill>
                <a:srgbClr val="000000"/>
              </a:solidFill>
              <a:latin typeface="Arial" panose="020B0604020202020204" pitchFamily="34" charset="0"/>
            </a:endParaRPr>
          </a:p>
          <a:p>
            <a:pPr marL="285750" indent="-285750" algn="just">
              <a:buFont typeface="Wingdings" panose="05000000000000000000" pitchFamily="2" charset="2"/>
              <a:buChar char="ü"/>
            </a:pPr>
            <a:r>
              <a:rPr lang="es-MX" dirty="0">
                <a:solidFill>
                  <a:srgbClr val="000000"/>
                </a:solidFill>
                <a:latin typeface="Arial" panose="020B0604020202020204" pitchFamily="34" charset="0"/>
              </a:rPr>
              <a:t>Garantizar que no tendremos problemas con las Instancias normativa y fiscalizadoras.</a:t>
            </a:r>
          </a:p>
          <a:p>
            <a:pPr marL="285750" indent="-285750" algn="just">
              <a:buFont typeface="Wingdings" panose="05000000000000000000" pitchFamily="2" charset="2"/>
              <a:buChar char="ü"/>
            </a:pPr>
            <a:endParaRPr lang="es-MX" sz="900" dirty="0">
              <a:solidFill>
                <a:srgbClr val="000000"/>
              </a:solidFill>
              <a:latin typeface="Arial" panose="020B0604020202020204" pitchFamily="34" charset="0"/>
            </a:endParaRPr>
          </a:p>
          <a:p>
            <a:pPr marL="285750" indent="-285750" algn="just">
              <a:buFont typeface="Wingdings" panose="05000000000000000000" pitchFamily="2" charset="2"/>
              <a:buChar char="ü"/>
            </a:pPr>
            <a:r>
              <a:rPr lang="es-MX" dirty="0">
                <a:solidFill>
                  <a:srgbClr val="000000"/>
                </a:solidFill>
                <a:latin typeface="Arial" panose="020B0604020202020204" pitchFamily="34" charset="0"/>
              </a:rPr>
              <a:t>Prevención de sanciones.</a:t>
            </a:r>
          </a:p>
          <a:p>
            <a:pPr marL="285750" indent="-285750" algn="just">
              <a:buFont typeface="Wingdings" panose="05000000000000000000" pitchFamily="2" charset="2"/>
              <a:buChar char="ü"/>
            </a:pPr>
            <a:endParaRPr lang="es-MX" sz="900" b="1" dirty="0">
              <a:solidFill>
                <a:srgbClr val="000000"/>
              </a:solidFill>
              <a:latin typeface="Arial" panose="020B0604020202020204" pitchFamily="34" charset="0"/>
            </a:endParaRPr>
          </a:p>
          <a:p>
            <a:pPr marL="285750" indent="-285750" algn="just">
              <a:buFont typeface="Wingdings" panose="05000000000000000000" pitchFamily="2" charset="2"/>
              <a:buChar char="ü"/>
            </a:pPr>
            <a:r>
              <a:rPr lang="es-MX" dirty="0"/>
              <a:t>Evitar poner en riesgo la capacidad académica, financiera y administrativa de las instituciones por omitir dar seguimiento a los procesos integrales de planeación institucionales; derivado de la omisión de la normatividad de la Contraloría Social.</a:t>
            </a:r>
          </a:p>
          <a:p>
            <a:pPr marL="285750" indent="-285750" algn="just">
              <a:buFont typeface="Wingdings" panose="05000000000000000000" pitchFamily="2" charset="2"/>
              <a:buChar char="ü"/>
            </a:pPr>
            <a:endParaRPr lang="es-MX" sz="900" dirty="0"/>
          </a:p>
          <a:p>
            <a:pPr marL="285750" indent="-285750" algn="just">
              <a:buFont typeface="Wingdings" panose="05000000000000000000" pitchFamily="2" charset="2"/>
              <a:buChar char="ü"/>
            </a:pPr>
            <a:r>
              <a:rPr lang="es-MX" dirty="0"/>
              <a:t>Asegurar su participación en el PFCE 2017, garantizando el cumplimiento de los aspectos de Contraloría Social.</a:t>
            </a:r>
          </a:p>
        </p:txBody>
      </p:sp>
      <p:sp>
        <p:nvSpPr>
          <p:cNvPr id="5" name="Rectangle 5"/>
          <p:cNvSpPr>
            <a:spLocks noChangeArrowheads="1"/>
          </p:cNvSpPr>
          <p:nvPr/>
        </p:nvSpPr>
        <p:spPr bwMode="auto">
          <a:xfrm>
            <a:off x="1847528" y="5587400"/>
            <a:ext cx="8496944" cy="553998"/>
          </a:xfrm>
          <a:prstGeom prst="rect">
            <a:avLst/>
          </a:prstGeom>
          <a:solidFill>
            <a:srgbClr val="9CC746"/>
          </a:solidFill>
          <a:ln>
            <a:headEnd/>
            <a:tailEnd/>
          </a:ln>
        </p:spPr>
        <p:style>
          <a:lnRef idx="0">
            <a:schemeClr val="accent1"/>
          </a:lnRef>
          <a:fillRef idx="3">
            <a:schemeClr val="accent1"/>
          </a:fillRef>
          <a:effectRef idx="3">
            <a:schemeClr val="accent1"/>
          </a:effectRef>
          <a:fontRef idx="minor">
            <a:schemeClr val="lt1"/>
          </a:fontRef>
        </p:style>
        <p:txBody>
          <a:bodyPr wrap="square" lIns="0" tIns="0" rIns="0" bIns="0" anchor="ctr" anchorCtr="1">
            <a:spAutoFit/>
          </a:bodyPr>
          <a:lstStyle/>
          <a:p>
            <a:pPr algn="ctr">
              <a:defRPr/>
            </a:pPr>
            <a:r>
              <a:rPr lang="es-MX" b="1" dirty="0">
                <a:solidFill>
                  <a:schemeClr val="tx1">
                    <a:lumMod val="65000"/>
                    <a:lumOff val="35000"/>
                  </a:schemeClr>
                </a:solidFill>
                <a:latin typeface="Arial" panose="020B0604020202020204" pitchFamily="34" charset="0"/>
                <a:cs typeface="Arial" panose="020B0604020202020204" pitchFamily="34" charset="0"/>
              </a:rPr>
              <a:t>Evitemos sanciones o responsabilidades</a:t>
            </a:r>
          </a:p>
          <a:p>
            <a:pPr algn="ctr">
              <a:defRPr/>
            </a:pPr>
            <a:r>
              <a:rPr lang="es-ES" b="1" dirty="0">
                <a:solidFill>
                  <a:schemeClr val="tx1"/>
                </a:solidFill>
                <a:latin typeface="Arial" panose="020B0604020202020204" pitchFamily="34" charset="0"/>
                <a:cs typeface="Arial" panose="020B0604020202020204" pitchFamily="34" charset="0"/>
              </a:rPr>
              <a:t>¡¡¡ Cumplamos en tiempo y forma con las obligaciones del Programa !!!</a:t>
            </a:r>
          </a:p>
        </p:txBody>
      </p:sp>
      <p:sp>
        <p:nvSpPr>
          <p:cNvPr id="6" name="7 CuadroTexto"/>
          <p:cNvSpPr txBox="1"/>
          <p:nvPr/>
        </p:nvSpPr>
        <p:spPr>
          <a:xfrm>
            <a:off x="4339939" y="331306"/>
            <a:ext cx="3796896"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Compromisos</a:t>
            </a:r>
          </a:p>
        </p:txBody>
      </p:sp>
    </p:spTree>
    <p:extLst>
      <p:ext uri="{BB962C8B-B14F-4D97-AF65-F5344CB8AC3E}">
        <p14:creationId xmlns:p14="http://schemas.microsoft.com/office/powerpoint/2010/main" val="12900090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643336" y="1938129"/>
            <a:ext cx="10018713" cy="3124201"/>
          </a:xfrm>
        </p:spPr>
        <p:txBody>
          <a:bodyPr/>
          <a:lstStyle/>
          <a:p>
            <a:pPr algn="just">
              <a:spcAft>
                <a:spcPts val="800"/>
              </a:spcAft>
              <a:defRPr/>
            </a:pPr>
            <a:r>
              <a:rPr lang="es-MX" altLang="es-MX" dirty="0">
                <a:solidFill>
                  <a:srgbClr val="002060"/>
                </a:solidFill>
              </a:rPr>
              <a:t>“Se reconoce a la Contraloría Social (CS) como el mecanismo de los </a:t>
            </a:r>
            <a:r>
              <a:rPr lang="es-MX" altLang="es-MX" b="1" dirty="0">
                <a:solidFill>
                  <a:srgbClr val="002060"/>
                </a:solidFill>
              </a:rPr>
              <a:t>beneficiarios</a:t>
            </a:r>
            <a:r>
              <a:rPr lang="es-MX" altLang="es-MX" dirty="0">
                <a:solidFill>
                  <a:srgbClr val="002060"/>
                </a:solidFill>
              </a:rPr>
              <a:t>, de manera </a:t>
            </a:r>
            <a:r>
              <a:rPr lang="es-MX" altLang="es-MX" b="1" dirty="0">
                <a:solidFill>
                  <a:srgbClr val="002060"/>
                </a:solidFill>
              </a:rPr>
              <a:t>organizada</a:t>
            </a:r>
            <a:r>
              <a:rPr lang="es-MX" altLang="es-MX" dirty="0">
                <a:solidFill>
                  <a:srgbClr val="002060"/>
                </a:solidFill>
              </a:rPr>
              <a:t>, para </a:t>
            </a:r>
            <a:r>
              <a:rPr lang="es-MX" altLang="es-MX" b="1" dirty="0">
                <a:solidFill>
                  <a:srgbClr val="002060"/>
                </a:solidFill>
              </a:rPr>
              <a:t>verificar</a:t>
            </a:r>
            <a:r>
              <a:rPr lang="es-MX" altLang="es-MX" dirty="0">
                <a:solidFill>
                  <a:srgbClr val="002060"/>
                </a:solidFill>
              </a:rPr>
              <a:t> el cumplimiento de las metas y la </a:t>
            </a:r>
            <a:r>
              <a:rPr lang="es-MX" altLang="es-MX" b="1" dirty="0">
                <a:solidFill>
                  <a:srgbClr val="002060"/>
                </a:solidFill>
              </a:rPr>
              <a:t>correcta aplicación de los recursos públicos</a:t>
            </a:r>
            <a:r>
              <a:rPr lang="es-MX" altLang="es-MX" dirty="0">
                <a:solidFill>
                  <a:srgbClr val="002060"/>
                </a:solidFill>
              </a:rPr>
              <a:t> asignados a los programas de desarrollo social”. (Artículo 69 de la Ley General de Desarrollo Social)</a:t>
            </a:r>
          </a:p>
          <a:p>
            <a:pPr algn="just">
              <a:spcAft>
                <a:spcPts val="800"/>
              </a:spcAft>
              <a:defRPr/>
            </a:pPr>
            <a:endParaRPr lang="es-MX" altLang="es-MX" dirty="0">
              <a:solidFill>
                <a:srgbClr val="002060"/>
              </a:solidFill>
            </a:endParaRPr>
          </a:p>
          <a:p>
            <a:endParaRPr lang="es-MX" dirty="0"/>
          </a:p>
        </p:txBody>
      </p:sp>
      <p:pic>
        <p:nvPicPr>
          <p:cNvPr id="1026" name="Picture 2" descr="Resultado de imagen para contraloria soc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7016" y="4336315"/>
            <a:ext cx="1914158" cy="165861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a:stretch>
            <a:fillRect/>
          </a:stretch>
        </p:blipFill>
        <p:spPr>
          <a:xfrm>
            <a:off x="6844854" y="4611755"/>
            <a:ext cx="3600134" cy="1107733"/>
          </a:xfrm>
          <a:prstGeom prst="rect">
            <a:avLst/>
          </a:prstGeom>
        </p:spPr>
      </p:pic>
    </p:spTree>
    <p:extLst>
      <p:ext uri="{BB962C8B-B14F-4D97-AF65-F5344CB8AC3E}">
        <p14:creationId xmlns:p14="http://schemas.microsoft.com/office/powerpoint/2010/main" val="2074124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696345" y="1457739"/>
            <a:ext cx="10018713" cy="4890052"/>
          </a:xfrm>
        </p:spPr>
        <p:txBody>
          <a:bodyPr>
            <a:normAutofit fontScale="70000" lnSpcReduction="20000"/>
          </a:bodyPr>
          <a:lstStyle/>
          <a:p>
            <a:pPr algn="just">
              <a:lnSpc>
                <a:spcPct val="150000"/>
              </a:lnSpc>
              <a:spcBef>
                <a:spcPct val="0"/>
              </a:spcBef>
              <a:buClr>
                <a:srgbClr val="ADBE00"/>
              </a:buClr>
              <a:buFont typeface="Wingdings" panose="05000000000000000000" pitchFamily="2" charset="2"/>
              <a:buChar char="v"/>
            </a:pPr>
            <a:r>
              <a:rPr lang="es-ES_tradnl" altLang="es-MX" sz="2600" dirty="0">
                <a:solidFill>
                  <a:srgbClr val="002060"/>
                </a:solidFill>
              </a:rPr>
              <a:t>Legitima las acciones gubernamentales,</a:t>
            </a:r>
            <a:endParaRPr lang="es-MX" altLang="es-MX" sz="2600" dirty="0">
              <a:solidFill>
                <a:srgbClr val="002060"/>
              </a:solidFill>
            </a:endParaRPr>
          </a:p>
          <a:p>
            <a:pPr algn="just">
              <a:lnSpc>
                <a:spcPct val="150000"/>
              </a:lnSpc>
              <a:spcBef>
                <a:spcPct val="0"/>
              </a:spcBef>
              <a:buClr>
                <a:srgbClr val="ADBE00"/>
              </a:buClr>
              <a:buFont typeface="Wingdings" panose="05000000000000000000" pitchFamily="2" charset="2"/>
              <a:buChar char="v"/>
            </a:pPr>
            <a:r>
              <a:rPr lang="es-ES_tradnl" altLang="es-MX" sz="2600" dirty="0">
                <a:solidFill>
                  <a:srgbClr val="002060"/>
                </a:solidFill>
              </a:rPr>
              <a:t>Garantiza la transparencia y la rendición de cuentas,</a:t>
            </a:r>
            <a:endParaRPr lang="es-MX" altLang="es-MX" sz="2600" dirty="0">
              <a:solidFill>
                <a:srgbClr val="002060"/>
              </a:solidFill>
            </a:endParaRPr>
          </a:p>
          <a:p>
            <a:pPr algn="just">
              <a:lnSpc>
                <a:spcPct val="150000"/>
              </a:lnSpc>
              <a:spcBef>
                <a:spcPct val="0"/>
              </a:spcBef>
              <a:buClr>
                <a:srgbClr val="ADBE00"/>
              </a:buClr>
              <a:buFont typeface="Wingdings" panose="05000000000000000000" pitchFamily="2" charset="2"/>
              <a:buChar char="v"/>
            </a:pPr>
            <a:r>
              <a:rPr lang="es-ES_tradnl" altLang="es-MX" sz="2600" dirty="0">
                <a:solidFill>
                  <a:srgbClr val="002060"/>
                </a:solidFill>
              </a:rPr>
              <a:t>Crea una corresponsabilidad entre el Estado y los beneficiarios,</a:t>
            </a:r>
            <a:endParaRPr lang="es-MX" altLang="es-MX" sz="2600" dirty="0">
              <a:solidFill>
                <a:srgbClr val="002060"/>
              </a:solidFill>
            </a:endParaRPr>
          </a:p>
          <a:p>
            <a:pPr algn="just">
              <a:lnSpc>
                <a:spcPct val="150000"/>
              </a:lnSpc>
              <a:spcBef>
                <a:spcPct val="0"/>
              </a:spcBef>
              <a:buClr>
                <a:srgbClr val="ADBE00"/>
              </a:buClr>
              <a:buFont typeface="Wingdings" panose="05000000000000000000" pitchFamily="2" charset="2"/>
              <a:buChar char="v"/>
            </a:pPr>
            <a:r>
              <a:rPr lang="es-ES_tradnl" altLang="es-MX" sz="2600" dirty="0">
                <a:solidFill>
                  <a:srgbClr val="002060"/>
                </a:solidFill>
              </a:rPr>
              <a:t>Favorece la participación organizada de grupos vulnerables,</a:t>
            </a:r>
            <a:endParaRPr lang="es-MX" altLang="es-MX" sz="2600" dirty="0">
              <a:solidFill>
                <a:srgbClr val="002060"/>
              </a:solidFill>
            </a:endParaRPr>
          </a:p>
          <a:p>
            <a:pPr algn="just">
              <a:lnSpc>
                <a:spcPct val="150000"/>
              </a:lnSpc>
              <a:spcBef>
                <a:spcPct val="0"/>
              </a:spcBef>
              <a:buClr>
                <a:srgbClr val="ADBE00"/>
              </a:buClr>
              <a:buFont typeface="Wingdings" panose="05000000000000000000" pitchFamily="2" charset="2"/>
              <a:buChar char="v"/>
            </a:pPr>
            <a:r>
              <a:rPr lang="es-ES_tradnl" altLang="es-MX" sz="2600" dirty="0">
                <a:solidFill>
                  <a:srgbClr val="002060"/>
                </a:solidFill>
              </a:rPr>
              <a:t>Ayuda a mejorar las obras y servicios públicos,</a:t>
            </a:r>
            <a:endParaRPr lang="es-MX" altLang="es-MX" sz="2600" dirty="0">
              <a:solidFill>
                <a:srgbClr val="002060"/>
              </a:solidFill>
            </a:endParaRPr>
          </a:p>
          <a:p>
            <a:pPr algn="just">
              <a:lnSpc>
                <a:spcPct val="150000"/>
              </a:lnSpc>
              <a:spcBef>
                <a:spcPct val="0"/>
              </a:spcBef>
              <a:buClr>
                <a:srgbClr val="ADBE00"/>
              </a:buClr>
              <a:buFont typeface="Wingdings" panose="05000000000000000000" pitchFamily="2" charset="2"/>
              <a:buChar char="v"/>
            </a:pPr>
            <a:r>
              <a:rPr lang="es-ES_tradnl" altLang="es-MX" sz="2600" dirty="0">
                <a:solidFill>
                  <a:srgbClr val="002060"/>
                </a:solidFill>
              </a:rPr>
              <a:t>Permite a los ciudadanos contar con un espacio de opinión y vigilancia sobre los programas de desarrollo social,</a:t>
            </a:r>
            <a:endParaRPr lang="es-MX" altLang="es-MX" sz="2600" dirty="0">
              <a:solidFill>
                <a:srgbClr val="002060"/>
              </a:solidFill>
            </a:endParaRPr>
          </a:p>
          <a:p>
            <a:pPr algn="just">
              <a:lnSpc>
                <a:spcPct val="150000"/>
              </a:lnSpc>
              <a:spcBef>
                <a:spcPct val="0"/>
              </a:spcBef>
              <a:buClr>
                <a:srgbClr val="ADBE00"/>
              </a:buClr>
              <a:buFont typeface="Wingdings" panose="05000000000000000000" pitchFamily="2" charset="2"/>
              <a:buChar char="v"/>
            </a:pPr>
            <a:r>
              <a:rPr lang="es-ES_tradnl" altLang="es-MX" sz="2600" dirty="0">
                <a:solidFill>
                  <a:srgbClr val="002060"/>
                </a:solidFill>
              </a:rPr>
              <a:t>Inhibe la corrupción, la discrecionalidad y el uso político de los programas públicos,</a:t>
            </a:r>
            <a:endParaRPr lang="es-MX" altLang="es-MX" sz="2600" dirty="0">
              <a:solidFill>
                <a:srgbClr val="002060"/>
              </a:solidFill>
            </a:endParaRPr>
          </a:p>
          <a:p>
            <a:pPr algn="just">
              <a:lnSpc>
                <a:spcPct val="150000"/>
              </a:lnSpc>
              <a:spcBef>
                <a:spcPct val="0"/>
              </a:spcBef>
              <a:buClr>
                <a:srgbClr val="ADBE00"/>
              </a:buClr>
              <a:buFont typeface="Wingdings" panose="05000000000000000000" pitchFamily="2" charset="2"/>
              <a:buChar char="v"/>
            </a:pPr>
            <a:r>
              <a:rPr lang="es-ES_tradnl" altLang="es-MX" sz="2600" dirty="0">
                <a:solidFill>
                  <a:srgbClr val="002060"/>
                </a:solidFill>
              </a:rPr>
              <a:t>Aporta elementos para establecer estrategias de fiscalización, </a:t>
            </a:r>
            <a:endParaRPr lang="es-MX" altLang="es-MX" sz="2600" dirty="0">
              <a:solidFill>
                <a:srgbClr val="002060"/>
              </a:solidFill>
            </a:endParaRPr>
          </a:p>
          <a:p>
            <a:pPr algn="just">
              <a:lnSpc>
                <a:spcPct val="150000"/>
              </a:lnSpc>
              <a:spcBef>
                <a:spcPct val="0"/>
              </a:spcBef>
              <a:buClr>
                <a:srgbClr val="ADBE00"/>
              </a:buClr>
              <a:buFont typeface="Wingdings" panose="05000000000000000000" pitchFamily="2" charset="2"/>
              <a:buChar char="v"/>
            </a:pPr>
            <a:r>
              <a:rPr lang="es-ES_tradnl" altLang="es-MX" sz="2600" dirty="0">
                <a:solidFill>
                  <a:srgbClr val="002060"/>
                </a:solidFill>
              </a:rPr>
              <a:t>Fortalece los vínculos de confianza entre el gobierno y sociedad y</a:t>
            </a:r>
            <a:endParaRPr lang="es-MX" altLang="es-MX" sz="2600" dirty="0">
              <a:solidFill>
                <a:srgbClr val="002060"/>
              </a:solidFill>
            </a:endParaRPr>
          </a:p>
          <a:p>
            <a:pPr algn="just">
              <a:lnSpc>
                <a:spcPct val="150000"/>
              </a:lnSpc>
              <a:spcBef>
                <a:spcPct val="0"/>
              </a:spcBef>
              <a:buClr>
                <a:srgbClr val="ADBE00"/>
              </a:buClr>
              <a:buFont typeface="Wingdings" panose="05000000000000000000" pitchFamily="2" charset="2"/>
              <a:buChar char="v"/>
            </a:pPr>
            <a:r>
              <a:rPr lang="es-ES_tradnl" altLang="es-MX" sz="2600" dirty="0">
                <a:solidFill>
                  <a:srgbClr val="002060"/>
                </a:solidFill>
              </a:rPr>
              <a:t>Promueve mecanismos para atender las demandas sociales de manera organizada.</a:t>
            </a:r>
            <a:endParaRPr lang="es-MX" altLang="es-MX" sz="2600" dirty="0">
              <a:solidFill>
                <a:srgbClr val="002060"/>
              </a:solidFill>
            </a:endParaRPr>
          </a:p>
          <a:p>
            <a:endParaRPr lang="es-MX" dirty="0"/>
          </a:p>
        </p:txBody>
      </p:sp>
      <p:sp>
        <p:nvSpPr>
          <p:cNvPr id="5" name="CuadroTexto 4"/>
          <p:cNvSpPr txBox="1"/>
          <p:nvPr/>
        </p:nvSpPr>
        <p:spPr>
          <a:xfrm>
            <a:off x="2928730" y="424070"/>
            <a:ext cx="6586331" cy="584775"/>
          </a:xfrm>
          <a:prstGeom prst="rect">
            <a:avLst/>
          </a:prstGeom>
          <a:noFill/>
        </p:spPr>
        <p:txBody>
          <a:bodyPr wrap="square" rtlCol="0">
            <a:spAutoFit/>
          </a:bodyPr>
          <a:lstStyle/>
          <a:p>
            <a:r>
              <a:rPr lang="es-MX"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Beneficios de la contraloría social</a:t>
            </a:r>
            <a:endParaRPr lang="es-MX" sz="3200" dirty="0"/>
          </a:p>
        </p:txBody>
      </p:sp>
    </p:spTree>
    <p:extLst>
      <p:ext uri="{BB962C8B-B14F-4D97-AF65-F5344CB8AC3E}">
        <p14:creationId xmlns:p14="http://schemas.microsoft.com/office/powerpoint/2010/main" val="762812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3" cstate="print">
            <a:extLst>
              <a:ext uri="{28A0092B-C50C-407E-A947-70E740481C1C}">
                <a14:useLocalDpi xmlns:a14="http://schemas.microsoft.com/office/drawing/2010/main" val="0"/>
              </a:ext>
            </a:extLst>
          </a:blip>
          <a:srcRect t="12500" b="10577"/>
          <a:stretch/>
        </p:blipFill>
        <p:spPr>
          <a:xfrm>
            <a:off x="8960121" y="1"/>
            <a:ext cx="3231879" cy="951470"/>
          </a:xfrm>
          <a:prstGeom prst="rect">
            <a:avLst/>
          </a:prstGeom>
          <a:solidFill>
            <a:schemeClr val="bg1"/>
          </a:solidFill>
        </p:spPr>
      </p:pic>
      <p:graphicFrame>
        <p:nvGraphicFramePr>
          <p:cNvPr id="3" name="Tabla 2"/>
          <p:cNvGraphicFramePr>
            <a:graphicFrameLocks noGrp="1"/>
          </p:cNvGraphicFramePr>
          <p:nvPr>
            <p:extLst>
              <p:ext uri="{D42A27DB-BD31-4B8C-83A1-F6EECF244321}">
                <p14:modId xmlns:p14="http://schemas.microsoft.com/office/powerpoint/2010/main" val="1681716683"/>
              </p:ext>
            </p:extLst>
          </p:nvPr>
        </p:nvGraphicFramePr>
        <p:xfrm>
          <a:off x="3298498" y="1644031"/>
          <a:ext cx="8604794" cy="3726434"/>
        </p:xfrm>
        <a:graphic>
          <a:graphicData uri="http://schemas.openxmlformats.org/drawingml/2006/table">
            <a:tbl>
              <a:tblPr firstRow="1" firstCol="1" bandRow="1">
                <a:tableStyleId>{5C22544A-7EE6-4342-B048-85BDC9FD1C3A}</a:tableStyleId>
              </a:tblPr>
              <a:tblGrid>
                <a:gridCol w="1882777">
                  <a:extLst>
                    <a:ext uri="{9D8B030D-6E8A-4147-A177-3AD203B41FA5}">
                      <a16:colId xmlns:a16="http://schemas.microsoft.com/office/drawing/2014/main" val="20000"/>
                    </a:ext>
                  </a:extLst>
                </a:gridCol>
                <a:gridCol w="6722017">
                  <a:extLst>
                    <a:ext uri="{9D8B030D-6E8A-4147-A177-3AD203B41FA5}">
                      <a16:colId xmlns:a16="http://schemas.microsoft.com/office/drawing/2014/main" val="20001"/>
                    </a:ext>
                  </a:extLst>
                </a:gridCol>
              </a:tblGrid>
              <a:tr h="2612571">
                <a:tc>
                  <a:txBody>
                    <a:bodyPr/>
                    <a:lstStyle/>
                    <a:p>
                      <a:pPr indent="0" algn="just">
                        <a:lnSpc>
                          <a:spcPct val="115000"/>
                        </a:lnSpc>
                        <a:spcAft>
                          <a:spcPts val="0"/>
                        </a:spcAft>
                      </a:pPr>
                      <a:endParaRPr lang="es-MX" sz="1600" dirty="0">
                        <a:solidFill>
                          <a:srgbClr val="002060"/>
                        </a:solidFill>
                        <a:effectLst/>
                      </a:endParaRPr>
                    </a:p>
                    <a:p>
                      <a:pPr indent="0" algn="just">
                        <a:lnSpc>
                          <a:spcPct val="115000"/>
                        </a:lnSpc>
                        <a:spcAft>
                          <a:spcPts val="0"/>
                        </a:spcAft>
                      </a:pPr>
                      <a:endParaRPr lang="es-MX" sz="1600" dirty="0">
                        <a:solidFill>
                          <a:srgbClr val="002060"/>
                        </a:solidFill>
                        <a:effectLst/>
                      </a:endParaRPr>
                    </a:p>
                    <a:p>
                      <a:pPr indent="0" algn="just">
                        <a:lnSpc>
                          <a:spcPct val="115000"/>
                        </a:lnSpc>
                        <a:spcAft>
                          <a:spcPts val="0"/>
                        </a:spcAft>
                      </a:pPr>
                      <a:endParaRPr lang="es-MX" sz="1600" dirty="0">
                        <a:solidFill>
                          <a:srgbClr val="002060"/>
                        </a:solidFill>
                        <a:effectLst/>
                      </a:endParaRPr>
                    </a:p>
                    <a:p>
                      <a:pPr indent="0" algn="just">
                        <a:lnSpc>
                          <a:spcPct val="115000"/>
                        </a:lnSpc>
                        <a:spcAft>
                          <a:spcPts val="0"/>
                        </a:spcAft>
                      </a:pPr>
                      <a:endParaRPr lang="es-MX" sz="1600" dirty="0">
                        <a:solidFill>
                          <a:srgbClr val="002060"/>
                        </a:solidFill>
                        <a:effectLst/>
                      </a:endParaRPr>
                    </a:p>
                    <a:p>
                      <a:pPr indent="0" algn="just">
                        <a:lnSpc>
                          <a:spcPct val="115000"/>
                        </a:lnSpc>
                        <a:spcAft>
                          <a:spcPts val="0"/>
                        </a:spcAft>
                      </a:pPr>
                      <a:r>
                        <a:rPr lang="es-MX" sz="1600" dirty="0">
                          <a:solidFill>
                            <a:srgbClr val="002060"/>
                          </a:solidFill>
                          <a:effectLst/>
                        </a:rPr>
                        <a:t>Objetivos Específicos</a:t>
                      </a:r>
                      <a:endParaRPr lang="es-MX" sz="1600" dirty="0">
                        <a:solidFill>
                          <a:srgbClr val="002060"/>
                        </a:solidFill>
                        <a:effectLst/>
                        <a:latin typeface="Arial" panose="020B0604020202020204" pitchFamily="34" charset="0"/>
                        <a:ea typeface="Times New Roman" panose="02020603050405020304" pitchFamily="18" charset="0"/>
                      </a:endParaRPr>
                    </a:p>
                  </a:txBody>
                  <a:tcPr marL="68580" marR="68580" marT="0" marB="0">
                    <a:solidFill>
                      <a:schemeClr val="tx2">
                        <a:lumMod val="60000"/>
                        <a:lumOff val="40000"/>
                      </a:schemeClr>
                    </a:solidFill>
                  </a:tcPr>
                </a:tc>
                <a:tc>
                  <a:txBody>
                    <a:bodyPr/>
                    <a:lstStyle/>
                    <a:p>
                      <a:pPr indent="182880" algn="just">
                        <a:lnSpc>
                          <a:spcPct val="115000"/>
                        </a:lnSpc>
                        <a:spcAft>
                          <a:spcPts val="0"/>
                        </a:spcAft>
                      </a:pPr>
                      <a:r>
                        <a:rPr lang="es-ES" sz="1600" dirty="0">
                          <a:solidFill>
                            <a:srgbClr val="000066"/>
                          </a:solidFill>
                          <a:effectLst/>
                        </a:rPr>
                        <a:t> 1.- Dar</a:t>
                      </a:r>
                      <a:r>
                        <a:rPr lang="es-ES" sz="1600" baseline="0" dirty="0">
                          <a:solidFill>
                            <a:srgbClr val="000066"/>
                          </a:solidFill>
                          <a:effectLst/>
                        </a:rPr>
                        <a:t> a conocer que es el Programa de Fortalecimiento de la Calidad Educativa (PFCE) y su normativa.</a:t>
                      </a:r>
                    </a:p>
                    <a:p>
                      <a:pPr indent="182880" algn="just">
                        <a:lnSpc>
                          <a:spcPct val="115000"/>
                        </a:lnSpc>
                        <a:spcAft>
                          <a:spcPts val="0"/>
                        </a:spcAft>
                      </a:pPr>
                      <a:endParaRPr lang="es-ES" sz="1600" baseline="0" dirty="0">
                        <a:solidFill>
                          <a:srgbClr val="000066"/>
                        </a:solidFill>
                        <a:effectLst/>
                      </a:endParaRPr>
                    </a:p>
                    <a:p>
                      <a:pPr indent="182880" algn="just">
                        <a:lnSpc>
                          <a:spcPct val="115000"/>
                        </a:lnSpc>
                        <a:spcAft>
                          <a:spcPts val="0"/>
                        </a:spcAft>
                      </a:pPr>
                      <a:r>
                        <a:rPr lang="es-ES" sz="1600" baseline="0" dirty="0">
                          <a:solidFill>
                            <a:srgbClr val="000066"/>
                          </a:solidFill>
                          <a:effectLst/>
                        </a:rPr>
                        <a:t>  2.- Identificar los cuatro módulos básicos para realizar contraloría social: introducción, promoción, operación y seguimiento.</a:t>
                      </a:r>
                    </a:p>
                    <a:p>
                      <a:pPr indent="182880" algn="just">
                        <a:lnSpc>
                          <a:spcPct val="115000"/>
                        </a:lnSpc>
                        <a:spcAft>
                          <a:spcPts val="0"/>
                        </a:spcAft>
                      </a:pPr>
                      <a:endParaRPr lang="es-ES" sz="1600" baseline="0" dirty="0">
                        <a:solidFill>
                          <a:srgbClr val="000066"/>
                        </a:solidFill>
                        <a:effectLst/>
                      </a:endParaRPr>
                    </a:p>
                    <a:p>
                      <a:pPr lvl="0"/>
                      <a:r>
                        <a:rPr lang="es-MX" sz="1600" b="1" kern="1200" baseline="0" dirty="0">
                          <a:solidFill>
                            <a:srgbClr val="000066"/>
                          </a:solidFill>
                          <a:effectLst/>
                          <a:latin typeface="+mn-lt"/>
                          <a:ea typeface="+mn-ea"/>
                          <a:cs typeface="+mn-cs"/>
                        </a:rPr>
                        <a:t>     3.- </a:t>
                      </a:r>
                      <a:r>
                        <a:rPr lang="es-MX" sz="1600" b="1" kern="1200" dirty="0">
                          <a:solidFill>
                            <a:srgbClr val="000066"/>
                          </a:solidFill>
                          <a:effectLst/>
                          <a:latin typeface="+mn-lt"/>
                          <a:ea typeface="+mn-ea"/>
                          <a:cs typeface="+mn-cs"/>
                        </a:rPr>
                        <a:t> los beneficiarios o integrantes del CCS identificaran que es la contraloría social.</a:t>
                      </a:r>
                    </a:p>
                    <a:p>
                      <a:pPr lvl="0"/>
                      <a:endParaRPr lang="es-MX" sz="1600" b="1" kern="1200" dirty="0">
                        <a:solidFill>
                          <a:srgbClr val="000066"/>
                        </a:solidFill>
                        <a:effectLst/>
                        <a:latin typeface="+mn-lt"/>
                        <a:ea typeface="+mn-ea"/>
                        <a:cs typeface="+mn-cs"/>
                      </a:endParaRPr>
                    </a:p>
                    <a:p>
                      <a:pPr lvl="0"/>
                      <a:r>
                        <a:rPr lang="es-MX" sz="1600" b="1" kern="1200" dirty="0">
                          <a:solidFill>
                            <a:srgbClr val="000066"/>
                          </a:solidFill>
                          <a:effectLst/>
                          <a:latin typeface="+mn-lt"/>
                          <a:ea typeface="+mn-ea"/>
                          <a:cs typeface="+mn-cs"/>
                        </a:rPr>
                        <a:t>     4.-</a:t>
                      </a:r>
                      <a:r>
                        <a:rPr lang="es-MX" sz="1600" b="1" kern="1200" baseline="0" dirty="0">
                          <a:solidFill>
                            <a:srgbClr val="000066"/>
                          </a:solidFill>
                          <a:effectLst/>
                          <a:latin typeface="+mn-lt"/>
                          <a:ea typeface="+mn-ea"/>
                          <a:cs typeface="+mn-cs"/>
                        </a:rPr>
                        <a:t> </a:t>
                      </a:r>
                      <a:r>
                        <a:rPr lang="es-MX" sz="1600" b="1" kern="1200" dirty="0">
                          <a:solidFill>
                            <a:srgbClr val="000066"/>
                          </a:solidFill>
                          <a:effectLst/>
                          <a:latin typeface="+mn-lt"/>
                          <a:ea typeface="+mn-ea"/>
                          <a:cs typeface="+mn-cs"/>
                        </a:rPr>
                        <a:t>los integrantes del CCS cuenten con los conocimientos para llevar a cabo las actividades de promoción, de la contraloría social</a:t>
                      </a:r>
                    </a:p>
                    <a:p>
                      <a:pPr indent="182880" algn="just">
                        <a:lnSpc>
                          <a:spcPct val="115000"/>
                        </a:lnSpc>
                        <a:spcAft>
                          <a:spcPts val="0"/>
                        </a:spcAft>
                      </a:pPr>
                      <a:endParaRPr lang="es-ES" sz="1600" baseline="0" dirty="0">
                        <a:solidFill>
                          <a:srgbClr val="002060"/>
                        </a:solidFill>
                        <a:effectLst/>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0">
                <a:tc>
                  <a:txBody>
                    <a:bodyPr/>
                    <a:lstStyle/>
                    <a:p>
                      <a:pPr indent="0" algn="just">
                        <a:lnSpc>
                          <a:spcPct val="115000"/>
                        </a:lnSpc>
                        <a:spcAft>
                          <a:spcPts val="0"/>
                        </a:spcAft>
                      </a:pPr>
                      <a:r>
                        <a:rPr lang="es-MX" sz="1600" dirty="0">
                          <a:solidFill>
                            <a:srgbClr val="002060"/>
                          </a:solidFill>
                          <a:effectLst/>
                        </a:rPr>
                        <a:t>Dirigido a:</a:t>
                      </a:r>
                    </a:p>
                    <a:p>
                      <a:pPr indent="0" algn="just">
                        <a:lnSpc>
                          <a:spcPct val="115000"/>
                        </a:lnSpc>
                        <a:spcAft>
                          <a:spcPts val="0"/>
                        </a:spcAft>
                      </a:pPr>
                      <a:endParaRPr lang="es-MX" sz="1600" dirty="0">
                        <a:solidFill>
                          <a:srgbClr val="002060"/>
                        </a:solidFill>
                        <a:effectLst/>
                        <a:latin typeface="Arial" panose="020B0604020202020204" pitchFamily="34" charset="0"/>
                        <a:ea typeface="Times New Roman" panose="02020603050405020304" pitchFamily="18" charset="0"/>
                      </a:endParaRPr>
                    </a:p>
                  </a:txBody>
                  <a:tcPr marL="68580" marR="68580" marT="0" marB="0">
                    <a:solidFill>
                      <a:schemeClr val="tx2">
                        <a:lumMod val="60000"/>
                        <a:lumOff val="40000"/>
                      </a:schemeClr>
                    </a:solidFill>
                  </a:tcPr>
                </a:tc>
                <a:tc>
                  <a:txBody>
                    <a:bodyPr/>
                    <a:lstStyle/>
                    <a:p>
                      <a:pPr indent="0" algn="just" defTabSz="457200" rtl="0" eaLnBrk="1" latinLnBrk="0" hangingPunct="1">
                        <a:lnSpc>
                          <a:spcPct val="115000"/>
                        </a:lnSpc>
                        <a:spcAft>
                          <a:spcPts val="0"/>
                        </a:spcAft>
                      </a:pPr>
                      <a:r>
                        <a:rPr lang="es-MX" sz="1600" b="1" kern="1200" dirty="0">
                          <a:solidFill>
                            <a:srgbClr val="002060"/>
                          </a:solidFill>
                          <a:effectLst/>
                          <a:latin typeface="+mn-lt"/>
                          <a:ea typeface="+mn-ea"/>
                          <a:cs typeface="+mn-cs"/>
                        </a:rPr>
                        <a:t>Integrantes</a:t>
                      </a:r>
                      <a:r>
                        <a:rPr lang="es-MX" sz="1600" b="1" kern="1200" baseline="0" dirty="0">
                          <a:solidFill>
                            <a:srgbClr val="002060"/>
                          </a:solidFill>
                          <a:effectLst/>
                          <a:latin typeface="+mn-lt"/>
                          <a:ea typeface="+mn-ea"/>
                          <a:cs typeface="+mn-cs"/>
                        </a:rPr>
                        <a:t> del Comité de Contraloría Social y beneficiarios del PFCE  de la Instancia Ejecutora </a:t>
                      </a:r>
                      <a:endParaRPr lang="es-MX" sz="1600" b="1" kern="1200" dirty="0">
                        <a:solidFill>
                          <a:srgbClr val="002060"/>
                        </a:solidFill>
                        <a:effectLst/>
                        <a:latin typeface="+mn-lt"/>
                        <a:ea typeface="+mn-ea"/>
                        <a:cs typeface="+mn-cs"/>
                      </a:endParaRP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2526516356"/>
              </p:ext>
            </p:extLst>
          </p:nvPr>
        </p:nvGraphicFramePr>
        <p:xfrm>
          <a:off x="3298498" y="5386975"/>
          <a:ext cx="8604794" cy="560832"/>
        </p:xfrm>
        <a:graphic>
          <a:graphicData uri="http://schemas.openxmlformats.org/drawingml/2006/table">
            <a:tbl>
              <a:tblPr firstRow="1" firstCol="1" bandRow="1">
                <a:tableStyleId>{5C22544A-7EE6-4342-B048-85BDC9FD1C3A}</a:tableStyleId>
              </a:tblPr>
              <a:tblGrid>
                <a:gridCol w="1868179">
                  <a:extLst>
                    <a:ext uri="{9D8B030D-6E8A-4147-A177-3AD203B41FA5}">
                      <a16:colId xmlns:a16="http://schemas.microsoft.com/office/drawing/2014/main" val="20000"/>
                    </a:ext>
                  </a:extLst>
                </a:gridCol>
                <a:gridCol w="6736615">
                  <a:extLst>
                    <a:ext uri="{9D8B030D-6E8A-4147-A177-3AD203B41FA5}">
                      <a16:colId xmlns:a16="http://schemas.microsoft.com/office/drawing/2014/main" val="20001"/>
                    </a:ext>
                  </a:extLst>
                </a:gridCol>
              </a:tblGrid>
              <a:tr h="0">
                <a:tc>
                  <a:txBody>
                    <a:bodyPr/>
                    <a:lstStyle/>
                    <a:p>
                      <a:pPr indent="0" algn="just">
                        <a:lnSpc>
                          <a:spcPct val="115000"/>
                        </a:lnSpc>
                        <a:spcAft>
                          <a:spcPts val="0"/>
                        </a:spcAft>
                      </a:pPr>
                      <a:r>
                        <a:rPr lang="es-MX" sz="1600" b="0" dirty="0">
                          <a:solidFill>
                            <a:srgbClr val="002060"/>
                          </a:solidFill>
                          <a:effectLst/>
                        </a:rPr>
                        <a:t>Duración:</a:t>
                      </a:r>
                    </a:p>
                    <a:p>
                      <a:pPr indent="0" algn="just">
                        <a:lnSpc>
                          <a:spcPct val="115000"/>
                        </a:lnSpc>
                        <a:spcAft>
                          <a:spcPts val="0"/>
                        </a:spcAft>
                      </a:pPr>
                      <a:endParaRPr lang="es-MX" sz="1600" b="0" dirty="0">
                        <a:solidFill>
                          <a:srgbClr val="002060"/>
                        </a:solidFill>
                        <a:effectLst/>
                        <a:latin typeface="Arial" panose="020B0604020202020204" pitchFamily="34" charset="0"/>
                        <a:ea typeface="Times New Roman" panose="02020603050405020304" pitchFamily="18" charset="0"/>
                      </a:endParaRPr>
                    </a:p>
                  </a:txBody>
                  <a:tcPr marL="68580" marR="68580" marT="0" marB="0">
                    <a:solidFill>
                      <a:schemeClr val="tx2">
                        <a:lumMod val="60000"/>
                        <a:lumOff val="40000"/>
                      </a:schemeClr>
                    </a:solidFill>
                  </a:tcPr>
                </a:tc>
                <a:tc>
                  <a:txBody>
                    <a:bodyPr/>
                    <a:lstStyle/>
                    <a:p>
                      <a:pPr indent="0" algn="just">
                        <a:lnSpc>
                          <a:spcPct val="115000"/>
                        </a:lnSpc>
                        <a:spcAft>
                          <a:spcPts val="0"/>
                        </a:spcAft>
                      </a:pPr>
                      <a:r>
                        <a:rPr lang="es-MX" sz="1600" b="1" baseline="0" dirty="0">
                          <a:solidFill>
                            <a:srgbClr val="002060"/>
                          </a:solidFill>
                          <a:effectLst/>
                          <a:latin typeface="+mn-lt"/>
                          <a:ea typeface="Times New Roman" panose="02020603050405020304" pitchFamily="18" charset="0"/>
                        </a:rPr>
                        <a:t>4 horas</a:t>
                      </a:r>
                      <a:endParaRPr lang="es-MX" sz="1600" b="1" dirty="0">
                        <a:solidFill>
                          <a:srgbClr val="002060"/>
                        </a:solidFill>
                        <a:effectLst/>
                        <a:latin typeface="+mn-lt"/>
                        <a:ea typeface="Times New Roman" panose="02020603050405020304" pitchFamily="18" charset="0"/>
                      </a:endParaRP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pic>
        <p:nvPicPr>
          <p:cNvPr id="7" name="Imagen 6"/>
          <p:cNvPicPr/>
          <p:nvPr/>
        </p:nvPicPr>
        <p:blipFill>
          <a:blip r:embed="rId4"/>
          <a:stretch>
            <a:fillRect/>
          </a:stretch>
        </p:blipFill>
        <p:spPr>
          <a:xfrm>
            <a:off x="2104738" y="-85653"/>
            <a:ext cx="2109861" cy="1122363"/>
          </a:xfrm>
          <a:prstGeom prst="rect">
            <a:avLst/>
          </a:prstGeom>
        </p:spPr>
      </p:pic>
      <p:pic>
        <p:nvPicPr>
          <p:cNvPr id="9" name="Imagen 8"/>
          <p:cNvPicPr/>
          <p:nvPr/>
        </p:nvPicPr>
        <p:blipFill>
          <a:blip r:embed="rId5">
            <a:extLst>
              <a:ext uri="{28A0092B-C50C-407E-A947-70E740481C1C}">
                <a14:useLocalDpi xmlns:a14="http://schemas.microsoft.com/office/drawing/2010/main" val="0"/>
              </a:ext>
            </a:extLst>
          </a:blip>
          <a:srcRect/>
          <a:stretch>
            <a:fillRect/>
          </a:stretch>
        </p:blipFill>
        <p:spPr bwMode="auto">
          <a:xfrm>
            <a:off x="5616358" y="-13614"/>
            <a:ext cx="1767017" cy="1050324"/>
          </a:xfrm>
          <a:prstGeom prst="rect">
            <a:avLst/>
          </a:prstGeom>
          <a:noFill/>
          <a:ln>
            <a:noFill/>
          </a:ln>
        </p:spPr>
      </p:pic>
    </p:spTree>
    <p:extLst>
      <p:ext uri="{BB962C8B-B14F-4D97-AF65-F5344CB8AC3E}">
        <p14:creationId xmlns:p14="http://schemas.microsoft.com/office/powerpoint/2010/main" val="467477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MX" dirty="0">
                <a:solidFill>
                  <a:srgbClr val="002060"/>
                </a:solidFill>
              </a:rPr>
              <a:t>Documentos normativos de la Contraloría Social (CS), para planear, operar y dar seguimiento a las actividades de Contraloría Social 2017, para generar acciones de seguimiento, supervisión y vigilancia de los recursos del Programa de Fortalecimiento de la Calidad Educativa (PFCE) 2016.</a:t>
            </a:r>
            <a:endParaRPr lang="es-MX" dirty="0"/>
          </a:p>
        </p:txBody>
      </p:sp>
      <p:sp>
        <p:nvSpPr>
          <p:cNvPr id="4" name="CuadroTexto 3"/>
          <p:cNvSpPr txBox="1"/>
          <p:nvPr/>
        </p:nvSpPr>
        <p:spPr>
          <a:xfrm>
            <a:off x="3608614" y="865414"/>
            <a:ext cx="5486400" cy="1077218"/>
          </a:xfrm>
          <a:prstGeom prst="rect">
            <a:avLst/>
          </a:prstGeom>
          <a:noFill/>
        </p:spPr>
        <p:txBody>
          <a:bodyPr wrap="square" rtlCol="0">
            <a:spAutoFit/>
          </a:bodyPr>
          <a:lstStyle/>
          <a:p>
            <a:pPr algn="ctr"/>
            <a:r>
              <a:rPr lang="es-MX"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DOCUMENTOS DE LA CONTRALORÍA SOCIAL</a:t>
            </a:r>
          </a:p>
        </p:txBody>
      </p:sp>
    </p:spTree>
    <p:extLst>
      <p:ext uri="{BB962C8B-B14F-4D97-AF65-F5344CB8AC3E}">
        <p14:creationId xmlns:p14="http://schemas.microsoft.com/office/powerpoint/2010/main" val="20302423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710860" y="883974"/>
            <a:ext cx="3536808" cy="2168934"/>
          </a:xfrm>
          <a:prstGeom prst="rect">
            <a:avLst/>
          </a:prstGeom>
          <a:ln>
            <a:solidFill>
              <a:schemeClr val="accent4">
                <a:lumMod val="75000"/>
              </a:schemeClr>
            </a:solidFill>
          </a:ln>
        </p:spPr>
      </p:pic>
      <p:sp>
        <p:nvSpPr>
          <p:cNvPr id="7" name="Marcador de contenido 2"/>
          <p:cNvSpPr txBox="1">
            <a:spLocks/>
          </p:cNvSpPr>
          <p:nvPr/>
        </p:nvSpPr>
        <p:spPr>
          <a:xfrm>
            <a:off x="7763059" y="883974"/>
            <a:ext cx="3399318" cy="2168934"/>
          </a:xfrm>
          <a:prstGeom prst="rect">
            <a:avLst/>
          </a:prstGeom>
          <a:ln>
            <a:solidFill>
              <a:schemeClr val="accent4">
                <a:lumMod val="75000"/>
              </a:schemeClr>
            </a:solidFill>
          </a:ln>
        </p:spPr>
        <p:txBody>
          <a:bodyPr vert="horz" lIns="91440" tIns="45720" rIns="91440" bIns="45720" rtlCol="0" anchor="ctr">
            <a:normAutofit fontScale="850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just"/>
            <a:endParaRPr lang="es-MX" sz="1900" b="1" dirty="0">
              <a:solidFill>
                <a:srgbClr val="0033CC"/>
              </a:solidFill>
            </a:endParaRPr>
          </a:p>
          <a:p>
            <a:pPr algn="just"/>
            <a:r>
              <a:rPr lang="es-MX" sz="1900" b="1" dirty="0">
                <a:solidFill>
                  <a:srgbClr val="0033CC"/>
                </a:solidFill>
              </a:rPr>
              <a:t>Difundir los documentos de contraloría social, formatos y la normatividad.</a:t>
            </a:r>
          </a:p>
          <a:p>
            <a:pPr algn="just"/>
            <a:r>
              <a:rPr lang="es-MX" sz="1900" dirty="0">
                <a:solidFill>
                  <a:srgbClr val="0033CC"/>
                </a:solidFill>
              </a:rPr>
              <a:t>Generará mecanismos para realizar las actividades de difusión al interior de ésta, folletos, dípticos, trípticos, carteles.</a:t>
            </a:r>
            <a:endParaRPr lang="es-ES" sz="1900" dirty="0"/>
          </a:p>
          <a:p>
            <a:endParaRPr lang="es-MX" dirty="0"/>
          </a:p>
        </p:txBody>
      </p:sp>
      <p:sp>
        <p:nvSpPr>
          <p:cNvPr id="9" name="CuadroTexto 8"/>
          <p:cNvSpPr txBox="1"/>
          <p:nvPr/>
        </p:nvSpPr>
        <p:spPr>
          <a:xfrm>
            <a:off x="1710860" y="3893273"/>
            <a:ext cx="3399318" cy="2308324"/>
          </a:xfrm>
          <a:prstGeom prst="rect">
            <a:avLst/>
          </a:prstGeom>
          <a:noFill/>
          <a:ln>
            <a:solidFill>
              <a:schemeClr val="accent4">
                <a:lumMod val="75000"/>
              </a:schemeClr>
            </a:solidFill>
          </a:ln>
        </p:spPr>
        <p:txBody>
          <a:bodyPr wrap="square" rtlCol="0">
            <a:spAutoFit/>
          </a:bodyPr>
          <a:lstStyle/>
          <a:p>
            <a:pPr algn="just"/>
            <a:r>
              <a:rPr lang="es-MX" sz="1600" dirty="0">
                <a:solidFill>
                  <a:srgbClr val="002060"/>
                </a:solidFill>
                <a:latin typeface="Arial" panose="020B0604020202020204" pitchFamily="34" charset="0"/>
                <a:cs typeface="Arial" panose="020B0604020202020204" pitchFamily="34" charset="0"/>
              </a:rPr>
              <a:t>El objetivo de la Guía Operativa es establecer los criterios generales para el cumplimiento de las disposiciones en materia de promoción de CS, para que los beneficiarios o Integrantes del comité(s) vigilen la aplicación de los recursos públicos federales asignados.</a:t>
            </a:r>
            <a:endParaRPr lang="es-MX" sz="1600" dirty="0"/>
          </a:p>
        </p:txBody>
      </p:sp>
      <p:sp>
        <p:nvSpPr>
          <p:cNvPr id="10" name="CuadroTexto 9"/>
          <p:cNvSpPr txBox="1"/>
          <p:nvPr/>
        </p:nvSpPr>
        <p:spPr>
          <a:xfrm>
            <a:off x="1691078" y="140626"/>
            <a:ext cx="3536808" cy="646331"/>
          </a:xfrm>
          <a:prstGeom prst="rect">
            <a:avLst/>
          </a:prstGeom>
          <a:solidFill>
            <a:srgbClr val="00B0F0"/>
          </a:solidFill>
        </p:spPr>
        <p:txBody>
          <a:bodyPr wrap="square" rtlCol="0">
            <a:spAutoFit/>
          </a:bodyPr>
          <a:lstStyle/>
          <a:p>
            <a:r>
              <a:rPr lang="es-MX" b="1" dirty="0">
                <a:solidFill>
                  <a:srgbClr val="002060"/>
                </a:solidFill>
              </a:rPr>
              <a:t>1.- Esquema de Contraloría Social</a:t>
            </a:r>
          </a:p>
          <a:p>
            <a:endParaRPr lang="es-MX" dirty="0"/>
          </a:p>
        </p:txBody>
      </p:sp>
      <p:sp>
        <p:nvSpPr>
          <p:cNvPr id="11" name="CuadroTexto 10"/>
          <p:cNvSpPr txBox="1"/>
          <p:nvPr/>
        </p:nvSpPr>
        <p:spPr>
          <a:xfrm>
            <a:off x="7756528" y="140625"/>
            <a:ext cx="3536808" cy="646331"/>
          </a:xfrm>
          <a:prstGeom prst="rect">
            <a:avLst/>
          </a:prstGeom>
          <a:solidFill>
            <a:srgbClr val="00B0F0"/>
          </a:solidFill>
        </p:spPr>
        <p:txBody>
          <a:bodyPr wrap="square" rtlCol="0">
            <a:spAutoFit/>
          </a:bodyPr>
          <a:lstStyle/>
          <a:p>
            <a:r>
              <a:rPr lang="es-MX" b="1" dirty="0">
                <a:solidFill>
                  <a:srgbClr val="002060"/>
                </a:solidFill>
              </a:rPr>
              <a:t>2.- actividades de difusión </a:t>
            </a:r>
          </a:p>
          <a:p>
            <a:endParaRPr lang="es-MX" dirty="0"/>
          </a:p>
        </p:txBody>
      </p:sp>
      <p:sp>
        <p:nvSpPr>
          <p:cNvPr id="12" name="CuadroTexto 11"/>
          <p:cNvSpPr txBox="1"/>
          <p:nvPr/>
        </p:nvSpPr>
        <p:spPr>
          <a:xfrm>
            <a:off x="1657851" y="3149925"/>
            <a:ext cx="3536808" cy="646331"/>
          </a:xfrm>
          <a:prstGeom prst="rect">
            <a:avLst/>
          </a:prstGeom>
          <a:solidFill>
            <a:srgbClr val="00B0F0"/>
          </a:solidFill>
        </p:spPr>
        <p:txBody>
          <a:bodyPr wrap="square" rtlCol="0">
            <a:spAutoFit/>
          </a:bodyPr>
          <a:lstStyle/>
          <a:p>
            <a:endParaRPr lang="es-MX" b="1" dirty="0">
              <a:solidFill>
                <a:srgbClr val="002060"/>
              </a:solidFill>
              <a:cs typeface="Arial" panose="020B0604020202020204" pitchFamily="34" charset="0"/>
            </a:endParaRPr>
          </a:p>
          <a:p>
            <a:r>
              <a:rPr lang="es-MX" b="1" dirty="0">
                <a:solidFill>
                  <a:srgbClr val="002060"/>
                </a:solidFill>
                <a:cs typeface="Arial" panose="020B0604020202020204" pitchFamily="34" charset="0"/>
              </a:rPr>
              <a:t>3.- Guía Operativa</a:t>
            </a:r>
            <a:endParaRPr lang="es-MX" b="1" dirty="0"/>
          </a:p>
        </p:txBody>
      </p:sp>
      <p:sp>
        <p:nvSpPr>
          <p:cNvPr id="13" name="CuadroTexto 12"/>
          <p:cNvSpPr txBox="1"/>
          <p:nvPr/>
        </p:nvSpPr>
        <p:spPr>
          <a:xfrm>
            <a:off x="7763059" y="3196091"/>
            <a:ext cx="3530277" cy="646331"/>
          </a:xfrm>
          <a:prstGeom prst="rect">
            <a:avLst/>
          </a:prstGeom>
          <a:solidFill>
            <a:srgbClr val="00B0F0"/>
          </a:solidFill>
        </p:spPr>
        <p:txBody>
          <a:bodyPr wrap="square" rtlCol="0">
            <a:spAutoFit/>
          </a:bodyPr>
          <a:lstStyle/>
          <a:p>
            <a:r>
              <a:rPr lang="es-MX" b="1" dirty="0">
                <a:solidFill>
                  <a:srgbClr val="002060"/>
                </a:solidFill>
              </a:rPr>
              <a:t>4.- Programa Anual de Trabajo de Contraloría Social (PATCS)</a:t>
            </a:r>
          </a:p>
        </p:txBody>
      </p:sp>
      <p:sp>
        <p:nvSpPr>
          <p:cNvPr id="15" name="CuadroTexto 14"/>
          <p:cNvSpPr txBox="1"/>
          <p:nvPr/>
        </p:nvSpPr>
        <p:spPr>
          <a:xfrm>
            <a:off x="7756528" y="3985605"/>
            <a:ext cx="3399318" cy="2092881"/>
          </a:xfrm>
          <a:prstGeom prst="rect">
            <a:avLst/>
          </a:prstGeom>
          <a:noFill/>
          <a:ln>
            <a:solidFill>
              <a:schemeClr val="accent4">
                <a:lumMod val="75000"/>
              </a:schemeClr>
            </a:solidFill>
          </a:ln>
        </p:spPr>
        <p:txBody>
          <a:bodyPr wrap="square" rtlCol="0">
            <a:spAutoFit/>
          </a:bodyPr>
          <a:lstStyle/>
          <a:p>
            <a:pPr algn="just"/>
            <a:r>
              <a:rPr lang="es-MX" sz="1600" dirty="0">
                <a:solidFill>
                  <a:srgbClr val="002060"/>
                </a:solidFill>
              </a:rPr>
              <a:t>Documento que establece las actividades, los responsables, la unidad de medida, metas y el calendario de ejecución para promover la CS en 2017, por parte de la Instancia Normativa en el ámbito del PFCE.</a:t>
            </a:r>
            <a:endParaRPr lang="es-MX" sz="1600" dirty="0"/>
          </a:p>
          <a:p>
            <a:endParaRPr lang="es-MX" dirty="0"/>
          </a:p>
        </p:txBody>
      </p:sp>
      <p:sp>
        <p:nvSpPr>
          <p:cNvPr id="16" name="CuadroTexto 15"/>
          <p:cNvSpPr txBox="1"/>
          <p:nvPr/>
        </p:nvSpPr>
        <p:spPr>
          <a:xfrm>
            <a:off x="5564362" y="2642093"/>
            <a:ext cx="1882002" cy="1200329"/>
          </a:xfrm>
          <a:prstGeom prst="rect">
            <a:avLst/>
          </a:prstGeom>
          <a:noFill/>
        </p:spPr>
        <p:txBody>
          <a:bodyPr wrap="square" rtlCol="0">
            <a:spAutoFit/>
          </a:bodyPr>
          <a:lstStyle/>
          <a:p>
            <a:pPr algn="ctr"/>
            <a:r>
              <a:rPr lang="es-MX"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DOCUMENTOS DE LA CONTRALORÍA SOCIAL</a:t>
            </a:r>
          </a:p>
        </p:txBody>
      </p:sp>
      <p:sp>
        <p:nvSpPr>
          <p:cNvPr id="17" name="CuadroTexto 16"/>
          <p:cNvSpPr txBox="1"/>
          <p:nvPr/>
        </p:nvSpPr>
        <p:spPr>
          <a:xfrm>
            <a:off x="5446644" y="4572000"/>
            <a:ext cx="1999720" cy="923330"/>
          </a:xfrm>
          <a:prstGeom prst="rect">
            <a:avLst/>
          </a:prstGeom>
          <a:solidFill>
            <a:srgbClr val="00B0F0"/>
          </a:solidFill>
          <a:ln>
            <a:solidFill>
              <a:schemeClr val="accent4">
                <a:lumMod val="75000"/>
              </a:schemeClr>
            </a:solidFill>
          </a:ln>
        </p:spPr>
        <p:txBody>
          <a:bodyPr wrap="square" rtlCol="0">
            <a:spAutoFit/>
          </a:bodyPr>
          <a:lstStyle/>
          <a:p>
            <a:pPr algn="ctr"/>
            <a:r>
              <a:rPr lang="es-MX" b="1" dirty="0">
                <a:solidFill>
                  <a:srgbClr val="000066"/>
                </a:solidFill>
              </a:rPr>
              <a:t>5.- Síntesis de las reglas de operación</a:t>
            </a:r>
          </a:p>
        </p:txBody>
      </p:sp>
    </p:spTree>
    <p:extLst>
      <p:ext uri="{BB962C8B-B14F-4D97-AF65-F5344CB8AC3E}">
        <p14:creationId xmlns:p14="http://schemas.microsoft.com/office/powerpoint/2010/main" val="27374480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6"/>
          <p:cNvSpPr txBox="1">
            <a:spLocks noGrp="1" noChangeArrowheads="1"/>
          </p:cNvSpPr>
          <p:nvPr>
            <p:ph idx="1"/>
          </p:nvPr>
        </p:nvSpPr>
        <p:spPr bwMode="gray">
          <a:xfrm>
            <a:off x="1802362" y="1917787"/>
            <a:ext cx="10018713" cy="4755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r>
              <a:rPr lang="es-ES" altLang="es-MX" sz="1700" dirty="0">
                <a:solidFill>
                  <a:srgbClr val="002060"/>
                </a:solidFill>
              </a:rPr>
              <a:t>Capacitar y Asesorar:</a:t>
            </a:r>
          </a:p>
          <a:p>
            <a:pPr marL="0" indent="0">
              <a:spcBef>
                <a:spcPct val="0"/>
              </a:spcBef>
              <a:buNone/>
            </a:pPr>
            <a:r>
              <a:rPr lang="es-MX" altLang="es-MX" sz="1700" dirty="0">
                <a:solidFill>
                  <a:srgbClr val="002060"/>
                </a:solidFill>
              </a:rPr>
              <a:t>              - Servidores Públicos </a:t>
            </a:r>
          </a:p>
          <a:p>
            <a:pPr marL="0" indent="0">
              <a:spcBef>
                <a:spcPct val="0"/>
              </a:spcBef>
              <a:buNone/>
            </a:pPr>
            <a:r>
              <a:rPr lang="es-MX" altLang="es-MX" sz="1700" dirty="0">
                <a:solidFill>
                  <a:srgbClr val="002060"/>
                </a:solidFill>
              </a:rPr>
              <a:t>              - Integrantes de Comités de CS</a:t>
            </a:r>
          </a:p>
          <a:p>
            <a:pPr>
              <a:spcBef>
                <a:spcPct val="0"/>
              </a:spcBef>
            </a:pPr>
            <a:r>
              <a:rPr lang="es-ES" altLang="es-MX" sz="1700" dirty="0">
                <a:solidFill>
                  <a:srgbClr val="002060"/>
                </a:solidFill>
              </a:rPr>
              <a:t>Elaborar informes por el Comité de CS</a:t>
            </a:r>
          </a:p>
          <a:p>
            <a:pPr>
              <a:spcBef>
                <a:spcPct val="0"/>
              </a:spcBef>
            </a:pPr>
            <a:r>
              <a:rPr lang="es-ES" altLang="es-MX" sz="1700" dirty="0">
                <a:solidFill>
                  <a:srgbClr val="002060"/>
                </a:solidFill>
              </a:rPr>
              <a:t>Funciones del Responsable de Contraloría Social </a:t>
            </a:r>
          </a:p>
          <a:p>
            <a:pPr>
              <a:spcBef>
                <a:spcPct val="0"/>
              </a:spcBef>
            </a:pPr>
            <a:r>
              <a:rPr lang="es-ES" altLang="es-MX" sz="1700" dirty="0">
                <a:solidFill>
                  <a:srgbClr val="002060"/>
                </a:solidFill>
              </a:rPr>
              <a:t>Operar Mecanismos </a:t>
            </a:r>
            <a:r>
              <a:rPr lang="es-MX" altLang="es-MX" sz="1700" dirty="0">
                <a:solidFill>
                  <a:srgbClr val="002060"/>
                </a:solidFill>
              </a:rPr>
              <a:t>para la Atención a Quejas y Denuncias</a:t>
            </a:r>
          </a:p>
          <a:p>
            <a:pPr>
              <a:spcBef>
                <a:spcPct val="0"/>
              </a:spcBef>
            </a:pPr>
            <a:r>
              <a:rPr lang="es-ES" altLang="es-MX" sz="1700" dirty="0">
                <a:solidFill>
                  <a:srgbClr val="002060"/>
                </a:solidFill>
              </a:rPr>
              <a:t>Capturar información en el SICS</a:t>
            </a:r>
          </a:p>
          <a:p>
            <a:pPr>
              <a:spcBef>
                <a:spcPct val="0"/>
              </a:spcBef>
            </a:pPr>
            <a:r>
              <a:rPr lang="es-ES" altLang="es-MX" sz="1700" dirty="0">
                <a:solidFill>
                  <a:srgbClr val="002060"/>
                </a:solidFill>
              </a:rPr>
              <a:t>Elaborar el Programa  Estatal de Trabajo de Contraloría Social   (PETCS)</a:t>
            </a:r>
          </a:p>
          <a:p>
            <a:pPr>
              <a:spcBef>
                <a:spcPct val="0"/>
              </a:spcBef>
            </a:pPr>
            <a:r>
              <a:rPr lang="es-ES" altLang="es-MX" sz="1700" dirty="0">
                <a:solidFill>
                  <a:srgbClr val="002060"/>
                </a:solidFill>
              </a:rPr>
              <a:t>Constituir y registrar los Comités de Contraloría </a:t>
            </a:r>
          </a:p>
          <a:p>
            <a:pPr>
              <a:spcBef>
                <a:spcPct val="0"/>
              </a:spcBef>
            </a:pPr>
            <a:r>
              <a:rPr lang="es-ES" altLang="es-MX" sz="1700" dirty="0">
                <a:solidFill>
                  <a:srgbClr val="002060"/>
                </a:solidFill>
              </a:rPr>
              <a:t>Realizar actividades de Difusión</a:t>
            </a:r>
          </a:p>
          <a:p>
            <a:pPr>
              <a:spcBef>
                <a:spcPct val="0"/>
              </a:spcBef>
            </a:pPr>
            <a:endParaRPr lang="es-ES" altLang="es-MX" sz="1700" dirty="0">
              <a:solidFill>
                <a:srgbClr val="002060"/>
              </a:solidFill>
            </a:endParaRPr>
          </a:p>
          <a:p>
            <a:pPr>
              <a:spcBef>
                <a:spcPct val="0"/>
              </a:spcBef>
              <a:buFontTx/>
              <a:buNone/>
            </a:pPr>
            <a:endParaRPr lang="es-ES" altLang="es-MX" sz="1700" dirty="0">
              <a:solidFill>
                <a:srgbClr val="002060"/>
              </a:solidFill>
            </a:endParaRPr>
          </a:p>
          <a:p>
            <a:pPr>
              <a:spcBef>
                <a:spcPct val="0"/>
              </a:spcBef>
            </a:pPr>
            <a:endParaRPr lang="es-ES" altLang="es-MX" sz="1700" dirty="0">
              <a:solidFill>
                <a:srgbClr val="002060"/>
              </a:solidFill>
            </a:endParaRPr>
          </a:p>
          <a:p>
            <a:pPr>
              <a:spcBef>
                <a:spcPct val="0"/>
              </a:spcBef>
            </a:pPr>
            <a:endParaRPr lang="es-ES" altLang="es-MX" sz="1700" dirty="0">
              <a:solidFill>
                <a:srgbClr val="002060"/>
              </a:solidFill>
            </a:endParaRPr>
          </a:p>
        </p:txBody>
      </p:sp>
      <p:sp>
        <p:nvSpPr>
          <p:cNvPr id="3" name="CuadroTexto 2"/>
          <p:cNvSpPr txBox="1"/>
          <p:nvPr/>
        </p:nvSpPr>
        <p:spPr>
          <a:xfrm>
            <a:off x="1802362" y="586666"/>
            <a:ext cx="9488490" cy="584775"/>
          </a:xfrm>
          <a:prstGeom prst="rect">
            <a:avLst/>
          </a:prstGeom>
          <a:noFill/>
        </p:spPr>
        <p:txBody>
          <a:bodyPr wrap="square" rtlCol="0">
            <a:spAutoFit/>
          </a:bodyPr>
          <a:lstStyle/>
          <a:p>
            <a:r>
              <a:rPr lang="es-MX"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La guía operativa contempla procedimientos como:</a:t>
            </a:r>
          </a:p>
        </p:txBody>
      </p:sp>
    </p:spTree>
    <p:extLst>
      <p:ext uri="{BB962C8B-B14F-4D97-AF65-F5344CB8AC3E}">
        <p14:creationId xmlns:p14="http://schemas.microsoft.com/office/powerpoint/2010/main" val="34795048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643269" y="1736035"/>
            <a:ext cx="9992139" cy="4492487"/>
          </a:xfrm>
        </p:spPr>
        <p:txBody>
          <a:bodyPr>
            <a:normAutofit fontScale="62500" lnSpcReduction="20000"/>
          </a:bodyPr>
          <a:lstStyle/>
          <a:p>
            <a:pPr lvl="0"/>
            <a:r>
              <a:rPr lang="es-MX" sz="2500" dirty="0"/>
              <a:t>1. </a:t>
            </a:r>
            <a:r>
              <a:rPr lang="es-MX" sz="2500" b="1" dirty="0"/>
              <a:t>Características generales de los apoyos que contempla el programa federal, así como su costo, periodo de ejecución y fecha de entrega.</a:t>
            </a:r>
          </a:p>
          <a:p>
            <a:pPr lvl="0"/>
            <a:endParaRPr lang="es-MX" sz="2500" b="1" dirty="0"/>
          </a:p>
          <a:p>
            <a:pPr lvl="0"/>
            <a:r>
              <a:rPr lang="es-MX" sz="2500" b="1" dirty="0"/>
              <a:t>2. Tipo y monto de los apoyos económicos que ofrece el programa federal a los beneficiarios.</a:t>
            </a:r>
          </a:p>
          <a:p>
            <a:pPr lvl="0"/>
            <a:r>
              <a:rPr lang="es-MX" sz="2500" dirty="0"/>
              <a:t>3. </a:t>
            </a:r>
            <a:r>
              <a:rPr lang="es-MX" sz="2500" b="1" dirty="0"/>
              <a:t>Derechos y obligaciones de los beneficiarios.</a:t>
            </a:r>
          </a:p>
          <a:p>
            <a:pPr lvl="0"/>
            <a:endParaRPr lang="es-MX" sz="2500" b="1" dirty="0"/>
          </a:p>
          <a:p>
            <a:pPr lvl="0"/>
            <a:r>
              <a:rPr lang="es-MX" sz="2500" b="1" dirty="0"/>
              <a:t>4. Padrón de beneficiarios.</a:t>
            </a:r>
          </a:p>
          <a:p>
            <a:pPr lvl="0"/>
            <a:r>
              <a:rPr lang="es-MX" sz="2500" b="1" dirty="0"/>
              <a:t>5. Instancia(s) normativa(s) y ejecutora(s) del programa federal, así como sus respectivos canales de comunicación.</a:t>
            </a:r>
          </a:p>
          <a:p>
            <a:pPr lvl="0"/>
            <a:endParaRPr lang="es-MX" sz="2500" b="1" dirty="0"/>
          </a:p>
          <a:p>
            <a:pPr lvl="0"/>
            <a:r>
              <a:rPr lang="es-MX" sz="2500" b="1" dirty="0"/>
              <a:t>6. Procedimientos para realizar las actividades de contraloría social.</a:t>
            </a:r>
            <a:endParaRPr lang="es-MX" sz="2500" dirty="0"/>
          </a:p>
          <a:p>
            <a:pPr lvl="0"/>
            <a:r>
              <a:rPr lang="es-MX" sz="2500" b="1" dirty="0"/>
              <a:t>7. Medidas para garantizar la igualdad entre mujeres y hombres en la aplicación del programa federal.</a:t>
            </a:r>
          </a:p>
          <a:p>
            <a:pPr lvl="0"/>
            <a:endParaRPr lang="es-MX" sz="2500" b="1" dirty="0"/>
          </a:p>
          <a:p>
            <a:pPr lvl="0"/>
            <a:r>
              <a:rPr lang="es-MX" sz="2500" b="1" dirty="0"/>
              <a:t>8. </a:t>
            </a:r>
            <a:r>
              <a:rPr lang="es-ES" sz="2500" b="1" dirty="0"/>
              <a:t>Medios institucionales para presentar quejas y denuncias.</a:t>
            </a:r>
            <a:endParaRPr lang="es-MX" sz="2500" b="1" dirty="0"/>
          </a:p>
          <a:p>
            <a:endParaRPr lang="es-MX" dirty="0"/>
          </a:p>
        </p:txBody>
      </p:sp>
      <p:sp>
        <p:nvSpPr>
          <p:cNvPr id="5" name="CuadroTexto 4"/>
          <p:cNvSpPr txBox="1"/>
          <p:nvPr/>
        </p:nvSpPr>
        <p:spPr>
          <a:xfrm>
            <a:off x="1855304" y="384313"/>
            <a:ext cx="9409044" cy="1077218"/>
          </a:xfrm>
          <a:prstGeom prst="rect">
            <a:avLst/>
          </a:prstGeom>
          <a:noFill/>
        </p:spPr>
        <p:txBody>
          <a:bodyPr wrap="square" rtlCol="0">
            <a:spAutoFit/>
          </a:bodyPr>
          <a:lstStyle/>
          <a:p>
            <a:r>
              <a:rPr lang="es-E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La Síntesis de las Reglas de Operación contempla los siguientes puntos:</a:t>
            </a:r>
            <a:endParaRPr lang="es-MX"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9393207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97562" y="506894"/>
            <a:ext cx="10018713" cy="1573697"/>
          </a:xfrm>
        </p:spPr>
        <p:txBody>
          <a:bodyPr/>
          <a:lstStyle/>
          <a:p>
            <a:r>
              <a:rPr lang="es-MX" dirty="0"/>
              <a:t>El calendario de las actividades que se realizan en la contraloría social están dictaminadas por el PATCS de la instancia normativa:</a:t>
            </a:r>
          </a:p>
        </p:txBody>
      </p:sp>
      <p:sp>
        <p:nvSpPr>
          <p:cNvPr id="5" name="Rectángulo 4"/>
          <p:cNvSpPr/>
          <p:nvPr/>
        </p:nvSpPr>
        <p:spPr>
          <a:xfrm>
            <a:off x="3114260" y="2569769"/>
            <a:ext cx="7381461" cy="646331"/>
          </a:xfrm>
          <a:prstGeom prst="rect">
            <a:avLst/>
          </a:prstGeom>
        </p:spPr>
        <p:txBody>
          <a:bodyPr wrap="square">
            <a:spAutoFit/>
          </a:bodyPr>
          <a:lstStyle/>
          <a:p>
            <a:pPr marL="285750" indent="-285750" algn="just">
              <a:buFont typeface="Arial" panose="020B0604020202020204" pitchFamily="34" charset="0"/>
              <a:buChar char="•"/>
              <a:defRPr/>
            </a:pPr>
            <a:r>
              <a:rPr lang="es-MX" b="1" dirty="0">
                <a:solidFill>
                  <a:srgbClr val="002060"/>
                </a:solidFill>
              </a:rPr>
              <a:t>PATCS: </a:t>
            </a:r>
            <a:r>
              <a:rPr lang="es-MX" dirty="0">
                <a:solidFill>
                  <a:srgbClr val="002060"/>
                </a:solidFill>
              </a:rPr>
              <a:t>Programa de Anual de Trabajo de la Contraloría Social  </a:t>
            </a:r>
          </a:p>
          <a:p>
            <a:pPr marL="285750" indent="-285750" algn="just">
              <a:buFont typeface="Arial" panose="020B0604020202020204" pitchFamily="34" charset="0"/>
              <a:buChar char="•"/>
              <a:defRPr/>
            </a:pPr>
            <a:r>
              <a:rPr lang="es-MX" b="1" dirty="0">
                <a:solidFill>
                  <a:srgbClr val="002060"/>
                </a:solidFill>
              </a:rPr>
              <a:t>PETCS: </a:t>
            </a:r>
            <a:r>
              <a:rPr lang="es-MX" dirty="0">
                <a:solidFill>
                  <a:srgbClr val="002060"/>
                </a:solidFill>
              </a:rPr>
              <a:t>Programa Estatal de Trabajo de la Contraloría Social</a:t>
            </a:r>
          </a:p>
        </p:txBody>
      </p:sp>
      <p:sp>
        <p:nvSpPr>
          <p:cNvPr id="6" name="Pergamino: horizontal 5"/>
          <p:cNvSpPr/>
          <p:nvPr/>
        </p:nvSpPr>
        <p:spPr>
          <a:xfrm>
            <a:off x="1643270" y="4002156"/>
            <a:ext cx="4373217" cy="209384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MX" dirty="0">
                <a:solidFill>
                  <a:schemeClr val="bg1"/>
                </a:solidFill>
              </a:rPr>
              <a:t>Documento rector para elabora las actividades de la CS en la Instancia Normativa. A través de éste se elabora el Programa Estatal de Trabajo de la Contraloría Social (PETCS).</a:t>
            </a:r>
          </a:p>
        </p:txBody>
      </p:sp>
      <p:sp>
        <p:nvSpPr>
          <p:cNvPr id="7" name="CuadroTexto 6"/>
          <p:cNvSpPr txBox="1"/>
          <p:nvPr/>
        </p:nvSpPr>
        <p:spPr>
          <a:xfrm>
            <a:off x="3114260" y="3817490"/>
            <a:ext cx="1802295" cy="369332"/>
          </a:xfrm>
          <a:prstGeom prst="rect">
            <a:avLst/>
          </a:prstGeom>
          <a:noFill/>
        </p:spPr>
        <p:txBody>
          <a:bodyPr wrap="square" rtlCol="0">
            <a:spAutoFit/>
          </a:bodyPr>
          <a:lstStyle/>
          <a:p>
            <a:pPr algn="ctr"/>
            <a:r>
              <a:rPr lang="es-MX" b="1" dirty="0"/>
              <a:t>PATCS</a:t>
            </a:r>
          </a:p>
        </p:txBody>
      </p:sp>
      <p:sp>
        <p:nvSpPr>
          <p:cNvPr id="8" name="Pergamino: horizontal 7"/>
          <p:cNvSpPr/>
          <p:nvPr/>
        </p:nvSpPr>
        <p:spPr>
          <a:xfrm>
            <a:off x="6665943" y="4002155"/>
            <a:ext cx="3790122" cy="2053223"/>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dirty="0">
                <a:solidFill>
                  <a:schemeClr val="bg1"/>
                </a:solidFill>
              </a:rPr>
              <a:t>Documento rector para elabora las actividades de la CS en la Instancia Ejecutora.</a:t>
            </a:r>
          </a:p>
        </p:txBody>
      </p:sp>
      <p:sp>
        <p:nvSpPr>
          <p:cNvPr id="9" name="CuadroTexto 8"/>
          <p:cNvSpPr txBox="1"/>
          <p:nvPr/>
        </p:nvSpPr>
        <p:spPr>
          <a:xfrm>
            <a:off x="7765875" y="3817489"/>
            <a:ext cx="1802295" cy="369332"/>
          </a:xfrm>
          <a:prstGeom prst="rect">
            <a:avLst/>
          </a:prstGeom>
          <a:noFill/>
        </p:spPr>
        <p:txBody>
          <a:bodyPr wrap="square" rtlCol="0">
            <a:spAutoFit/>
          </a:bodyPr>
          <a:lstStyle/>
          <a:p>
            <a:pPr algn="ctr"/>
            <a:r>
              <a:rPr lang="es-MX" b="1" dirty="0"/>
              <a:t>PETCS</a:t>
            </a:r>
          </a:p>
        </p:txBody>
      </p:sp>
      <p:sp>
        <p:nvSpPr>
          <p:cNvPr id="10" name="CuadroTexto 9"/>
          <p:cNvSpPr txBox="1"/>
          <p:nvPr/>
        </p:nvSpPr>
        <p:spPr>
          <a:xfrm>
            <a:off x="2080591" y="6055378"/>
            <a:ext cx="3644348" cy="369332"/>
          </a:xfrm>
          <a:prstGeom prst="rect">
            <a:avLst/>
          </a:prstGeom>
          <a:solidFill>
            <a:schemeClr val="bg1">
              <a:lumMod val="50000"/>
            </a:schemeClr>
          </a:solidFill>
        </p:spPr>
        <p:txBody>
          <a:bodyPr wrap="square" rtlCol="0">
            <a:spAutoFit/>
          </a:bodyPr>
          <a:lstStyle/>
          <a:p>
            <a:pPr algn="ctr"/>
            <a:r>
              <a:rPr lang="es-MX" dirty="0"/>
              <a:t>COORDINACION GENERAL</a:t>
            </a:r>
          </a:p>
        </p:txBody>
      </p:sp>
      <p:sp>
        <p:nvSpPr>
          <p:cNvPr id="11" name="CuadroTexto 10"/>
          <p:cNvSpPr txBox="1"/>
          <p:nvPr/>
        </p:nvSpPr>
        <p:spPr>
          <a:xfrm>
            <a:off x="7063509" y="6055378"/>
            <a:ext cx="3207026" cy="369332"/>
          </a:xfrm>
          <a:prstGeom prst="rect">
            <a:avLst/>
          </a:prstGeom>
          <a:solidFill>
            <a:schemeClr val="bg1">
              <a:lumMod val="50000"/>
            </a:schemeClr>
          </a:solidFill>
        </p:spPr>
        <p:txBody>
          <a:bodyPr wrap="square" rtlCol="0">
            <a:spAutoFit/>
          </a:bodyPr>
          <a:lstStyle/>
          <a:p>
            <a:pPr algn="ctr"/>
            <a:r>
              <a:rPr lang="es-MX" dirty="0"/>
              <a:t>UTMART</a:t>
            </a:r>
          </a:p>
        </p:txBody>
      </p:sp>
    </p:spTree>
    <p:extLst>
      <p:ext uri="{BB962C8B-B14F-4D97-AF65-F5344CB8AC3E}">
        <p14:creationId xmlns:p14="http://schemas.microsoft.com/office/powerpoint/2010/main" val="15985346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a:spLocks noChangeArrowheads="1"/>
          </p:cNvSpPr>
          <p:nvPr/>
        </p:nvSpPr>
        <p:spPr bwMode="auto">
          <a:xfrm>
            <a:off x="1616765" y="1757886"/>
            <a:ext cx="8097078" cy="4303742"/>
          </a:xfrm>
          <a:prstGeom prst="rect">
            <a:avLst/>
          </a:prstGeom>
          <a:ln/>
          <a:extLst/>
        </p:spPr>
        <p:style>
          <a:lnRef idx="2">
            <a:schemeClr val="accent1"/>
          </a:lnRef>
          <a:fillRef idx="1">
            <a:schemeClr val="lt1"/>
          </a:fillRef>
          <a:effectRef idx="0">
            <a:schemeClr val="accent1"/>
          </a:effectRef>
          <a:fontRef idx="minor">
            <a:schemeClr val="dk1"/>
          </a:fontRef>
        </p:style>
        <p:txBody>
          <a:bodyPr wrap="square">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15000"/>
              </a:lnSpc>
              <a:spcBef>
                <a:spcPct val="0"/>
              </a:spcBef>
              <a:spcAft>
                <a:spcPts val="1000"/>
              </a:spcAft>
              <a:buFont typeface="Wingdings" panose="05000000000000000000" pitchFamily="2" charset="2"/>
              <a:buChar char="v"/>
            </a:pPr>
            <a:r>
              <a:rPr lang="es-ES" altLang="es-MX" sz="1500" b="1" dirty="0">
                <a:latin typeface="Copperplate Gothic Light" panose="020E0507020206020404" pitchFamily="34" charset="0"/>
              </a:rPr>
              <a:t>Tomar la capacitación de la CS,</a:t>
            </a:r>
          </a:p>
          <a:p>
            <a:pPr algn="just">
              <a:lnSpc>
                <a:spcPct val="115000"/>
              </a:lnSpc>
              <a:spcBef>
                <a:spcPct val="0"/>
              </a:spcBef>
              <a:spcAft>
                <a:spcPts val="1000"/>
              </a:spcAft>
              <a:buFont typeface="Wingdings" panose="05000000000000000000" pitchFamily="2" charset="2"/>
              <a:buChar char="v"/>
            </a:pPr>
            <a:r>
              <a:rPr lang="es-ES" altLang="es-MX" sz="1500" b="1" dirty="0">
                <a:latin typeface="Copperplate Gothic Light" panose="020E0507020206020404" pitchFamily="34" charset="0"/>
              </a:rPr>
              <a:t>Elaborar el PETCS e incorporarlo al </a:t>
            </a:r>
            <a:r>
              <a:rPr lang="es-ES" altLang="es-MX" sz="1500" b="1" dirty="0" err="1">
                <a:latin typeface="Copperplate Gothic Light" panose="020E0507020206020404" pitchFamily="34" charset="0"/>
              </a:rPr>
              <a:t>sics</a:t>
            </a:r>
            <a:r>
              <a:rPr lang="es-ES" altLang="es-MX" sz="1500" b="1" dirty="0">
                <a:latin typeface="Copperplate Gothic Light" panose="020E0507020206020404" pitchFamily="34" charset="0"/>
              </a:rPr>
              <a:t> y programar las capturas en el </a:t>
            </a:r>
            <a:r>
              <a:rPr lang="es-ES" altLang="es-MX" sz="1500" b="1" dirty="0" err="1">
                <a:latin typeface="Copperplate Gothic Light" panose="020E0507020206020404" pitchFamily="34" charset="0"/>
              </a:rPr>
              <a:t>sics</a:t>
            </a:r>
            <a:r>
              <a:rPr lang="es-ES" altLang="es-MX" sz="1500" b="1" dirty="0">
                <a:latin typeface="Copperplate Gothic Light" panose="020E0507020206020404" pitchFamily="34" charset="0"/>
              </a:rPr>
              <a:t>,</a:t>
            </a:r>
          </a:p>
          <a:p>
            <a:pPr algn="just">
              <a:lnSpc>
                <a:spcPct val="115000"/>
              </a:lnSpc>
              <a:spcBef>
                <a:spcPct val="0"/>
              </a:spcBef>
              <a:spcAft>
                <a:spcPts val="1000"/>
              </a:spcAft>
              <a:buFont typeface="Wingdings" panose="05000000000000000000" pitchFamily="2" charset="2"/>
              <a:buChar char="v"/>
            </a:pPr>
            <a:r>
              <a:rPr lang="es-ES" altLang="es-MX" sz="1500" b="1" dirty="0">
                <a:latin typeface="Copperplate Gothic Light" panose="020E0507020206020404" pitchFamily="34" charset="0"/>
              </a:rPr>
              <a:t>Elaborar los materiales de Capacitación y la metodología de la capacitación, </a:t>
            </a:r>
          </a:p>
          <a:p>
            <a:pPr algn="just">
              <a:lnSpc>
                <a:spcPct val="115000"/>
              </a:lnSpc>
              <a:spcBef>
                <a:spcPct val="0"/>
              </a:spcBef>
              <a:spcAft>
                <a:spcPts val="1000"/>
              </a:spcAft>
              <a:buFont typeface="Wingdings" panose="05000000000000000000" pitchFamily="2" charset="2"/>
              <a:buChar char="v"/>
            </a:pPr>
            <a:r>
              <a:rPr lang="es-MX" sz="1500" b="1" dirty="0">
                <a:latin typeface="Copperplate Gothic Light" panose="020E0507020206020404" pitchFamily="34" charset="0"/>
              </a:rPr>
              <a:t>Coadyuvar para que se conforme el o los Comités de la CS,</a:t>
            </a:r>
          </a:p>
          <a:p>
            <a:pPr algn="just">
              <a:lnSpc>
                <a:spcPct val="115000"/>
              </a:lnSpc>
              <a:spcBef>
                <a:spcPct val="0"/>
              </a:spcBef>
              <a:spcAft>
                <a:spcPts val="1000"/>
              </a:spcAft>
              <a:buFont typeface="Wingdings" panose="05000000000000000000" pitchFamily="2" charset="2"/>
              <a:buChar char="v"/>
            </a:pPr>
            <a:r>
              <a:rPr lang="es-MX" sz="1500" b="1" dirty="0">
                <a:latin typeface="Copperplate Gothic Light" panose="020E0507020206020404" pitchFamily="34" charset="0"/>
              </a:rPr>
              <a:t>Oficio para el canal de comunicación con el Órgano Estatal de Control (OEC), </a:t>
            </a:r>
          </a:p>
          <a:p>
            <a:pPr algn="just">
              <a:lnSpc>
                <a:spcPct val="115000"/>
              </a:lnSpc>
              <a:spcBef>
                <a:spcPct val="0"/>
              </a:spcBef>
              <a:spcAft>
                <a:spcPts val="1000"/>
              </a:spcAft>
              <a:buFont typeface="Wingdings" panose="05000000000000000000" pitchFamily="2" charset="2"/>
              <a:buChar char="v"/>
            </a:pPr>
            <a:r>
              <a:rPr lang="es-MX" sz="1500" b="1" dirty="0">
                <a:latin typeface="Copperplate Gothic Light" panose="020E0507020206020404" pitchFamily="34" charset="0"/>
              </a:rPr>
              <a:t>invitar al OEC para estar presentes al conformar el Comité de la CS,</a:t>
            </a:r>
          </a:p>
          <a:p>
            <a:pPr algn="just">
              <a:lnSpc>
                <a:spcPct val="115000"/>
              </a:lnSpc>
              <a:spcBef>
                <a:spcPct val="0"/>
              </a:spcBef>
              <a:spcAft>
                <a:spcPts val="1000"/>
              </a:spcAft>
              <a:buFont typeface="Wingdings" panose="05000000000000000000" pitchFamily="2" charset="2"/>
              <a:buChar char="v"/>
            </a:pPr>
            <a:r>
              <a:rPr lang="es-MX" sz="1500" b="1" dirty="0">
                <a:latin typeface="Copperplate Gothic Light" panose="020E0507020206020404" pitchFamily="34" charset="0"/>
              </a:rPr>
              <a:t>Convocar a los beneficiarios para conformar el comité de la CS,</a:t>
            </a:r>
          </a:p>
          <a:p>
            <a:pPr algn="just">
              <a:lnSpc>
                <a:spcPct val="115000"/>
              </a:lnSpc>
              <a:spcBef>
                <a:spcPct val="0"/>
              </a:spcBef>
              <a:spcAft>
                <a:spcPts val="1000"/>
              </a:spcAft>
              <a:buFont typeface="Wingdings" panose="05000000000000000000" pitchFamily="2" charset="2"/>
              <a:buChar char="v"/>
            </a:pPr>
            <a:r>
              <a:rPr lang="es-MX" sz="1500" b="1" dirty="0">
                <a:latin typeface="Copperplate Gothic Light" panose="020E0507020206020404" pitchFamily="34" charset="0"/>
              </a:rPr>
              <a:t>Estar presente en la reunión al conformar el Comité de CS,</a:t>
            </a:r>
          </a:p>
          <a:p>
            <a:pPr algn="just">
              <a:lnSpc>
                <a:spcPct val="115000"/>
              </a:lnSpc>
              <a:spcBef>
                <a:spcPct val="0"/>
              </a:spcBef>
              <a:spcAft>
                <a:spcPts val="1000"/>
              </a:spcAft>
              <a:buFont typeface="Wingdings" panose="05000000000000000000" pitchFamily="2" charset="2"/>
              <a:buChar char="v"/>
            </a:pPr>
            <a:r>
              <a:rPr lang="es-MX" sz="1500" b="1" dirty="0">
                <a:latin typeface="Copperplate Gothic Light" panose="020E0507020206020404" pitchFamily="34" charset="0"/>
              </a:rPr>
              <a:t>Asesorar para la elaboración del escrito libre del Comité de la CS, </a:t>
            </a:r>
          </a:p>
        </p:txBody>
      </p:sp>
      <p:sp>
        <p:nvSpPr>
          <p:cNvPr id="12" name="AutoShape 2"/>
          <p:cNvSpPr>
            <a:spLocks noChangeArrowheads="1"/>
          </p:cNvSpPr>
          <p:nvPr/>
        </p:nvSpPr>
        <p:spPr bwMode="gray">
          <a:xfrm>
            <a:off x="2801414" y="647860"/>
            <a:ext cx="6912429" cy="533329"/>
          </a:xfrm>
          <a:prstGeom prst="roundRect">
            <a:avLst>
              <a:gd name="adj" fmla="val 49106"/>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s-MX" sz="2600" dirty="0">
                <a:solidFill>
                  <a:srgbClr val="002060"/>
                </a:solidFill>
              </a:rPr>
              <a:t>Actividades del Responsable de la CS en la IE</a:t>
            </a:r>
          </a:p>
        </p:txBody>
      </p:sp>
    </p:spTree>
    <p:extLst>
      <p:ext uri="{BB962C8B-B14F-4D97-AF65-F5344CB8AC3E}">
        <p14:creationId xmlns:p14="http://schemas.microsoft.com/office/powerpoint/2010/main" val="20733692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2"/>
          <p:cNvSpPr>
            <a:spLocks noChangeArrowheads="1"/>
          </p:cNvSpPr>
          <p:nvPr/>
        </p:nvSpPr>
        <p:spPr bwMode="gray">
          <a:xfrm>
            <a:off x="2417197" y="395903"/>
            <a:ext cx="7759337" cy="533329"/>
          </a:xfrm>
          <a:prstGeom prst="roundRect">
            <a:avLst>
              <a:gd name="adj" fmla="val 49106"/>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s-MX" sz="2600" dirty="0">
                <a:solidFill>
                  <a:srgbClr val="002060"/>
                </a:solidFill>
              </a:rPr>
              <a:t>Más Actividades del Responsable de la CS en la IE</a:t>
            </a:r>
          </a:p>
        </p:txBody>
      </p:sp>
      <p:sp>
        <p:nvSpPr>
          <p:cNvPr id="7" name="CuadroTexto 6"/>
          <p:cNvSpPr txBox="1">
            <a:spLocks noChangeArrowheads="1"/>
          </p:cNvSpPr>
          <p:nvPr/>
        </p:nvSpPr>
        <p:spPr bwMode="auto">
          <a:xfrm>
            <a:off x="642162" y="1420203"/>
            <a:ext cx="10907486" cy="4799263"/>
          </a:xfrm>
          <a:prstGeom prst="rect">
            <a:avLst/>
          </a:prstGeom>
          <a:ln/>
          <a:extLst/>
        </p:spPr>
        <p:style>
          <a:lnRef idx="2">
            <a:schemeClr val="accent1"/>
          </a:lnRef>
          <a:fillRef idx="1">
            <a:schemeClr val="lt1"/>
          </a:fillRef>
          <a:effectRef idx="0">
            <a:schemeClr val="accent1"/>
          </a:effectRef>
          <a:fontRef idx="minor">
            <a:schemeClr val="dk1"/>
          </a:fontRef>
        </p:style>
        <p:txBody>
          <a:bodyPr wrap="square">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15000"/>
              </a:lnSpc>
              <a:spcBef>
                <a:spcPct val="0"/>
              </a:spcBef>
              <a:spcAft>
                <a:spcPts val="1000"/>
              </a:spcAft>
              <a:buFont typeface="Wingdings" panose="05000000000000000000" pitchFamily="2" charset="2"/>
              <a:buChar char="v"/>
            </a:pPr>
            <a:r>
              <a:rPr lang="es-MX" sz="1600" b="1" dirty="0">
                <a:solidFill>
                  <a:srgbClr val="002060"/>
                </a:solidFill>
                <a:latin typeface="Copperplate Gothic Light" panose="020E0507020206020404" pitchFamily="34" charset="0"/>
              </a:rPr>
              <a:t>Capacitar a los integrante del Comité de  la CS,</a:t>
            </a:r>
          </a:p>
          <a:p>
            <a:pPr algn="just">
              <a:lnSpc>
                <a:spcPct val="115000"/>
              </a:lnSpc>
              <a:spcBef>
                <a:spcPct val="0"/>
              </a:spcBef>
              <a:spcAft>
                <a:spcPts val="1000"/>
              </a:spcAft>
              <a:buFont typeface="Wingdings" panose="05000000000000000000" pitchFamily="2" charset="2"/>
              <a:buChar char="v"/>
            </a:pPr>
            <a:r>
              <a:rPr lang="es-ES" altLang="es-MX" sz="1600" b="1" dirty="0">
                <a:solidFill>
                  <a:srgbClr val="002060"/>
                </a:solidFill>
                <a:latin typeface="Copperplate Gothic Light" panose="020E0507020206020404" pitchFamily="34" charset="0"/>
              </a:rPr>
              <a:t>Difusión: Realizar la sección de CS en la página institucional de internet, de acuerdo al guion entregado por la IN,</a:t>
            </a:r>
          </a:p>
          <a:p>
            <a:pPr algn="just">
              <a:lnSpc>
                <a:spcPct val="115000"/>
              </a:lnSpc>
              <a:spcBef>
                <a:spcPct val="0"/>
              </a:spcBef>
              <a:spcAft>
                <a:spcPts val="1000"/>
              </a:spcAft>
              <a:buFont typeface="Wingdings" panose="05000000000000000000" pitchFamily="2" charset="2"/>
              <a:buChar char="v"/>
            </a:pPr>
            <a:r>
              <a:rPr lang="es-ES" altLang="es-MX" sz="1600" b="1" dirty="0">
                <a:solidFill>
                  <a:srgbClr val="002060"/>
                </a:solidFill>
                <a:latin typeface="Copperplate Gothic Light" panose="020E0507020206020404" pitchFamily="34" charset="0"/>
              </a:rPr>
              <a:t>Elaborar los materiales de difusión con los integrantes del Comité  y su distribución,</a:t>
            </a:r>
          </a:p>
          <a:p>
            <a:pPr algn="just">
              <a:lnSpc>
                <a:spcPct val="115000"/>
              </a:lnSpc>
              <a:spcBef>
                <a:spcPct val="0"/>
              </a:spcBef>
              <a:spcAft>
                <a:spcPts val="1000"/>
              </a:spcAft>
              <a:buFont typeface="Wingdings" panose="05000000000000000000" pitchFamily="2" charset="2"/>
              <a:buChar char="v"/>
            </a:pPr>
            <a:r>
              <a:rPr lang="es-MX" sz="1600" b="1" dirty="0">
                <a:solidFill>
                  <a:srgbClr val="002060"/>
                </a:solidFill>
                <a:latin typeface="Copperplate Gothic Light" panose="020E0507020206020404" pitchFamily="34" charset="0"/>
              </a:rPr>
              <a:t>Asesorar en lo relacionado con el ejercicio de las actividades de CS del Comité de la CS</a:t>
            </a:r>
            <a:r>
              <a:rPr lang="es-ES" altLang="es-MX" sz="1600" b="1" dirty="0">
                <a:solidFill>
                  <a:srgbClr val="002060"/>
                </a:solidFill>
                <a:latin typeface="Copperplate Gothic Light" panose="020E0507020206020404" pitchFamily="34" charset="0"/>
              </a:rPr>
              <a:t>,</a:t>
            </a:r>
          </a:p>
          <a:p>
            <a:pPr algn="just">
              <a:lnSpc>
                <a:spcPct val="115000"/>
              </a:lnSpc>
              <a:spcBef>
                <a:spcPct val="0"/>
              </a:spcBef>
              <a:spcAft>
                <a:spcPts val="1000"/>
              </a:spcAft>
              <a:buFont typeface="Wingdings" panose="05000000000000000000" pitchFamily="2" charset="2"/>
              <a:buChar char="v"/>
            </a:pPr>
            <a:r>
              <a:rPr lang="es-MX" sz="1600" b="1" dirty="0">
                <a:solidFill>
                  <a:srgbClr val="002060"/>
                </a:solidFill>
                <a:latin typeface="Copperplate Gothic Light" panose="020E0507020206020404" pitchFamily="34" charset="0"/>
              </a:rPr>
              <a:t>Proporcionar cualquier información del PFCE a los integrantes del Comité de la CS</a:t>
            </a:r>
            <a:r>
              <a:rPr lang="es-ES" altLang="es-MX" sz="1600" b="1" dirty="0">
                <a:solidFill>
                  <a:srgbClr val="002060"/>
                </a:solidFill>
                <a:latin typeface="Copperplate Gothic Light" panose="020E0507020206020404" pitchFamily="34" charset="0"/>
              </a:rPr>
              <a:t>, </a:t>
            </a:r>
          </a:p>
          <a:p>
            <a:pPr algn="just">
              <a:lnSpc>
                <a:spcPct val="115000"/>
              </a:lnSpc>
              <a:spcBef>
                <a:spcPct val="0"/>
              </a:spcBef>
              <a:spcAft>
                <a:spcPts val="1000"/>
              </a:spcAft>
              <a:buFont typeface="Wingdings" panose="05000000000000000000" pitchFamily="2" charset="2"/>
              <a:buChar char="v"/>
            </a:pPr>
            <a:r>
              <a:rPr lang="es-MX" sz="1600" b="1" dirty="0">
                <a:solidFill>
                  <a:srgbClr val="002060"/>
                </a:solidFill>
                <a:latin typeface="Copperplate Gothic Light" panose="020E0507020206020404" pitchFamily="34" charset="0"/>
              </a:rPr>
              <a:t>Dar respuesta a los requerimientos de la Instancia Normativa, el OEC o a la Auditoría Superior de la Federación (ASF) cuando lo soliciten en tiempo y Forma,</a:t>
            </a:r>
          </a:p>
          <a:p>
            <a:pPr algn="just">
              <a:lnSpc>
                <a:spcPct val="115000"/>
              </a:lnSpc>
              <a:spcBef>
                <a:spcPct val="0"/>
              </a:spcBef>
              <a:spcAft>
                <a:spcPts val="1000"/>
              </a:spcAft>
              <a:buFont typeface="Wingdings" panose="05000000000000000000" pitchFamily="2" charset="2"/>
              <a:buChar char="v"/>
            </a:pPr>
            <a:r>
              <a:rPr lang="es-MX" sz="1600" b="1" dirty="0">
                <a:solidFill>
                  <a:srgbClr val="002060"/>
                </a:solidFill>
                <a:latin typeface="Copperplate Gothic Light" panose="020E0507020206020404" pitchFamily="34" charset="0"/>
              </a:rPr>
              <a:t>Cumplir con todas las actividades programadas del PETCS en tiempo y forma,</a:t>
            </a:r>
          </a:p>
          <a:p>
            <a:pPr algn="just">
              <a:lnSpc>
                <a:spcPct val="115000"/>
              </a:lnSpc>
              <a:spcBef>
                <a:spcPct val="0"/>
              </a:spcBef>
              <a:spcAft>
                <a:spcPts val="1000"/>
              </a:spcAft>
              <a:buFont typeface="Wingdings" panose="05000000000000000000" pitchFamily="2" charset="2"/>
              <a:buChar char="v"/>
            </a:pPr>
            <a:r>
              <a:rPr lang="es-ES" altLang="es-MX" sz="1600" b="1" dirty="0">
                <a:solidFill>
                  <a:srgbClr val="002060"/>
                </a:solidFill>
                <a:latin typeface="Copperplate Gothic Light" panose="020E0507020206020404" pitchFamily="34" charset="0"/>
              </a:rPr>
              <a:t>Captura en el </a:t>
            </a:r>
            <a:r>
              <a:rPr lang="es-ES" altLang="es-MX" sz="1600" b="1" dirty="0" err="1">
                <a:solidFill>
                  <a:srgbClr val="002060"/>
                </a:solidFill>
                <a:latin typeface="Copperplate Gothic Light" panose="020E0507020206020404" pitchFamily="34" charset="0"/>
              </a:rPr>
              <a:t>sics</a:t>
            </a:r>
            <a:r>
              <a:rPr lang="es-ES" altLang="es-MX" sz="1600" b="1" dirty="0">
                <a:solidFill>
                  <a:srgbClr val="002060"/>
                </a:solidFill>
                <a:latin typeface="Copperplate Gothic Light" panose="020E0507020206020404" pitchFamily="34" charset="0"/>
              </a:rPr>
              <a:t> todas las actividades de la CS</a:t>
            </a:r>
            <a:r>
              <a:rPr lang="es-MX" sz="1600" b="1" dirty="0">
                <a:solidFill>
                  <a:srgbClr val="002060"/>
                </a:solidFill>
                <a:latin typeface="Copperplate Gothic Light" panose="020E0507020206020404" pitchFamily="34" charset="0"/>
              </a:rPr>
              <a:t>, tal como los materiales de capacitación, difusión, etc.,</a:t>
            </a:r>
          </a:p>
          <a:p>
            <a:pPr algn="just">
              <a:lnSpc>
                <a:spcPct val="115000"/>
              </a:lnSpc>
              <a:spcBef>
                <a:spcPct val="0"/>
              </a:spcBef>
              <a:spcAft>
                <a:spcPts val="1000"/>
              </a:spcAft>
              <a:buFont typeface="Wingdings" panose="05000000000000000000" pitchFamily="2" charset="2"/>
              <a:buChar char="v"/>
            </a:pPr>
            <a:r>
              <a:rPr lang="es-MX" sz="1600" b="1" dirty="0">
                <a:solidFill>
                  <a:srgbClr val="002060"/>
                </a:solidFill>
                <a:latin typeface="Copperplate Gothic Light" panose="020E0507020206020404" pitchFamily="34" charset="0"/>
              </a:rPr>
              <a:t>Reportar a través del SICS la información relacionada con la planeación, promoción y operación; así como el seguimiento de las actividades de la CS del Programa.</a:t>
            </a:r>
          </a:p>
        </p:txBody>
      </p:sp>
    </p:spTree>
    <p:extLst>
      <p:ext uri="{BB962C8B-B14F-4D97-AF65-F5344CB8AC3E}">
        <p14:creationId xmlns:p14="http://schemas.microsoft.com/office/powerpoint/2010/main" val="42301463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2"/>
          <p:cNvSpPr>
            <a:spLocks noChangeArrowheads="1"/>
          </p:cNvSpPr>
          <p:nvPr/>
        </p:nvSpPr>
        <p:spPr bwMode="gray">
          <a:xfrm>
            <a:off x="2509962" y="462164"/>
            <a:ext cx="7759337" cy="533329"/>
          </a:xfrm>
          <a:prstGeom prst="roundRect">
            <a:avLst>
              <a:gd name="adj" fmla="val 49106"/>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s-MX" sz="2600" dirty="0">
                <a:solidFill>
                  <a:srgbClr val="002060"/>
                </a:solidFill>
              </a:rPr>
              <a:t>Más Actividades del Responsable de la CS en la IE</a:t>
            </a:r>
          </a:p>
        </p:txBody>
      </p:sp>
      <p:sp>
        <p:nvSpPr>
          <p:cNvPr id="9" name="Rectángulo 8"/>
          <p:cNvSpPr/>
          <p:nvPr/>
        </p:nvSpPr>
        <p:spPr>
          <a:xfrm>
            <a:off x="1311966" y="2015288"/>
            <a:ext cx="9595520" cy="315368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5750" lvl="0" indent="-285750" algn="just">
              <a:lnSpc>
                <a:spcPct val="115000"/>
              </a:lnSpc>
              <a:spcBef>
                <a:spcPct val="0"/>
              </a:spcBef>
              <a:spcAft>
                <a:spcPts val="1000"/>
              </a:spcAft>
              <a:buFont typeface="Wingdings" panose="05000000000000000000" pitchFamily="2" charset="2"/>
              <a:buChar char="v"/>
            </a:pPr>
            <a:r>
              <a:rPr lang="es-MX" sz="1600" b="1" dirty="0">
                <a:solidFill>
                  <a:srgbClr val="002060"/>
                </a:solidFill>
                <a:latin typeface="Copperplate Gothic Light" panose="020E0507020206020404" pitchFamily="34" charset="0"/>
                <a:cs typeface="Arial" panose="020B0604020202020204" pitchFamily="34" charset="0"/>
              </a:rPr>
              <a:t>Asesorar a los miembros del Comité en el llenado los </a:t>
            </a:r>
            <a:r>
              <a:rPr lang="es-ES" sz="1600" b="1" dirty="0">
                <a:solidFill>
                  <a:srgbClr val="002060"/>
                </a:solidFill>
                <a:latin typeface="Copperplate Gothic Light" panose="020E0507020206020404" pitchFamily="34" charset="0"/>
                <a:cs typeface="Arial" panose="020B0604020202020204" pitchFamily="34" charset="0"/>
              </a:rPr>
              <a:t>Informe del Comité de Contraloría Social en la etapa de intervención inicial, intermedia y final,</a:t>
            </a:r>
            <a:endParaRPr lang="es-MX" sz="1600" b="1" dirty="0">
              <a:solidFill>
                <a:srgbClr val="002060"/>
              </a:solidFill>
              <a:latin typeface="Copperplate Gothic Light" panose="020E0507020206020404" pitchFamily="34" charset="0"/>
              <a:cs typeface="Arial" panose="020B0604020202020204" pitchFamily="34" charset="0"/>
            </a:endParaRPr>
          </a:p>
          <a:p>
            <a:pPr marL="285750" lvl="0" indent="-285750" algn="just">
              <a:lnSpc>
                <a:spcPct val="115000"/>
              </a:lnSpc>
              <a:spcBef>
                <a:spcPct val="0"/>
              </a:spcBef>
              <a:spcAft>
                <a:spcPts val="1000"/>
              </a:spcAft>
              <a:buFont typeface="Wingdings" panose="05000000000000000000" pitchFamily="2" charset="2"/>
              <a:buChar char="v"/>
            </a:pPr>
            <a:r>
              <a:rPr lang="es-MX" sz="1600" b="1" dirty="0">
                <a:solidFill>
                  <a:srgbClr val="002060"/>
                </a:solidFill>
                <a:latin typeface="Copperplate Gothic Light" panose="020E0507020206020404" pitchFamily="34" charset="0"/>
                <a:cs typeface="Arial" panose="020B0604020202020204" pitchFamily="34" charset="0"/>
              </a:rPr>
              <a:t>Capturar en el SICS los </a:t>
            </a:r>
            <a:r>
              <a:rPr lang="es-ES" sz="1600" b="1" dirty="0">
                <a:solidFill>
                  <a:srgbClr val="002060"/>
                </a:solidFill>
                <a:latin typeface="Copperplate Gothic Light" panose="020E0507020206020404" pitchFamily="34" charset="0"/>
                <a:cs typeface="Arial" panose="020B0604020202020204" pitchFamily="34" charset="0"/>
              </a:rPr>
              <a:t>Informes del Comité de Contraloría Social en la etapa de intervención inicial, intermedio y final.</a:t>
            </a:r>
            <a:r>
              <a:rPr lang="es-MX" sz="1600" b="1" dirty="0">
                <a:solidFill>
                  <a:srgbClr val="002060"/>
                </a:solidFill>
                <a:latin typeface="Copperplate Gothic Light" panose="020E0507020206020404" pitchFamily="34" charset="0"/>
                <a:cs typeface="Arial" panose="020B0604020202020204" pitchFamily="34" charset="0"/>
              </a:rPr>
              <a:t> una vez validados por la </a:t>
            </a:r>
            <a:r>
              <a:rPr lang="es-MX" sz="1600" b="1" dirty="0" err="1">
                <a:solidFill>
                  <a:srgbClr val="002060"/>
                </a:solidFill>
                <a:latin typeface="Copperplate Gothic Light" panose="020E0507020206020404" pitchFamily="34" charset="0"/>
                <a:cs typeface="Arial" panose="020B0604020202020204" pitchFamily="34" charset="0"/>
              </a:rPr>
              <a:t>CGUTyP</a:t>
            </a:r>
            <a:r>
              <a:rPr lang="es-MX" sz="1600" b="1" dirty="0">
                <a:solidFill>
                  <a:srgbClr val="002060"/>
                </a:solidFill>
                <a:latin typeface="Copperplate Gothic Light" panose="020E0507020206020404" pitchFamily="34" charset="0"/>
                <a:cs typeface="Arial" panose="020B0604020202020204" pitchFamily="34" charset="0"/>
              </a:rPr>
              <a:t>,</a:t>
            </a:r>
          </a:p>
          <a:p>
            <a:pPr marL="285750" lvl="0" indent="-285750" algn="just">
              <a:lnSpc>
                <a:spcPct val="115000"/>
              </a:lnSpc>
              <a:spcBef>
                <a:spcPct val="0"/>
              </a:spcBef>
              <a:spcAft>
                <a:spcPts val="1000"/>
              </a:spcAft>
              <a:buFont typeface="Wingdings" panose="05000000000000000000" pitchFamily="2" charset="2"/>
              <a:buChar char="v"/>
            </a:pPr>
            <a:r>
              <a:rPr lang="es-MX" sz="1600" b="1" dirty="0">
                <a:solidFill>
                  <a:srgbClr val="002060"/>
                </a:solidFill>
                <a:latin typeface="Copperplate Gothic Light" panose="020E0507020206020404" pitchFamily="34" charset="0"/>
                <a:cs typeface="Arial" panose="020B0604020202020204" pitchFamily="34" charset="0"/>
              </a:rPr>
              <a:t>Estar al pendiente de responder todos los requerimientos de las actividades de Contraloría Social de acuerdo a las fechas establecidas.</a:t>
            </a:r>
          </a:p>
          <a:p>
            <a:pPr marL="285750" indent="-285750" algn="just">
              <a:lnSpc>
                <a:spcPct val="115000"/>
              </a:lnSpc>
              <a:spcBef>
                <a:spcPct val="0"/>
              </a:spcBef>
              <a:spcAft>
                <a:spcPts val="1000"/>
              </a:spcAft>
              <a:buFont typeface="Wingdings" panose="05000000000000000000" pitchFamily="2" charset="2"/>
              <a:buChar char="v"/>
            </a:pPr>
            <a:r>
              <a:rPr lang="es-ES" altLang="es-MX" sz="1600" b="1" dirty="0">
                <a:solidFill>
                  <a:srgbClr val="002060"/>
                </a:solidFill>
                <a:latin typeface="Copperplate Gothic Light" panose="020E0507020206020404" pitchFamily="34" charset="0"/>
                <a:cs typeface="Arial" panose="020B0604020202020204" pitchFamily="34" charset="0"/>
              </a:rPr>
              <a:t>Canalizar la  quejas y denuncias</a:t>
            </a:r>
            <a:r>
              <a:rPr lang="es-MX" altLang="es-MX" sz="1600" b="1" dirty="0">
                <a:solidFill>
                  <a:srgbClr val="002060"/>
                </a:solidFill>
                <a:latin typeface="Copperplate Gothic Light" panose="020E0507020206020404" pitchFamily="34" charset="0"/>
                <a:cs typeface="Arial" panose="020B0604020202020204" pitchFamily="34" charset="0"/>
              </a:rPr>
              <a:t> a la IN o al OEC,</a:t>
            </a:r>
            <a:endParaRPr lang="es-MX" sz="1600" b="1" dirty="0">
              <a:solidFill>
                <a:srgbClr val="002060"/>
              </a:solidFill>
              <a:latin typeface="Copperplate Gothic Light" panose="020E0507020206020404" pitchFamily="34" charset="0"/>
              <a:cs typeface="Arial" panose="020B0604020202020204" pitchFamily="34" charset="0"/>
            </a:endParaRPr>
          </a:p>
          <a:p>
            <a:pPr marL="285750" indent="-285750" algn="just">
              <a:lnSpc>
                <a:spcPct val="115000"/>
              </a:lnSpc>
              <a:spcBef>
                <a:spcPct val="0"/>
              </a:spcBef>
              <a:spcAft>
                <a:spcPts val="1000"/>
              </a:spcAft>
              <a:buFont typeface="Wingdings" panose="05000000000000000000" pitchFamily="2" charset="2"/>
              <a:buChar char="v"/>
            </a:pPr>
            <a:r>
              <a:rPr lang="es-MX" sz="1600" b="1" dirty="0">
                <a:solidFill>
                  <a:srgbClr val="002060"/>
                </a:solidFill>
                <a:latin typeface="Copperplate Gothic Light" panose="020E0507020206020404" pitchFamily="34" charset="0"/>
                <a:cs typeface="Arial" panose="020B0604020202020204" pitchFamily="34" charset="0"/>
              </a:rPr>
              <a:t>elaborar el reporte de acciones de mejora para el próximo ejercicio con apoyo del Comité de CS y enviarlo a la IN.</a:t>
            </a:r>
          </a:p>
        </p:txBody>
      </p:sp>
    </p:spTree>
    <p:extLst>
      <p:ext uri="{BB962C8B-B14F-4D97-AF65-F5344CB8AC3E}">
        <p14:creationId xmlns:p14="http://schemas.microsoft.com/office/powerpoint/2010/main" val="42287476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2"/>
          <p:cNvSpPr>
            <a:spLocks noChangeArrowheads="1"/>
          </p:cNvSpPr>
          <p:nvPr/>
        </p:nvSpPr>
        <p:spPr bwMode="gray">
          <a:xfrm>
            <a:off x="2619198" y="560831"/>
            <a:ext cx="7109549" cy="586464"/>
          </a:xfrm>
          <a:prstGeom prst="roundRect">
            <a:avLst>
              <a:gd name="adj" fmla="val 49106"/>
            </a:avLst>
          </a:prstGeom>
          <a:solidFill>
            <a:schemeClr val="tx2">
              <a:lumMod val="40000"/>
              <a:lumOff val="60000"/>
            </a:schemeClr>
          </a:solidFill>
          <a:ln>
            <a:solidFill>
              <a:schemeClr val="tx1"/>
            </a:solidFill>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es-MX" sz="2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Actividades del Comité de Contraloría Social</a:t>
            </a:r>
          </a:p>
        </p:txBody>
      </p:sp>
      <p:sp>
        <p:nvSpPr>
          <p:cNvPr id="15" name="CuadroTexto 14"/>
          <p:cNvSpPr txBox="1">
            <a:spLocks noChangeArrowheads="1"/>
          </p:cNvSpPr>
          <p:nvPr/>
        </p:nvSpPr>
        <p:spPr bwMode="auto">
          <a:xfrm>
            <a:off x="408924" y="1850498"/>
            <a:ext cx="11252988" cy="3693319"/>
          </a:xfrm>
          <a:prstGeom prst="rect">
            <a:avLst/>
          </a:prstGeom>
          <a:ln/>
          <a:extLst/>
        </p:spPr>
        <p:style>
          <a:lnRef idx="2">
            <a:schemeClr val="accent1"/>
          </a:lnRef>
          <a:fillRef idx="1">
            <a:schemeClr val="lt1"/>
          </a:fillRef>
          <a:effectRef idx="0">
            <a:schemeClr val="accent1"/>
          </a:effectRef>
          <a:fontRef idx="minor">
            <a:schemeClr val="dk1"/>
          </a:fontRef>
        </p:style>
        <p:txBody>
          <a:bodyPr wrap="square">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15000"/>
              </a:lnSpc>
              <a:spcBef>
                <a:spcPct val="0"/>
              </a:spcBef>
              <a:spcAft>
                <a:spcPts val="1000"/>
              </a:spcAft>
              <a:buFont typeface="Wingdings" panose="05000000000000000000" pitchFamily="2" charset="2"/>
              <a:buChar char="v"/>
            </a:pPr>
            <a:r>
              <a:rPr lang="es-MX" sz="1600" b="1" dirty="0">
                <a:solidFill>
                  <a:srgbClr val="002060"/>
                </a:solidFill>
                <a:latin typeface="Copperplate Gothic Light" panose="020E0507020206020404" pitchFamily="34" charset="0"/>
              </a:rPr>
              <a:t>Estar presente en la reunión para conformar el Comité de la CS,</a:t>
            </a:r>
          </a:p>
          <a:p>
            <a:pPr algn="just">
              <a:lnSpc>
                <a:spcPct val="115000"/>
              </a:lnSpc>
              <a:spcBef>
                <a:spcPct val="0"/>
              </a:spcBef>
              <a:spcAft>
                <a:spcPts val="1000"/>
              </a:spcAft>
              <a:buFont typeface="Wingdings" panose="05000000000000000000" pitchFamily="2" charset="2"/>
              <a:buChar char="v"/>
            </a:pPr>
            <a:r>
              <a:rPr lang="es-MX" sz="1600" b="1" dirty="0">
                <a:solidFill>
                  <a:srgbClr val="002060"/>
                </a:solidFill>
                <a:latin typeface="Copperplate Gothic Light" panose="020E0507020206020404" pitchFamily="34" charset="0"/>
              </a:rPr>
              <a:t>elaborar el escrito libre del Comité de la CS, </a:t>
            </a:r>
          </a:p>
          <a:p>
            <a:pPr algn="just">
              <a:lnSpc>
                <a:spcPct val="115000"/>
              </a:lnSpc>
              <a:spcBef>
                <a:spcPct val="0"/>
              </a:spcBef>
              <a:spcAft>
                <a:spcPts val="1000"/>
              </a:spcAft>
              <a:buFont typeface="Wingdings" panose="05000000000000000000" pitchFamily="2" charset="2"/>
              <a:buChar char="v"/>
            </a:pPr>
            <a:r>
              <a:rPr lang="es-ES" altLang="es-MX" sz="1600" b="1" dirty="0">
                <a:solidFill>
                  <a:srgbClr val="002060"/>
                </a:solidFill>
                <a:latin typeface="Copperplate Gothic Light" panose="020E0507020206020404" pitchFamily="34" charset="0"/>
              </a:rPr>
              <a:t>Tomar la capacitación de la CS, </a:t>
            </a:r>
            <a:r>
              <a:rPr lang="es-MX" sz="1600" b="1" dirty="0">
                <a:solidFill>
                  <a:srgbClr val="002060"/>
                </a:solidFill>
                <a:latin typeface="Copperplate Gothic Light" panose="020E0507020206020404" pitchFamily="34" charset="0"/>
              </a:rPr>
              <a:t>para realizar las actividades de CS,</a:t>
            </a:r>
            <a:endParaRPr lang="es-ES" altLang="es-MX" sz="1600" b="1" dirty="0">
              <a:solidFill>
                <a:srgbClr val="002060"/>
              </a:solidFill>
              <a:latin typeface="Copperplate Gothic Light" panose="020E0507020206020404" pitchFamily="34" charset="0"/>
            </a:endParaRPr>
          </a:p>
          <a:p>
            <a:pPr algn="just">
              <a:lnSpc>
                <a:spcPct val="115000"/>
              </a:lnSpc>
              <a:spcBef>
                <a:spcPct val="0"/>
              </a:spcBef>
              <a:spcAft>
                <a:spcPts val="1000"/>
              </a:spcAft>
              <a:buFont typeface="Wingdings" panose="05000000000000000000" pitchFamily="2" charset="2"/>
              <a:buChar char="v"/>
            </a:pPr>
            <a:r>
              <a:rPr lang="es-ES" altLang="es-MX" sz="1600" b="1" dirty="0">
                <a:solidFill>
                  <a:srgbClr val="002060"/>
                </a:solidFill>
                <a:latin typeface="Copperplate Gothic Light" panose="020E0507020206020404" pitchFamily="34" charset="0"/>
              </a:rPr>
              <a:t>Designar el responsable del Comité de la CS,</a:t>
            </a:r>
          </a:p>
          <a:p>
            <a:pPr algn="just">
              <a:lnSpc>
                <a:spcPct val="115000"/>
              </a:lnSpc>
              <a:spcBef>
                <a:spcPct val="0"/>
              </a:spcBef>
              <a:spcAft>
                <a:spcPts val="1000"/>
              </a:spcAft>
              <a:buFont typeface="Wingdings" panose="05000000000000000000" pitchFamily="2" charset="2"/>
              <a:buChar char="v"/>
            </a:pPr>
            <a:r>
              <a:rPr lang="es-ES" altLang="es-MX" sz="1600" b="1" dirty="0">
                <a:solidFill>
                  <a:srgbClr val="002060"/>
                </a:solidFill>
                <a:latin typeface="Copperplate Gothic Light" panose="020E0507020206020404" pitchFamily="34" charset="0"/>
              </a:rPr>
              <a:t>Documentarse con la normatividad, los documentos y formatos de la </a:t>
            </a:r>
            <a:r>
              <a:rPr lang="es-ES" altLang="es-MX" sz="1600" b="1" dirty="0" err="1">
                <a:solidFill>
                  <a:srgbClr val="002060"/>
                </a:solidFill>
                <a:latin typeface="Copperplate Gothic Light" panose="020E0507020206020404" pitchFamily="34" charset="0"/>
              </a:rPr>
              <a:t>cs</a:t>
            </a:r>
            <a:r>
              <a:rPr lang="es-ES" altLang="es-MX" sz="1600" b="1" dirty="0">
                <a:solidFill>
                  <a:srgbClr val="002060"/>
                </a:solidFill>
                <a:latin typeface="Copperplate Gothic Light" panose="020E0507020206020404" pitchFamily="34" charset="0"/>
              </a:rPr>
              <a:t>,</a:t>
            </a:r>
          </a:p>
          <a:p>
            <a:pPr algn="just">
              <a:lnSpc>
                <a:spcPct val="115000"/>
              </a:lnSpc>
              <a:spcBef>
                <a:spcPct val="0"/>
              </a:spcBef>
              <a:spcAft>
                <a:spcPts val="1000"/>
              </a:spcAft>
              <a:buFont typeface="Wingdings" panose="05000000000000000000" pitchFamily="2" charset="2"/>
              <a:buChar char="v"/>
            </a:pPr>
            <a:r>
              <a:rPr lang="es-MX" sz="1600" b="1" dirty="0">
                <a:solidFill>
                  <a:srgbClr val="002060"/>
                </a:solidFill>
                <a:latin typeface="Copperplate Gothic Light" panose="020E0507020206020404" pitchFamily="34" charset="0"/>
              </a:rPr>
              <a:t>Solicitar al Responsable de la CS la información pública relacionada con la operación del Programa, tal como e</a:t>
            </a:r>
            <a:r>
              <a:rPr lang="es-ES" altLang="es-MX" sz="1600" b="1" dirty="0">
                <a:solidFill>
                  <a:srgbClr val="002060"/>
                </a:solidFill>
                <a:latin typeface="Copperplate Gothic Light" panose="020E0507020206020404" pitchFamily="34" charset="0"/>
              </a:rPr>
              <a:t>l convenio del programa </a:t>
            </a:r>
            <a:r>
              <a:rPr lang="es-ES" altLang="es-MX" sz="1600" b="1" dirty="0" err="1">
                <a:solidFill>
                  <a:srgbClr val="002060"/>
                </a:solidFill>
                <a:latin typeface="Copperplate Gothic Light" panose="020E0507020206020404" pitchFamily="34" charset="0"/>
              </a:rPr>
              <a:t>pfce</a:t>
            </a:r>
            <a:r>
              <a:rPr lang="es-ES" altLang="es-MX" sz="1600" b="1" dirty="0">
                <a:solidFill>
                  <a:srgbClr val="002060"/>
                </a:solidFill>
                <a:latin typeface="Copperplate Gothic Light" panose="020E0507020206020404" pitchFamily="34" charset="0"/>
              </a:rPr>
              <a:t>, el monto asignado y el anexo de ejecución, etc.,</a:t>
            </a:r>
          </a:p>
          <a:p>
            <a:pPr algn="just">
              <a:lnSpc>
                <a:spcPct val="115000"/>
              </a:lnSpc>
              <a:spcBef>
                <a:spcPct val="0"/>
              </a:spcBef>
              <a:spcAft>
                <a:spcPts val="1000"/>
              </a:spcAft>
              <a:buFont typeface="Wingdings" panose="05000000000000000000" pitchFamily="2" charset="2"/>
              <a:buChar char="v"/>
            </a:pPr>
            <a:r>
              <a:rPr lang="es-ES" altLang="es-MX" sz="1600" b="1" dirty="0">
                <a:solidFill>
                  <a:srgbClr val="002060"/>
                </a:solidFill>
                <a:latin typeface="Copperplate Gothic Light" panose="020E0507020206020404" pitchFamily="34" charset="0"/>
              </a:rPr>
              <a:t>Elaborar los materiales de difusión con el Responsable de la CS de la IE y vigilar su distribución,</a:t>
            </a:r>
          </a:p>
        </p:txBody>
      </p:sp>
    </p:spTree>
    <p:extLst>
      <p:ext uri="{BB962C8B-B14F-4D97-AF65-F5344CB8AC3E}">
        <p14:creationId xmlns:p14="http://schemas.microsoft.com/office/powerpoint/2010/main" val="27805034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2"/>
          <p:cNvSpPr>
            <a:spLocks noChangeArrowheads="1"/>
          </p:cNvSpPr>
          <p:nvPr/>
        </p:nvSpPr>
        <p:spPr bwMode="gray">
          <a:xfrm>
            <a:off x="2176386" y="425677"/>
            <a:ext cx="7707086" cy="586464"/>
          </a:xfrm>
          <a:prstGeom prst="roundRect">
            <a:avLst>
              <a:gd name="adj" fmla="val 49106"/>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s-MX" sz="2600" dirty="0">
                <a:solidFill>
                  <a:srgbClr val="002060"/>
                </a:solidFill>
              </a:rPr>
              <a:t>Más Actividades del Comité de Contraloría Social</a:t>
            </a:r>
          </a:p>
        </p:txBody>
      </p:sp>
      <p:sp>
        <p:nvSpPr>
          <p:cNvPr id="15" name="CuadroTexto 14"/>
          <p:cNvSpPr txBox="1">
            <a:spLocks noChangeArrowheads="1"/>
          </p:cNvSpPr>
          <p:nvPr/>
        </p:nvSpPr>
        <p:spPr bwMode="auto">
          <a:xfrm>
            <a:off x="578993" y="1426692"/>
            <a:ext cx="11526532" cy="369332"/>
          </a:xfrm>
          <a:prstGeom prst="rect">
            <a:avLst/>
          </a:prstGeom>
          <a:ln/>
          <a:extLst/>
        </p:spPr>
        <p:style>
          <a:lnRef idx="2">
            <a:schemeClr val="accent1"/>
          </a:lnRef>
          <a:fillRef idx="1">
            <a:schemeClr val="lt1"/>
          </a:fillRef>
          <a:effectRef idx="0">
            <a:schemeClr val="accent1"/>
          </a:effectRef>
          <a:fontRef idx="minor">
            <a:schemeClr val="dk1"/>
          </a:fontRef>
        </p:style>
        <p:txBody>
          <a:bodyPr wrap="square">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 typeface="Wingdings" panose="05000000000000000000" pitchFamily="2" charset="2"/>
              <a:buChar char="v"/>
            </a:pPr>
            <a:r>
              <a:rPr lang="es-ES" altLang="es-MX" sz="1800" b="1" dirty="0">
                <a:solidFill>
                  <a:srgbClr val="002060"/>
                </a:solidFill>
                <a:latin typeface="Copperplate Gothic Light" panose="020E0507020206020404" pitchFamily="34" charset="0"/>
              </a:rPr>
              <a:t>Vigilar la correcta aplicación de los recursos del PFCE, de acuerdo a lo siguiente:</a:t>
            </a:r>
          </a:p>
        </p:txBody>
      </p:sp>
      <p:sp>
        <p:nvSpPr>
          <p:cNvPr id="18" name="CuadroTexto 17"/>
          <p:cNvSpPr txBox="1"/>
          <p:nvPr/>
        </p:nvSpPr>
        <p:spPr>
          <a:xfrm>
            <a:off x="558935" y="2210575"/>
            <a:ext cx="5713558" cy="413440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lvl="2" indent="-342900" algn="just">
              <a:lnSpc>
                <a:spcPct val="115000"/>
              </a:lnSpc>
              <a:spcBef>
                <a:spcPct val="0"/>
              </a:spcBef>
              <a:spcAft>
                <a:spcPts val="1000"/>
              </a:spcAft>
              <a:buFont typeface="+mj-lt"/>
              <a:buAutoNum type="alphaUcPeriod"/>
            </a:pPr>
            <a:r>
              <a:rPr lang="es-MX" sz="1600" b="1" dirty="0">
                <a:solidFill>
                  <a:srgbClr val="002060"/>
                </a:solidFill>
                <a:latin typeface="Copperplate Gothic Light" panose="020E0507020206020404" pitchFamily="34" charset="0"/>
                <a:cs typeface="Arial" panose="020B0604020202020204" pitchFamily="34" charset="0"/>
              </a:rPr>
              <a:t>Que se difunda información suficiente, veraz y oportuna sobre la operación del programa.</a:t>
            </a:r>
            <a:endParaRPr lang="es-ES" altLang="es-MX" sz="1600" b="1" dirty="0">
              <a:solidFill>
                <a:srgbClr val="002060"/>
              </a:solidFill>
              <a:latin typeface="Copperplate Gothic Light" panose="020E0507020206020404" pitchFamily="34" charset="0"/>
              <a:cs typeface="Arial" panose="020B0604020202020204" pitchFamily="34" charset="0"/>
            </a:endParaRPr>
          </a:p>
          <a:p>
            <a:pPr marL="342900" lvl="2" indent="-342900" algn="just">
              <a:lnSpc>
                <a:spcPct val="115000"/>
              </a:lnSpc>
              <a:spcBef>
                <a:spcPct val="0"/>
              </a:spcBef>
              <a:spcAft>
                <a:spcPts val="1000"/>
              </a:spcAft>
              <a:buFont typeface="+mj-lt"/>
              <a:buAutoNum type="alphaUcPeriod"/>
            </a:pPr>
            <a:r>
              <a:rPr lang="es-MX" sz="1600" b="1" dirty="0">
                <a:solidFill>
                  <a:srgbClr val="002060"/>
                </a:solidFill>
                <a:latin typeface="Copperplate Gothic Light" panose="020E0507020206020404" pitchFamily="34" charset="0"/>
                <a:cs typeface="Arial" panose="020B0604020202020204" pitchFamily="34" charset="0"/>
              </a:rPr>
              <a:t>El ejercicio de los recursos públicos para las obras, apoyos o servicios sea oportuno, transparente y con apego a lo establecido en las reglas de operación y, en su caso, en la normatividad aplicable.</a:t>
            </a:r>
          </a:p>
          <a:p>
            <a:pPr marL="342900" lvl="2" indent="-342900" algn="just">
              <a:lnSpc>
                <a:spcPct val="115000"/>
              </a:lnSpc>
              <a:spcBef>
                <a:spcPct val="0"/>
              </a:spcBef>
              <a:spcAft>
                <a:spcPts val="1000"/>
              </a:spcAft>
              <a:buFont typeface="+mj-lt"/>
              <a:buAutoNum type="alphaUcPeriod"/>
            </a:pPr>
            <a:r>
              <a:rPr lang="es-MX" sz="1600" b="1" dirty="0">
                <a:solidFill>
                  <a:srgbClr val="002060"/>
                </a:solidFill>
                <a:latin typeface="Copperplate Gothic Light" panose="020E0507020206020404" pitchFamily="34" charset="0"/>
                <a:cs typeface="Arial" panose="020B0604020202020204" pitchFamily="34" charset="0"/>
              </a:rPr>
              <a:t>Los beneficiarios del programa federal cumplan con los requisitos de acuerdo a la normatividad aplicable.</a:t>
            </a:r>
          </a:p>
          <a:p>
            <a:pPr marL="342900" lvl="2" indent="-342900" algn="just">
              <a:lnSpc>
                <a:spcPct val="115000"/>
              </a:lnSpc>
              <a:spcBef>
                <a:spcPct val="0"/>
              </a:spcBef>
              <a:spcAft>
                <a:spcPts val="1000"/>
              </a:spcAft>
              <a:buFont typeface="+mj-lt"/>
              <a:buAutoNum type="alphaUcPeriod"/>
            </a:pPr>
            <a:r>
              <a:rPr lang="es-MX" sz="1600" b="1" dirty="0">
                <a:solidFill>
                  <a:srgbClr val="002060"/>
                </a:solidFill>
                <a:latin typeface="Copperplate Gothic Light" panose="020E0507020206020404" pitchFamily="34" charset="0"/>
                <a:cs typeface="Arial" panose="020B0604020202020204" pitchFamily="34" charset="0"/>
              </a:rPr>
              <a:t>Se cumpla con los períodos de ejecución de las obras o de la entrega de los apoyos o servicios.</a:t>
            </a:r>
          </a:p>
        </p:txBody>
      </p:sp>
      <p:pic>
        <p:nvPicPr>
          <p:cNvPr id="2050" name="Picture 2" descr="comites presvilab 2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2399" y="4914555"/>
            <a:ext cx="4583179" cy="1784419"/>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6685901" y="2260604"/>
            <a:ext cx="5136176" cy="246214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lvl="2" indent="-342900" algn="just">
              <a:lnSpc>
                <a:spcPct val="115000"/>
              </a:lnSpc>
              <a:spcBef>
                <a:spcPct val="0"/>
              </a:spcBef>
              <a:spcAft>
                <a:spcPts val="1000"/>
              </a:spcAft>
              <a:buFont typeface="+mj-lt"/>
              <a:buAutoNum type="alphaUcPeriod" startAt="5"/>
            </a:pPr>
            <a:r>
              <a:rPr lang="es-MX" sz="1600" b="1" dirty="0">
                <a:solidFill>
                  <a:srgbClr val="002060"/>
                </a:solidFill>
                <a:latin typeface="Copperplate Gothic Light" panose="020E0507020206020404" pitchFamily="34" charset="0"/>
                <a:cs typeface="Arial" panose="020B0604020202020204" pitchFamily="34" charset="0"/>
              </a:rPr>
              <a:t>Exista documentación comprobatoria del ejercicio de los recursos públicos y de la entrega de las obras, apoyos o servicios.</a:t>
            </a:r>
          </a:p>
          <a:p>
            <a:pPr marL="342900" lvl="2" indent="-342900" algn="just">
              <a:lnSpc>
                <a:spcPct val="115000"/>
              </a:lnSpc>
              <a:spcBef>
                <a:spcPct val="0"/>
              </a:spcBef>
              <a:spcAft>
                <a:spcPts val="1000"/>
              </a:spcAft>
              <a:buFont typeface="+mj-lt"/>
              <a:buAutoNum type="alphaUcPeriod" startAt="5"/>
            </a:pPr>
            <a:r>
              <a:rPr lang="es-MX" sz="1600" b="1" dirty="0">
                <a:solidFill>
                  <a:srgbClr val="002060"/>
                </a:solidFill>
                <a:latin typeface="Copperplate Gothic Light" panose="020E0507020206020404" pitchFamily="34" charset="0"/>
                <a:cs typeface="Arial" panose="020B0604020202020204" pitchFamily="34" charset="0"/>
              </a:rPr>
              <a:t>El programa no se utilice con fines políticos, electorales, de lucro u otros distintos al objeto del programa federal.</a:t>
            </a:r>
          </a:p>
        </p:txBody>
      </p:sp>
    </p:spTree>
    <p:extLst>
      <p:ext uri="{BB962C8B-B14F-4D97-AF65-F5344CB8AC3E}">
        <p14:creationId xmlns:p14="http://schemas.microsoft.com/office/powerpoint/2010/main" val="2724276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cstate="print">
            <a:extLst>
              <a:ext uri="{28A0092B-C50C-407E-A947-70E740481C1C}">
                <a14:useLocalDpi xmlns:a14="http://schemas.microsoft.com/office/drawing/2010/main" val="0"/>
              </a:ext>
            </a:extLst>
          </a:blip>
          <a:srcRect t="12500" b="10577"/>
          <a:stretch/>
        </p:blipFill>
        <p:spPr>
          <a:xfrm>
            <a:off x="8960121" y="1"/>
            <a:ext cx="3231879" cy="951470"/>
          </a:xfrm>
          <a:prstGeom prst="rect">
            <a:avLst/>
          </a:prstGeom>
          <a:solidFill>
            <a:schemeClr val="bg1"/>
          </a:solidFill>
        </p:spPr>
      </p:pic>
      <p:graphicFrame>
        <p:nvGraphicFramePr>
          <p:cNvPr id="2" name="Tabla 1"/>
          <p:cNvGraphicFramePr>
            <a:graphicFrameLocks noGrp="1"/>
          </p:cNvGraphicFramePr>
          <p:nvPr>
            <p:extLst>
              <p:ext uri="{D42A27DB-BD31-4B8C-83A1-F6EECF244321}">
                <p14:modId xmlns:p14="http://schemas.microsoft.com/office/powerpoint/2010/main" val="1809379418"/>
              </p:ext>
            </p:extLst>
          </p:nvPr>
        </p:nvGraphicFramePr>
        <p:xfrm>
          <a:off x="3562066" y="1227178"/>
          <a:ext cx="8278649" cy="4842318"/>
        </p:xfrm>
        <a:graphic>
          <a:graphicData uri="http://schemas.openxmlformats.org/drawingml/2006/table">
            <a:tbl>
              <a:tblPr firstRow="1" firstCol="1" bandRow="1">
                <a:tableStyleId>{5C22544A-7EE6-4342-B048-85BDC9FD1C3A}</a:tableStyleId>
              </a:tblPr>
              <a:tblGrid>
                <a:gridCol w="1569492">
                  <a:extLst>
                    <a:ext uri="{9D8B030D-6E8A-4147-A177-3AD203B41FA5}">
                      <a16:colId xmlns:a16="http://schemas.microsoft.com/office/drawing/2014/main" val="20000"/>
                    </a:ext>
                  </a:extLst>
                </a:gridCol>
                <a:gridCol w="6709157">
                  <a:extLst>
                    <a:ext uri="{9D8B030D-6E8A-4147-A177-3AD203B41FA5}">
                      <a16:colId xmlns:a16="http://schemas.microsoft.com/office/drawing/2014/main" val="20001"/>
                    </a:ext>
                  </a:extLst>
                </a:gridCol>
              </a:tblGrid>
              <a:tr h="4842318">
                <a:tc>
                  <a:txBody>
                    <a:bodyPr/>
                    <a:lstStyle/>
                    <a:p>
                      <a:pPr indent="0" algn="just">
                        <a:lnSpc>
                          <a:spcPct val="115000"/>
                        </a:lnSpc>
                        <a:spcAft>
                          <a:spcPts val="0"/>
                        </a:spcAft>
                      </a:pPr>
                      <a:endParaRPr lang="es-MX" sz="1600" dirty="0">
                        <a:solidFill>
                          <a:srgbClr val="002060"/>
                        </a:solidFill>
                        <a:effectLst/>
                      </a:endParaRPr>
                    </a:p>
                    <a:p>
                      <a:pPr indent="0" algn="just">
                        <a:lnSpc>
                          <a:spcPct val="115000"/>
                        </a:lnSpc>
                        <a:spcAft>
                          <a:spcPts val="0"/>
                        </a:spcAft>
                      </a:pPr>
                      <a:endParaRPr lang="es-MX" sz="1600" dirty="0">
                        <a:solidFill>
                          <a:srgbClr val="002060"/>
                        </a:solidFill>
                        <a:effectLst/>
                      </a:endParaRPr>
                    </a:p>
                    <a:p>
                      <a:pPr indent="0" algn="just">
                        <a:lnSpc>
                          <a:spcPct val="115000"/>
                        </a:lnSpc>
                        <a:spcAft>
                          <a:spcPts val="0"/>
                        </a:spcAft>
                      </a:pPr>
                      <a:endParaRPr lang="es-MX" sz="1600" dirty="0">
                        <a:solidFill>
                          <a:srgbClr val="002060"/>
                        </a:solidFill>
                        <a:effectLst/>
                      </a:endParaRPr>
                    </a:p>
                    <a:p>
                      <a:pPr indent="0" algn="just">
                        <a:lnSpc>
                          <a:spcPct val="115000"/>
                        </a:lnSpc>
                        <a:spcAft>
                          <a:spcPts val="0"/>
                        </a:spcAft>
                      </a:pPr>
                      <a:endParaRPr lang="es-MX" sz="1600" dirty="0">
                        <a:solidFill>
                          <a:srgbClr val="002060"/>
                        </a:solidFill>
                        <a:effectLst/>
                      </a:endParaRPr>
                    </a:p>
                    <a:p>
                      <a:pPr indent="0" algn="just">
                        <a:lnSpc>
                          <a:spcPct val="115000"/>
                        </a:lnSpc>
                        <a:spcAft>
                          <a:spcPts val="0"/>
                        </a:spcAft>
                      </a:pPr>
                      <a:endParaRPr lang="es-MX" sz="1600" dirty="0">
                        <a:solidFill>
                          <a:srgbClr val="002060"/>
                        </a:solidFill>
                        <a:effectLst/>
                      </a:endParaRPr>
                    </a:p>
                    <a:p>
                      <a:pPr indent="0" algn="just">
                        <a:lnSpc>
                          <a:spcPct val="115000"/>
                        </a:lnSpc>
                        <a:spcAft>
                          <a:spcPts val="0"/>
                        </a:spcAft>
                      </a:pPr>
                      <a:endParaRPr lang="es-MX" sz="1600" dirty="0">
                        <a:solidFill>
                          <a:srgbClr val="002060"/>
                        </a:solidFill>
                        <a:effectLst/>
                      </a:endParaRPr>
                    </a:p>
                    <a:p>
                      <a:pPr indent="0" algn="just">
                        <a:lnSpc>
                          <a:spcPct val="115000"/>
                        </a:lnSpc>
                        <a:spcAft>
                          <a:spcPts val="0"/>
                        </a:spcAft>
                      </a:pPr>
                      <a:endParaRPr lang="es-MX" sz="1600" dirty="0">
                        <a:solidFill>
                          <a:srgbClr val="002060"/>
                        </a:solidFill>
                        <a:effectLst/>
                      </a:endParaRPr>
                    </a:p>
                    <a:p>
                      <a:pPr indent="0" algn="just">
                        <a:lnSpc>
                          <a:spcPct val="115000"/>
                        </a:lnSpc>
                        <a:spcAft>
                          <a:spcPts val="0"/>
                        </a:spcAft>
                      </a:pPr>
                      <a:endParaRPr lang="es-MX" sz="1600" dirty="0">
                        <a:solidFill>
                          <a:srgbClr val="002060"/>
                        </a:solidFill>
                        <a:effectLst/>
                      </a:endParaRPr>
                    </a:p>
                    <a:p>
                      <a:pPr indent="0" algn="just">
                        <a:lnSpc>
                          <a:spcPct val="115000"/>
                        </a:lnSpc>
                        <a:spcAft>
                          <a:spcPts val="0"/>
                        </a:spcAft>
                      </a:pPr>
                      <a:endParaRPr lang="es-MX" sz="1600" dirty="0">
                        <a:solidFill>
                          <a:srgbClr val="002060"/>
                        </a:solidFill>
                        <a:effectLst/>
                      </a:endParaRPr>
                    </a:p>
                    <a:p>
                      <a:pPr indent="0" algn="just">
                        <a:lnSpc>
                          <a:spcPct val="115000"/>
                        </a:lnSpc>
                        <a:spcAft>
                          <a:spcPts val="0"/>
                        </a:spcAft>
                      </a:pPr>
                      <a:r>
                        <a:rPr lang="es-MX" sz="1600" dirty="0">
                          <a:solidFill>
                            <a:srgbClr val="002060"/>
                          </a:solidFill>
                          <a:effectLst/>
                        </a:rPr>
                        <a:t>Contenido temático:</a:t>
                      </a:r>
                      <a:endParaRPr lang="es-MX" sz="1600" dirty="0">
                        <a:solidFill>
                          <a:srgbClr val="002060"/>
                        </a:solidFill>
                        <a:effectLst/>
                        <a:latin typeface="Arial" panose="020B0604020202020204" pitchFamily="34" charset="0"/>
                        <a:ea typeface="Times New Roman" panose="02020603050405020304" pitchFamily="18" charset="0"/>
                      </a:endParaRPr>
                    </a:p>
                  </a:txBody>
                  <a:tcPr marL="34091" marR="34091" marT="0" marB="0">
                    <a:solidFill>
                      <a:schemeClr val="tx2">
                        <a:lumMod val="60000"/>
                        <a:lumOff val="40000"/>
                      </a:schemeClr>
                    </a:solidFill>
                  </a:tcPr>
                </a:tc>
                <a:tc>
                  <a:txBody>
                    <a:bodyPr/>
                    <a:lstStyle/>
                    <a:p>
                      <a:pPr marL="0" lvl="0" indent="0" algn="just">
                        <a:lnSpc>
                          <a:spcPct val="115000"/>
                        </a:lnSpc>
                        <a:spcAft>
                          <a:spcPts val="0"/>
                        </a:spcAft>
                        <a:buFont typeface="+mj-lt"/>
                        <a:buNone/>
                      </a:pPr>
                      <a:r>
                        <a:rPr lang="es-MX" sz="1400" dirty="0">
                          <a:solidFill>
                            <a:srgbClr val="002060"/>
                          </a:solidFill>
                          <a:effectLst/>
                        </a:rPr>
                        <a:t>1.- INTRODUCCIÓN</a:t>
                      </a:r>
                    </a:p>
                    <a:p>
                      <a:pPr marL="0" lvl="0" indent="0" algn="just">
                        <a:lnSpc>
                          <a:spcPct val="115000"/>
                        </a:lnSpc>
                        <a:spcAft>
                          <a:spcPts val="0"/>
                        </a:spcAft>
                        <a:buFont typeface="+mj-lt"/>
                        <a:buNone/>
                      </a:pPr>
                      <a:r>
                        <a:rPr lang="es-MX" sz="1400" dirty="0">
                          <a:solidFill>
                            <a:srgbClr val="002060"/>
                          </a:solidFill>
                          <a:effectLst/>
                        </a:rPr>
                        <a:t>           1.1.- objetivos y</a:t>
                      </a:r>
                      <a:r>
                        <a:rPr lang="es-MX" sz="1400" baseline="0" dirty="0">
                          <a:solidFill>
                            <a:srgbClr val="002060"/>
                          </a:solidFill>
                          <a:effectLst/>
                        </a:rPr>
                        <a:t> beneficios</a:t>
                      </a:r>
                    </a:p>
                    <a:p>
                      <a:pPr marL="0" lvl="0" indent="0" algn="just">
                        <a:lnSpc>
                          <a:spcPct val="115000"/>
                        </a:lnSpc>
                        <a:spcAft>
                          <a:spcPts val="0"/>
                        </a:spcAft>
                        <a:buFont typeface="+mj-lt"/>
                        <a:buNone/>
                      </a:pPr>
                      <a:r>
                        <a:rPr lang="es-MX" sz="1400" baseline="0" dirty="0">
                          <a:solidFill>
                            <a:srgbClr val="002060"/>
                          </a:solidFill>
                          <a:effectLst/>
                        </a:rPr>
                        <a:t>           1.2.- estructura organizativa</a:t>
                      </a:r>
                    </a:p>
                    <a:p>
                      <a:pPr marL="0" lvl="0" indent="0" algn="just">
                        <a:lnSpc>
                          <a:spcPct val="115000"/>
                        </a:lnSpc>
                        <a:spcAft>
                          <a:spcPts val="0"/>
                        </a:spcAft>
                        <a:buFont typeface="+mj-lt"/>
                        <a:buNone/>
                      </a:pPr>
                      <a:r>
                        <a:rPr lang="es-MX" sz="1400" baseline="0" dirty="0">
                          <a:solidFill>
                            <a:srgbClr val="002060"/>
                          </a:solidFill>
                          <a:effectLst/>
                        </a:rPr>
                        <a:t>           1.3.- Normatividad aplicable</a:t>
                      </a:r>
                    </a:p>
                    <a:p>
                      <a:pPr marL="0" lvl="0" indent="0" algn="just">
                        <a:lnSpc>
                          <a:spcPct val="115000"/>
                        </a:lnSpc>
                        <a:spcAft>
                          <a:spcPts val="0"/>
                        </a:spcAft>
                        <a:buFont typeface="+mj-lt"/>
                        <a:buNone/>
                      </a:pPr>
                      <a:r>
                        <a:rPr lang="es-MX" sz="1400" baseline="0" dirty="0">
                          <a:solidFill>
                            <a:srgbClr val="002060"/>
                          </a:solidFill>
                          <a:effectLst/>
                        </a:rPr>
                        <a:t>2.- PROMOCIÓN</a:t>
                      </a:r>
                    </a:p>
                    <a:p>
                      <a:pPr marL="0" lvl="0" indent="0" algn="just">
                        <a:lnSpc>
                          <a:spcPct val="115000"/>
                        </a:lnSpc>
                        <a:spcAft>
                          <a:spcPts val="0"/>
                        </a:spcAft>
                        <a:buFont typeface="+mj-lt"/>
                        <a:buNone/>
                      </a:pPr>
                      <a:r>
                        <a:rPr lang="es-MX" sz="1400" baseline="0" dirty="0">
                          <a:solidFill>
                            <a:srgbClr val="002060"/>
                          </a:solidFill>
                          <a:effectLst/>
                        </a:rPr>
                        <a:t>           2.1.- difusión</a:t>
                      </a:r>
                    </a:p>
                    <a:p>
                      <a:pPr marL="0" lvl="0" indent="0" algn="just">
                        <a:lnSpc>
                          <a:spcPct val="115000"/>
                        </a:lnSpc>
                        <a:spcAft>
                          <a:spcPts val="0"/>
                        </a:spcAft>
                        <a:buFont typeface="+mj-lt"/>
                        <a:buNone/>
                      </a:pPr>
                      <a:r>
                        <a:rPr lang="es-MX" sz="1400" baseline="0" dirty="0">
                          <a:solidFill>
                            <a:srgbClr val="002060"/>
                          </a:solidFill>
                          <a:effectLst/>
                        </a:rPr>
                        <a:t>           2.2.- Constitución de comités de contraloría social</a:t>
                      </a:r>
                    </a:p>
                    <a:p>
                      <a:pPr marL="0" lvl="0" indent="0" algn="just">
                        <a:lnSpc>
                          <a:spcPct val="115000"/>
                        </a:lnSpc>
                        <a:spcAft>
                          <a:spcPts val="0"/>
                        </a:spcAft>
                        <a:buFont typeface="+mj-lt"/>
                        <a:buNone/>
                      </a:pPr>
                      <a:r>
                        <a:rPr lang="es-MX" sz="1400" baseline="0" dirty="0">
                          <a:solidFill>
                            <a:srgbClr val="002060"/>
                          </a:solidFill>
                          <a:effectLst/>
                        </a:rPr>
                        <a:t>           2.3.-  capacitación y asesorías</a:t>
                      </a:r>
                    </a:p>
                    <a:p>
                      <a:pPr marL="0" lvl="0" indent="0" algn="just">
                        <a:lnSpc>
                          <a:spcPct val="115000"/>
                        </a:lnSpc>
                        <a:spcAft>
                          <a:spcPts val="0"/>
                        </a:spcAft>
                        <a:buFont typeface="+mj-lt"/>
                        <a:buNone/>
                      </a:pPr>
                      <a:r>
                        <a:rPr lang="es-MX" sz="1400" baseline="0" dirty="0">
                          <a:solidFill>
                            <a:srgbClr val="002060"/>
                          </a:solidFill>
                          <a:effectLst/>
                        </a:rPr>
                        <a:t>           2.4.- captación de informes </a:t>
                      </a:r>
                    </a:p>
                    <a:p>
                      <a:pPr marL="0" lvl="0" indent="0" algn="just">
                        <a:lnSpc>
                          <a:spcPct val="115000"/>
                        </a:lnSpc>
                        <a:spcAft>
                          <a:spcPts val="0"/>
                        </a:spcAft>
                        <a:buFont typeface="+mj-lt"/>
                        <a:buNone/>
                      </a:pPr>
                      <a:r>
                        <a:rPr lang="es-MX" sz="1400" baseline="0" dirty="0">
                          <a:solidFill>
                            <a:srgbClr val="002060"/>
                          </a:solidFill>
                          <a:effectLst/>
                        </a:rPr>
                        <a:t>           2.5.- quejas y denuncias</a:t>
                      </a:r>
                    </a:p>
                    <a:p>
                      <a:pPr marL="0" lvl="0" indent="0" algn="just">
                        <a:lnSpc>
                          <a:spcPct val="115000"/>
                        </a:lnSpc>
                        <a:spcAft>
                          <a:spcPts val="0"/>
                        </a:spcAft>
                        <a:buFont typeface="+mj-lt"/>
                        <a:buNone/>
                      </a:pPr>
                      <a:r>
                        <a:rPr lang="es-MX" sz="1400" baseline="0" dirty="0">
                          <a:solidFill>
                            <a:srgbClr val="002060"/>
                          </a:solidFill>
                          <a:effectLst/>
                        </a:rPr>
                        <a:t>3.- OPERACIÓN</a:t>
                      </a:r>
                    </a:p>
                    <a:p>
                      <a:pPr marL="0" lvl="0" indent="0" algn="just">
                        <a:lnSpc>
                          <a:spcPct val="115000"/>
                        </a:lnSpc>
                        <a:spcAft>
                          <a:spcPts val="0"/>
                        </a:spcAft>
                        <a:buFont typeface="+mj-lt"/>
                        <a:buNone/>
                      </a:pPr>
                      <a:r>
                        <a:rPr lang="es-MX" sz="1400" baseline="0" dirty="0">
                          <a:solidFill>
                            <a:srgbClr val="002060"/>
                          </a:solidFill>
                          <a:effectLst/>
                        </a:rPr>
                        <a:t>          3.1.- Solicitud de información y estrategia de vigilancia</a:t>
                      </a:r>
                    </a:p>
                    <a:p>
                      <a:pPr marL="0" lvl="0" indent="0" algn="just">
                        <a:lnSpc>
                          <a:spcPct val="115000"/>
                        </a:lnSpc>
                        <a:spcAft>
                          <a:spcPts val="0"/>
                        </a:spcAft>
                        <a:buFont typeface="+mj-lt"/>
                        <a:buNone/>
                      </a:pPr>
                      <a:r>
                        <a:rPr lang="es-MX" sz="1400" baseline="0" dirty="0">
                          <a:solidFill>
                            <a:srgbClr val="002060"/>
                          </a:solidFill>
                          <a:effectLst/>
                        </a:rPr>
                        <a:t>          3.2 recepción, presentación y seguimiento a quejas y denuncias</a:t>
                      </a:r>
                    </a:p>
                    <a:p>
                      <a:pPr marL="0" lvl="0" indent="0" algn="just">
                        <a:lnSpc>
                          <a:spcPct val="115000"/>
                        </a:lnSpc>
                        <a:spcAft>
                          <a:spcPts val="0"/>
                        </a:spcAft>
                        <a:buFont typeface="+mj-lt"/>
                        <a:buNone/>
                      </a:pPr>
                      <a:r>
                        <a:rPr lang="es-MX" sz="1400" baseline="0" dirty="0">
                          <a:solidFill>
                            <a:srgbClr val="002060"/>
                          </a:solidFill>
                          <a:effectLst/>
                        </a:rPr>
                        <a:t>          3.3.- Reuniones e informes a beneficiarios</a:t>
                      </a:r>
                    </a:p>
                    <a:p>
                      <a:pPr marL="0" lvl="0" indent="0" algn="just">
                        <a:lnSpc>
                          <a:spcPct val="115000"/>
                        </a:lnSpc>
                        <a:spcAft>
                          <a:spcPts val="0"/>
                        </a:spcAft>
                        <a:buFont typeface="+mj-lt"/>
                        <a:buNone/>
                      </a:pPr>
                      <a:r>
                        <a:rPr lang="es-MX" sz="1400" baseline="0" dirty="0">
                          <a:solidFill>
                            <a:srgbClr val="002060"/>
                          </a:solidFill>
                          <a:effectLst/>
                        </a:rPr>
                        <a:t>4.- SEGUIMIENTO</a:t>
                      </a:r>
                    </a:p>
                    <a:p>
                      <a:pPr marL="0" lvl="0" indent="0" algn="just">
                        <a:lnSpc>
                          <a:spcPct val="115000"/>
                        </a:lnSpc>
                        <a:spcAft>
                          <a:spcPts val="0"/>
                        </a:spcAft>
                        <a:buFont typeface="+mj-lt"/>
                        <a:buNone/>
                      </a:pPr>
                      <a:r>
                        <a:rPr lang="es-MX" sz="1400" baseline="0" dirty="0">
                          <a:solidFill>
                            <a:srgbClr val="002060"/>
                          </a:solidFill>
                          <a:effectLst/>
                        </a:rPr>
                        <a:t>          4.1.- Sistema Informático de Contraloría Social</a:t>
                      </a:r>
                    </a:p>
                    <a:p>
                      <a:pPr marL="0" lvl="0" indent="0" algn="just">
                        <a:lnSpc>
                          <a:spcPct val="115000"/>
                        </a:lnSpc>
                        <a:spcAft>
                          <a:spcPts val="0"/>
                        </a:spcAft>
                        <a:buFont typeface="+mj-lt"/>
                        <a:buNone/>
                      </a:pPr>
                      <a:r>
                        <a:rPr lang="es-MX" sz="1400" baseline="0" dirty="0">
                          <a:solidFill>
                            <a:srgbClr val="002060"/>
                          </a:solidFill>
                          <a:effectLst/>
                        </a:rPr>
                        <a:t>          4.2.-  Usuarios</a:t>
                      </a:r>
                    </a:p>
                    <a:p>
                      <a:pPr marL="0" lvl="0" indent="0" algn="just">
                        <a:lnSpc>
                          <a:spcPct val="115000"/>
                        </a:lnSpc>
                        <a:spcAft>
                          <a:spcPts val="0"/>
                        </a:spcAft>
                        <a:buFont typeface="+mj-lt"/>
                        <a:buNone/>
                      </a:pPr>
                      <a:r>
                        <a:rPr lang="es-MX" sz="1400" baseline="0" dirty="0">
                          <a:solidFill>
                            <a:srgbClr val="002060"/>
                          </a:solidFill>
                          <a:effectLst/>
                        </a:rPr>
                        <a:t>           4.3.- Módulos</a:t>
                      </a:r>
                    </a:p>
                    <a:p>
                      <a:pPr marL="0" lvl="0" indent="0" algn="just">
                        <a:lnSpc>
                          <a:spcPct val="115000"/>
                        </a:lnSpc>
                        <a:spcAft>
                          <a:spcPts val="0"/>
                        </a:spcAft>
                        <a:buFont typeface="+mj-lt"/>
                        <a:buNone/>
                      </a:pPr>
                      <a:r>
                        <a:rPr lang="es-MX" sz="1400" baseline="0" dirty="0">
                          <a:solidFill>
                            <a:srgbClr val="002060"/>
                          </a:solidFill>
                          <a:effectLst/>
                        </a:rPr>
                        <a:t>           4.4.- Criterios de captura</a:t>
                      </a:r>
                    </a:p>
                  </a:txBody>
                  <a:tcPr marL="34091" marR="34091" marT="0" marB="0">
                    <a:solidFill>
                      <a:schemeClr val="tx2">
                        <a:lumMod val="40000"/>
                        <a:lumOff val="60000"/>
                      </a:schemeClr>
                    </a:solidFill>
                  </a:tcPr>
                </a:tc>
                <a:extLst>
                  <a:ext uri="{0D108BD9-81ED-4DB2-BD59-A6C34878D82A}">
                    <a16:rowId xmlns:a16="http://schemas.microsoft.com/office/drawing/2014/main" val="10000"/>
                  </a:ext>
                </a:extLst>
              </a:tr>
            </a:tbl>
          </a:graphicData>
        </a:graphic>
      </p:graphicFrame>
      <p:pic>
        <p:nvPicPr>
          <p:cNvPr id="6" name="Imagen 5"/>
          <p:cNvPicPr/>
          <p:nvPr/>
        </p:nvPicPr>
        <p:blipFill>
          <a:blip r:embed="rId3"/>
          <a:stretch>
            <a:fillRect/>
          </a:stretch>
        </p:blipFill>
        <p:spPr>
          <a:xfrm>
            <a:off x="2104738" y="-85653"/>
            <a:ext cx="2109861" cy="1122363"/>
          </a:xfrm>
          <a:prstGeom prst="rect">
            <a:avLst/>
          </a:prstGeom>
        </p:spPr>
      </p:pic>
      <p:pic>
        <p:nvPicPr>
          <p:cNvPr id="7" name="Imagen 6"/>
          <p:cNvPicPr/>
          <p:nvPr/>
        </p:nvPicPr>
        <p:blipFill>
          <a:blip r:embed="rId4">
            <a:extLst>
              <a:ext uri="{28A0092B-C50C-407E-A947-70E740481C1C}">
                <a14:useLocalDpi xmlns:a14="http://schemas.microsoft.com/office/drawing/2010/main" val="0"/>
              </a:ext>
            </a:extLst>
          </a:blip>
          <a:srcRect/>
          <a:stretch>
            <a:fillRect/>
          </a:stretch>
        </p:blipFill>
        <p:spPr bwMode="auto">
          <a:xfrm>
            <a:off x="5616358" y="-13614"/>
            <a:ext cx="1767017" cy="1050324"/>
          </a:xfrm>
          <a:prstGeom prst="rect">
            <a:avLst/>
          </a:prstGeom>
          <a:noFill/>
          <a:ln>
            <a:noFill/>
          </a:ln>
        </p:spPr>
      </p:pic>
    </p:spTree>
    <p:extLst>
      <p:ext uri="{BB962C8B-B14F-4D97-AF65-F5344CB8AC3E}">
        <p14:creationId xmlns:p14="http://schemas.microsoft.com/office/powerpoint/2010/main" val="35787212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a:spLocks noChangeArrowheads="1"/>
          </p:cNvSpPr>
          <p:nvPr/>
        </p:nvSpPr>
        <p:spPr bwMode="auto">
          <a:xfrm>
            <a:off x="966937" y="587581"/>
            <a:ext cx="10416680" cy="2587375"/>
          </a:xfrm>
          <a:prstGeom prst="rect">
            <a:avLst/>
          </a:prstGeom>
          <a:ln/>
          <a:extLst/>
        </p:spPr>
        <p:style>
          <a:lnRef idx="2">
            <a:schemeClr val="accent1"/>
          </a:lnRef>
          <a:fillRef idx="1">
            <a:schemeClr val="lt1"/>
          </a:fillRef>
          <a:effectRef idx="0">
            <a:schemeClr val="accent1"/>
          </a:effectRef>
          <a:fontRef idx="minor">
            <a:schemeClr val="dk1"/>
          </a:fontRef>
        </p:style>
        <p:txBody>
          <a:bodyPr wrap="square">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15000"/>
              </a:lnSpc>
              <a:spcBef>
                <a:spcPct val="0"/>
              </a:spcBef>
              <a:spcAft>
                <a:spcPts val="1000"/>
              </a:spcAft>
              <a:buFont typeface="Wingdings" panose="05000000000000000000" pitchFamily="2" charset="2"/>
              <a:buChar char="v"/>
            </a:pPr>
            <a:r>
              <a:rPr lang="es-MX" sz="1600" b="1" dirty="0">
                <a:solidFill>
                  <a:srgbClr val="002060"/>
                </a:solidFill>
                <a:latin typeface="Copperplate Gothic Light" panose="020E0507020206020404" pitchFamily="34" charset="0"/>
              </a:rPr>
              <a:t>Registrar en los Informes de intervención inicial,  intervención intermedia e  intervención final los resultados de las actividades de contraloría social realizadas, </a:t>
            </a:r>
          </a:p>
          <a:p>
            <a:pPr algn="just">
              <a:lnSpc>
                <a:spcPct val="115000"/>
              </a:lnSpc>
              <a:spcBef>
                <a:spcPct val="0"/>
              </a:spcBef>
              <a:spcAft>
                <a:spcPts val="1000"/>
              </a:spcAft>
              <a:buFont typeface="Wingdings" panose="05000000000000000000" pitchFamily="2" charset="2"/>
              <a:buChar char="v"/>
            </a:pPr>
            <a:r>
              <a:rPr lang="es-MX" sz="1600" b="1" dirty="0">
                <a:solidFill>
                  <a:srgbClr val="002060"/>
                </a:solidFill>
                <a:latin typeface="Copperplate Gothic Light" panose="020E0507020206020404" pitchFamily="34" charset="0"/>
              </a:rPr>
              <a:t>Dar respuesta a los requerimientos del responsable  de la CS de la IE en tiempo y Forma,</a:t>
            </a:r>
          </a:p>
          <a:p>
            <a:pPr algn="just">
              <a:lnSpc>
                <a:spcPct val="115000"/>
              </a:lnSpc>
              <a:spcBef>
                <a:spcPct val="0"/>
              </a:spcBef>
              <a:spcAft>
                <a:spcPts val="1000"/>
              </a:spcAft>
              <a:buFont typeface="Wingdings" panose="05000000000000000000" pitchFamily="2" charset="2"/>
              <a:buChar char="v"/>
            </a:pPr>
            <a:r>
              <a:rPr lang="es-MX" sz="1600" b="1" dirty="0">
                <a:solidFill>
                  <a:srgbClr val="002060"/>
                </a:solidFill>
                <a:latin typeface="Copperplate Gothic Light" panose="020E0507020206020404" pitchFamily="34" charset="0"/>
              </a:rPr>
              <a:t>Acudir a las reuniones,</a:t>
            </a:r>
          </a:p>
          <a:p>
            <a:pPr algn="just">
              <a:lnSpc>
                <a:spcPct val="115000"/>
              </a:lnSpc>
              <a:spcBef>
                <a:spcPct val="0"/>
              </a:spcBef>
              <a:spcAft>
                <a:spcPts val="1000"/>
              </a:spcAft>
              <a:buFont typeface="Wingdings" panose="05000000000000000000" pitchFamily="2" charset="2"/>
              <a:buChar char="v"/>
            </a:pPr>
            <a:r>
              <a:rPr lang="es-MX" sz="1600" b="1" dirty="0">
                <a:solidFill>
                  <a:srgbClr val="002060"/>
                </a:solidFill>
                <a:latin typeface="Copperplate Gothic Light" panose="020E0507020206020404" pitchFamily="34" charset="0"/>
              </a:rPr>
              <a:t>Levantar minutas de reuniones,</a:t>
            </a:r>
          </a:p>
          <a:p>
            <a:pPr algn="just">
              <a:lnSpc>
                <a:spcPct val="115000"/>
              </a:lnSpc>
              <a:spcBef>
                <a:spcPct val="0"/>
              </a:spcBef>
              <a:spcAft>
                <a:spcPts val="1000"/>
              </a:spcAft>
              <a:buFont typeface="Wingdings" panose="05000000000000000000" pitchFamily="2" charset="2"/>
              <a:buChar char="v"/>
            </a:pPr>
            <a:r>
              <a:rPr lang="es-MX" sz="1600" b="1" dirty="0">
                <a:solidFill>
                  <a:srgbClr val="002060"/>
                </a:solidFill>
                <a:latin typeface="Copperplate Gothic Light" panose="020E0507020206020404" pitchFamily="34" charset="0"/>
              </a:rPr>
              <a:t>Entregar los informes y minutas al Responsable de la CS para su captura en el </a:t>
            </a:r>
            <a:r>
              <a:rPr lang="es-MX" sz="1600" b="1" dirty="0" err="1">
                <a:solidFill>
                  <a:srgbClr val="002060"/>
                </a:solidFill>
                <a:latin typeface="Copperplate Gothic Light" panose="020E0507020206020404" pitchFamily="34" charset="0"/>
              </a:rPr>
              <a:t>sics</a:t>
            </a:r>
            <a:r>
              <a:rPr lang="es-MX" sz="1600" b="1" dirty="0">
                <a:solidFill>
                  <a:srgbClr val="002060"/>
                </a:solidFill>
                <a:latin typeface="Copperplate Gothic Light" panose="020E0507020206020404" pitchFamily="34" charset="0"/>
              </a:rPr>
              <a:t>, en tiempo y forma, </a:t>
            </a:r>
          </a:p>
        </p:txBody>
      </p:sp>
      <p:pic>
        <p:nvPicPr>
          <p:cNvPr id="3074" name="Picture 2" descr="Resultado de imagen para COMI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8850" y="3750364"/>
            <a:ext cx="2876193" cy="2909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9876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a:spLocks noChangeArrowheads="1"/>
          </p:cNvSpPr>
          <p:nvPr/>
        </p:nvSpPr>
        <p:spPr bwMode="auto">
          <a:xfrm>
            <a:off x="1086678" y="1978716"/>
            <a:ext cx="10177670" cy="2897203"/>
          </a:xfrm>
          <a:prstGeom prst="rect">
            <a:avLst/>
          </a:prstGeom>
          <a:ln/>
          <a:extLst/>
        </p:spPr>
        <p:style>
          <a:lnRef idx="2">
            <a:schemeClr val="accent1"/>
          </a:lnRef>
          <a:fillRef idx="1">
            <a:schemeClr val="lt1"/>
          </a:fillRef>
          <a:effectRef idx="0">
            <a:schemeClr val="accent1"/>
          </a:effectRef>
          <a:fontRef idx="minor">
            <a:schemeClr val="dk1"/>
          </a:fontRef>
        </p:style>
        <p:txBody>
          <a:bodyPr wrap="square">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just">
              <a:lnSpc>
                <a:spcPct val="115000"/>
              </a:lnSpc>
              <a:spcBef>
                <a:spcPct val="0"/>
              </a:spcBef>
              <a:spcAft>
                <a:spcPts val="1000"/>
              </a:spcAft>
              <a:buFont typeface="Wingdings" panose="05000000000000000000" pitchFamily="2" charset="2"/>
              <a:buChar char="v"/>
            </a:pPr>
            <a:r>
              <a:rPr lang="es-MX" sz="1600" b="1" dirty="0">
                <a:solidFill>
                  <a:srgbClr val="002060"/>
                </a:solidFill>
                <a:latin typeface="Copperplate Gothic Light" panose="020E0507020206020404" pitchFamily="34" charset="0"/>
              </a:rPr>
              <a:t>Recibir las quejas y denuncias sobre la aplicación y ejecución del Programa, recabar la información de las mismas y, en su caso, presentarlas junto con la información recopilada al  Responsable de la CS de la IE, a efecto de que se tomen las medidas a que haya lugar,  </a:t>
            </a:r>
          </a:p>
          <a:p>
            <a:pPr lvl="0" algn="just">
              <a:lnSpc>
                <a:spcPct val="115000"/>
              </a:lnSpc>
              <a:spcBef>
                <a:spcPct val="0"/>
              </a:spcBef>
              <a:spcAft>
                <a:spcPts val="1000"/>
              </a:spcAft>
              <a:buFont typeface="Wingdings" panose="05000000000000000000" pitchFamily="2" charset="2"/>
              <a:buChar char="v"/>
            </a:pPr>
            <a:r>
              <a:rPr lang="es-MX" sz="1600" b="1" dirty="0">
                <a:solidFill>
                  <a:srgbClr val="002060"/>
                </a:solidFill>
                <a:latin typeface="Copperplate Gothic Light" panose="020E0507020206020404" pitchFamily="34" charset="0"/>
              </a:rPr>
              <a:t>Recibir las quejas y denuncias que puedan dar lugar al </a:t>
            </a:r>
            <a:r>
              <a:rPr lang="es-MX" sz="1600" b="1" dirty="0" err="1">
                <a:solidFill>
                  <a:srgbClr val="002060"/>
                </a:solidFill>
                <a:latin typeface="Copperplate Gothic Light" panose="020E0507020206020404" pitchFamily="34" charset="0"/>
              </a:rPr>
              <a:t>fincamiento</a:t>
            </a:r>
            <a:r>
              <a:rPr lang="es-MX" sz="1600" b="1" dirty="0">
                <a:solidFill>
                  <a:srgbClr val="002060"/>
                </a:solidFill>
                <a:latin typeface="Copperplate Gothic Light" panose="020E0507020206020404" pitchFamily="34" charset="0"/>
              </a:rPr>
              <a:t> de responsabilidades administrativas, civiles o penales relacionadas con el Programas, así como turnarlas al Responsable de la CS o al OEC y a la </a:t>
            </a:r>
            <a:r>
              <a:rPr lang="es-MX" sz="1600" b="1" dirty="0" err="1">
                <a:solidFill>
                  <a:srgbClr val="002060"/>
                </a:solidFill>
                <a:latin typeface="Copperplate Gothic Light" panose="020E0507020206020404" pitchFamily="34" charset="0"/>
              </a:rPr>
              <a:t>CGUTyP</a:t>
            </a:r>
            <a:r>
              <a:rPr lang="es-MX" sz="1600" b="1" dirty="0">
                <a:solidFill>
                  <a:srgbClr val="002060"/>
                </a:solidFill>
                <a:latin typeface="Copperplate Gothic Light" panose="020E0507020206020404" pitchFamily="34" charset="0"/>
              </a:rPr>
              <a:t> para su atención,</a:t>
            </a:r>
          </a:p>
          <a:p>
            <a:pPr lvl="0" algn="just">
              <a:lnSpc>
                <a:spcPct val="115000"/>
              </a:lnSpc>
              <a:spcBef>
                <a:spcPct val="0"/>
              </a:spcBef>
              <a:spcAft>
                <a:spcPts val="1000"/>
              </a:spcAft>
              <a:buFont typeface="Wingdings" panose="05000000000000000000" pitchFamily="2" charset="2"/>
              <a:buChar char="v"/>
            </a:pPr>
            <a:r>
              <a:rPr lang="es-MX" sz="1600" b="1" dirty="0">
                <a:solidFill>
                  <a:srgbClr val="002060"/>
                </a:solidFill>
                <a:latin typeface="Copperplate Gothic Light" panose="020E0507020206020404" pitchFamily="34" charset="0"/>
              </a:rPr>
              <a:t>Apoyar al Responsable de la CS en elaborar el reporte de acciones de mejora para el próximo ejercicio.</a:t>
            </a:r>
          </a:p>
        </p:txBody>
      </p:sp>
    </p:spTree>
    <p:extLst>
      <p:ext uri="{BB962C8B-B14F-4D97-AF65-F5344CB8AC3E}">
        <p14:creationId xmlns:p14="http://schemas.microsoft.com/office/powerpoint/2010/main" val="18033279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50223" y="3048084"/>
            <a:ext cx="2454052" cy="3029344"/>
          </a:xfrm>
        </p:spPr>
        <p:txBody>
          <a:bodyPr>
            <a:normAutofit/>
          </a:bodyPr>
          <a:lstStyle/>
          <a:p>
            <a:r>
              <a:rPr lang="es-MX" sz="3200" dirty="0"/>
              <a:t>¿Cuáles son los Formatos de CS?</a:t>
            </a: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590893508"/>
              </p:ext>
            </p:extLst>
          </p:nvPr>
        </p:nvGraphicFramePr>
        <p:xfrm>
          <a:off x="5340625" y="2224515"/>
          <a:ext cx="6310747" cy="4794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6"/>
          <p:cNvSpPr/>
          <p:nvPr/>
        </p:nvSpPr>
        <p:spPr>
          <a:xfrm>
            <a:off x="3533244" y="162412"/>
            <a:ext cx="5142755" cy="584775"/>
          </a:xfrm>
          <a:prstGeom prst="rect">
            <a:avLst/>
          </a:prstGeom>
        </p:spPr>
        <p:txBody>
          <a:bodyPr wrap="none">
            <a:spAutoFit/>
          </a:bodyPr>
          <a:lstStyle/>
          <a:p>
            <a:r>
              <a:rPr lang="es-MX"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2.4.- Captación de informes </a:t>
            </a:r>
            <a:endParaRPr lang="es-MX"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CuadroTexto 2"/>
          <p:cNvSpPr txBox="1"/>
          <p:nvPr/>
        </p:nvSpPr>
        <p:spPr>
          <a:xfrm>
            <a:off x="1364974" y="747187"/>
            <a:ext cx="9994851" cy="1631216"/>
          </a:xfrm>
          <a:prstGeom prst="rect">
            <a:avLst/>
          </a:prstGeom>
          <a:noFill/>
        </p:spPr>
        <p:txBody>
          <a:bodyPr wrap="square" rtlCol="0">
            <a:spAutoFit/>
          </a:bodyPr>
          <a:lstStyle/>
          <a:p>
            <a:pPr algn="just"/>
            <a:r>
              <a:rPr lang="es-MX" sz="2000" dirty="0"/>
              <a:t>La captación de informes se llevara a cabo por los integrantes del comité de contraloría social y posteriormente serán entregados al responsable de contraloría social quien tendrá la labor de subirlos al SICS. A continuación se muestran los principales formatos usados en contraloría social. Los informes que captaran son: anexo 7, anexo 8 y anexo 9. no olvidando que los anexos 3,5  y 6 deberán usarlos cada que sea necesario.</a:t>
            </a:r>
          </a:p>
        </p:txBody>
      </p:sp>
    </p:spTree>
    <p:extLst>
      <p:ext uri="{BB962C8B-B14F-4D97-AF65-F5344CB8AC3E}">
        <p14:creationId xmlns:p14="http://schemas.microsoft.com/office/powerpoint/2010/main" val="26839719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2.5.- Quejas y Denuncias</a:t>
            </a:r>
            <a:br>
              <a:rPr lang="es-MX" dirty="0"/>
            </a:br>
            <a:r>
              <a:rPr lang="es-MX" b="1" dirty="0"/>
              <a:t> </a:t>
            </a:r>
            <a:br>
              <a:rPr lang="es-MX" dirty="0"/>
            </a:br>
            <a:r>
              <a:rPr lang="es-MX" dirty="0"/>
              <a:t> </a:t>
            </a:r>
            <a:br>
              <a:rPr lang="es-MX" dirty="0"/>
            </a:br>
            <a:endParaRPr lang="es-MX" dirty="0"/>
          </a:p>
        </p:txBody>
      </p:sp>
      <p:sp>
        <p:nvSpPr>
          <p:cNvPr id="3" name="Marcador de contenido 2"/>
          <p:cNvSpPr>
            <a:spLocks noGrp="1"/>
          </p:cNvSpPr>
          <p:nvPr>
            <p:ph idx="1"/>
          </p:nvPr>
        </p:nvSpPr>
        <p:spPr>
          <a:xfrm>
            <a:off x="1484310" y="2438399"/>
            <a:ext cx="10018713" cy="4214192"/>
          </a:xfrm>
        </p:spPr>
        <p:txBody>
          <a:bodyPr>
            <a:normAutofit fontScale="47500" lnSpcReduction="20000"/>
          </a:bodyPr>
          <a:lstStyle/>
          <a:p>
            <a:pPr marL="0" indent="0">
              <a:buNone/>
            </a:pPr>
            <a:r>
              <a:rPr lang="es-MX" sz="3300" b="1" dirty="0"/>
              <a:t>En la Instancia Ejecutora</a:t>
            </a:r>
          </a:p>
          <a:p>
            <a:r>
              <a:rPr lang="es-MX" sz="3300" b="1" dirty="0"/>
              <a:t>Correo electrónico:  </a:t>
            </a:r>
            <a:r>
              <a:rPr lang="es-MX" sz="3300" u="sng" dirty="0">
                <a:hlinkClick r:id="rId2"/>
              </a:rPr>
              <a:t>imontelongoa0809@utmart.edu.mx</a:t>
            </a:r>
            <a:r>
              <a:rPr lang="es-MX" sz="3300" dirty="0"/>
              <a:t>  del responsable de contraloría Social el M.C. Isidro Otoniel Montelongo Alfaro.</a:t>
            </a:r>
            <a:endParaRPr lang="es-MX" sz="3300" b="1" dirty="0"/>
          </a:p>
          <a:p>
            <a:pPr marL="0" indent="0" algn="just">
              <a:buNone/>
            </a:pPr>
            <a:r>
              <a:rPr lang="es-MX" sz="3300" b="1" dirty="0"/>
              <a:t>En la Instancia Normativa </a:t>
            </a:r>
            <a:endParaRPr lang="es-MX" sz="3300" dirty="0"/>
          </a:p>
          <a:p>
            <a:pPr lvl="0" algn="just"/>
            <a:r>
              <a:rPr lang="es-MX" sz="3300" dirty="0"/>
              <a:t>Correo electrónico: </a:t>
            </a:r>
            <a:r>
              <a:rPr lang="es-MX" sz="3300" b="1" dirty="0"/>
              <a:t>quejas_denuncias@nube.sep.gob.mx</a:t>
            </a:r>
            <a:r>
              <a:rPr lang="es-MX" sz="3300" dirty="0"/>
              <a:t>, con el objeto de facilitar a los miembros de las comunidades universitarias, emitir sugerencias o, en su caso, inconformidades sobre el desarrollo de los proyectos apoyados con recursos del Programa de Fortalecimiento de la Calidad Educativa (PFCE).</a:t>
            </a:r>
          </a:p>
          <a:p>
            <a:pPr lvl="0" algn="just"/>
            <a:r>
              <a:rPr lang="es-MX" sz="3300" dirty="0"/>
              <a:t>Directamente en la Subdirección de Evaluación de la </a:t>
            </a:r>
            <a:r>
              <a:rPr lang="es-MX" sz="3300" dirty="0" err="1"/>
              <a:t>CGUTyP</a:t>
            </a:r>
            <a:r>
              <a:rPr lang="es-MX" sz="3300" dirty="0"/>
              <a:t>, en Azafrán 386, Colonia Granjas México, Delegación Iztacalco, Ciudad de México, C.P. 08400, 5o piso, o;</a:t>
            </a:r>
          </a:p>
          <a:p>
            <a:pPr lvl="0" algn="just"/>
            <a:r>
              <a:rPr lang="es-MX" sz="3300" dirty="0"/>
              <a:t>comunicarse al (01 55) 3601 1610 o al Conmutador de la SEP: (0155) 3601-1600, extensiones 67150 </a:t>
            </a:r>
            <a:r>
              <a:rPr lang="es-MX" sz="3300" dirty="0" err="1"/>
              <a:t>ó</a:t>
            </a:r>
            <a:r>
              <a:rPr lang="es-MX" sz="3300" dirty="0"/>
              <a:t> 67151 o;</a:t>
            </a:r>
          </a:p>
          <a:p>
            <a:pPr lvl="0" algn="just"/>
            <a:r>
              <a:rPr lang="es-MX" sz="3300" dirty="0"/>
              <a:t> la dirección electrónica de: </a:t>
            </a:r>
            <a:r>
              <a:rPr lang="es-MX" sz="3300" u="sng" dirty="0">
                <a:hlinkClick r:id="rId3"/>
              </a:rPr>
              <a:t>stapia@nube.sep.gob.mx</a:t>
            </a:r>
            <a:r>
              <a:rPr lang="es-MX" sz="3300" dirty="0"/>
              <a:t> o </a:t>
            </a:r>
            <a:r>
              <a:rPr lang="es-MX" sz="3300" dirty="0" err="1">
                <a:hlinkClick r:id="rId4"/>
              </a:rPr>
              <a:t>tania.gonzalez@nube.sep,gob.mx</a:t>
            </a:r>
            <a:endParaRPr lang="es-MX" sz="3300" dirty="0"/>
          </a:p>
          <a:p>
            <a:pPr lvl="0"/>
            <a:endParaRPr lang="es-MX" dirty="0"/>
          </a:p>
          <a:p>
            <a:br>
              <a:rPr lang="es-MX" dirty="0"/>
            </a:br>
            <a:endParaRPr lang="es-MX" dirty="0"/>
          </a:p>
        </p:txBody>
      </p:sp>
      <p:sp>
        <p:nvSpPr>
          <p:cNvPr id="4" name="CuadroTexto 3"/>
          <p:cNvSpPr txBox="1"/>
          <p:nvPr/>
        </p:nvSpPr>
        <p:spPr>
          <a:xfrm>
            <a:off x="1656622" y="1467173"/>
            <a:ext cx="9674087" cy="1200329"/>
          </a:xfrm>
          <a:prstGeom prst="rect">
            <a:avLst/>
          </a:prstGeom>
          <a:noFill/>
        </p:spPr>
        <p:txBody>
          <a:bodyPr wrap="square" rtlCol="0">
            <a:spAutoFit/>
          </a:bodyPr>
          <a:lstStyle/>
          <a:p>
            <a:r>
              <a:rPr lang="es-MX" b="1" dirty="0"/>
              <a:t>Los Medios para presentar Quejas y Denuncias por parte de los miembros del CCS o Beneficiario son:</a:t>
            </a:r>
            <a:br>
              <a:rPr lang="es-MX" dirty="0"/>
            </a:br>
            <a:r>
              <a:rPr lang="es-MX" b="1" dirty="0"/>
              <a:t> </a:t>
            </a:r>
            <a:br>
              <a:rPr lang="es-MX" dirty="0"/>
            </a:br>
            <a:endParaRPr lang="es-MX" dirty="0"/>
          </a:p>
        </p:txBody>
      </p:sp>
    </p:spTree>
    <p:extLst>
      <p:ext uri="{BB962C8B-B14F-4D97-AF65-F5344CB8AC3E}">
        <p14:creationId xmlns:p14="http://schemas.microsoft.com/office/powerpoint/2010/main" val="32638475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4731025" y="2888973"/>
            <a:ext cx="3154018" cy="861774"/>
          </a:xfrm>
          <a:prstGeom prst="rect">
            <a:avLst/>
          </a:prstGeom>
          <a:noFill/>
        </p:spPr>
        <p:txBody>
          <a:bodyPr wrap="square" rtlCol="0">
            <a:spAutoFit/>
          </a:bodyPr>
          <a:lstStyle/>
          <a:p>
            <a:r>
              <a:rPr lang="es-MX"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3.- OPERACIÓN</a:t>
            </a:r>
          </a:p>
          <a:p>
            <a:endParaRPr lang="es-MX" dirty="0"/>
          </a:p>
        </p:txBody>
      </p:sp>
    </p:spTree>
    <p:extLst>
      <p:ext uri="{BB962C8B-B14F-4D97-AF65-F5344CB8AC3E}">
        <p14:creationId xmlns:p14="http://schemas.microsoft.com/office/powerpoint/2010/main" val="8314127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6957711" y="344940"/>
            <a:ext cx="4485530" cy="4350964"/>
          </a:xfrm>
          <a:prstGeom prst="rect">
            <a:avLst/>
          </a:prstGeom>
        </p:spPr>
      </p:pic>
      <p:sp>
        <p:nvSpPr>
          <p:cNvPr id="3" name="Marcador de contenido 2"/>
          <p:cNvSpPr>
            <a:spLocks noGrp="1"/>
          </p:cNvSpPr>
          <p:nvPr>
            <p:ph idx="1"/>
          </p:nvPr>
        </p:nvSpPr>
        <p:spPr>
          <a:xfrm>
            <a:off x="433665" y="1921566"/>
            <a:ext cx="5122652" cy="3759253"/>
          </a:xfrm>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algn="just"/>
            <a:r>
              <a:rPr lang="es-MX" dirty="0"/>
              <a:t>Los beneficiarios así como el comité pueden solicitar información con respecto a la contraloría social </a:t>
            </a:r>
            <a:r>
              <a:rPr lang="es-MX" altLang="es-MX" dirty="0"/>
              <a:t>así como de la correcta aplicación de los recursos asignados. La forma correcta de solicitar la información es por medio del anexo 6. Este anexo se puede usar cuando se quiere:</a:t>
            </a:r>
          </a:p>
          <a:p>
            <a:pPr algn="just"/>
            <a:r>
              <a:rPr lang="es-MX" dirty="0"/>
              <a:t>Para pedir información y/o asesorías personalizadas  a la CGUT Y P.</a:t>
            </a:r>
          </a:p>
          <a:p>
            <a:pPr algn="just"/>
            <a:r>
              <a:rPr lang="es-MX" dirty="0"/>
              <a:t>Para cuando el comité solicite información al Enlace de contraloría social de la UTMART. </a:t>
            </a:r>
          </a:p>
        </p:txBody>
      </p:sp>
      <p:sp>
        <p:nvSpPr>
          <p:cNvPr id="9" name="CuadroTexto 8"/>
          <p:cNvSpPr txBox="1"/>
          <p:nvPr/>
        </p:nvSpPr>
        <p:spPr>
          <a:xfrm>
            <a:off x="0" y="344940"/>
            <a:ext cx="5989983"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3.1.Solicitud de información y estrategia de vigilancia</a:t>
            </a:r>
          </a:p>
          <a:p>
            <a:endParaRPr lang="es-MX"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CuadroTexto 5"/>
          <p:cNvSpPr txBox="1"/>
          <p:nvPr/>
        </p:nvSpPr>
        <p:spPr>
          <a:xfrm>
            <a:off x="5989983" y="4943061"/>
            <a:ext cx="5844208" cy="1477328"/>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s-MX" dirty="0"/>
              <a:t>Para poder supervisar que el recurso se ejecuto o se esta aplicando de manera correcta se debe de crear estrategias de vigilancia como: revisar el anexo de ejecución y corroborar que los objetivos, metas y acciones se están cumpliendo en tiempo y forma.</a:t>
            </a:r>
          </a:p>
        </p:txBody>
      </p:sp>
    </p:spTree>
    <p:extLst>
      <p:ext uri="{BB962C8B-B14F-4D97-AF65-F5344CB8AC3E}">
        <p14:creationId xmlns:p14="http://schemas.microsoft.com/office/powerpoint/2010/main" val="27315900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736034" y="371061"/>
            <a:ext cx="10098157" cy="1354217"/>
          </a:xfrm>
          <a:prstGeom prst="rect">
            <a:avLst/>
          </a:prstGeom>
          <a:noFill/>
        </p:spPr>
        <p:txBody>
          <a:bodyPr wrap="square" rtlCol="0">
            <a:spAutoFit/>
          </a:bodyPr>
          <a:lstStyle/>
          <a:p>
            <a:r>
              <a:rPr lang="es-MX"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3.2.- Recepción, presentación y seguimiento a quejas y denuncias</a:t>
            </a:r>
          </a:p>
          <a:p>
            <a:endParaRPr lang="es-MX" dirty="0"/>
          </a:p>
        </p:txBody>
      </p:sp>
      <p:sp>
        <p:nvSpPr>
          <p:cNvPr id="6" name="CuadroTexto 5"/>
          <p:cNvSpPr txBox="1">
            <a:spLocks noChangeArrowheads="1"/>
          </p:cNvSpPr>
          <p:nvPr/>
        </p:nvSpPr>
        <p:spPr bwMode="auto">
          <a:xfrm>
            <a:off x="1258956" y="2031725"/>
            <a:ext cx="9741484" cy="318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15000"/>
              </a:lnSpc>
              <a:spcBef>
                <a:spcPct val="0"/>
              </a:spcBef>
              <a:spcAft>
                <a:spcPts val="1000"/>
              </a:spcAft>
              <a:buFont typeface="Wingdings" panose="05000000000000000000" pitchFamily="2" charset="2"/>
              <a:buChar char="v"/>
            </a:pPr>
            <a:r>
              <a:rPr lang="es-MX" sz="1600" b="1" dirty="0">
                <a:solidFill>
                  <a:srgbClr val="002060"/>
                </a:solidFill>
                <a:latin typeface="Copperplate Gothic Light" panose="020E0507020206020404" pitchFamily="34" charset="0"/>
              </a:rPr>
              <a:t>El comité de contraloría social será el responsable de la recepción y presentación de quejas y denuncias </a:t>
            </a:r>
            <a:r>
              <a:rPr lang="es-MX" sz="1600" b="1" dirty="0">
                <a:solidFill>
                  <a:srgbClr val="002060"/>
                </a:solidFill>
                <a:latin typeface="Copperplate Gothic Light" panose="020E0507020206020404" pitchFamily="34" charset="0"/>
              </a:rPr>
              <a:t>sobre la aplicación y ejecución del Programa, recabar la información de las mismas y, en su caso, presentarlas junto con la información recopilada al  Responsable de la CS de la UTMART, a efecto de que se tomen las medidas a que haya lugar,  </a:t>
            </a:r>
          </a:p>
          <a:p>
            <a:pPr marL="0" lvl="0" indent="0" algn="just">
              <a:lnSpc>
                <a:spcPct val="115000"/>
              </a:lnSpc>
              <a:spcBef>
                <a:spcPct val="0"/>
              </a:spcBef>
              <a:spcAft>
                <a:spcPts val="1000"/>
              </a:spcAft>
              <a:buNone/>
            </a:pPr>
            <a:endParaRPr lang="es-MX" sz="1600" b="1" dirty="0">
              <a:solidFill>
                <a:srgbClr val="002060"/>
              </a:solidFill>
              <a:latin typeface="Copperplate Gothic Light" panose="020E0507020206020404" pitchFamily="34" charset="0"/>
            </a:endParaRPr>
          </a:p>
          <a:p>
            <a:pPr lvl="0" algn="just">
              <a:lnSpc>
                <a:spcPct val="115000"/>
              </a:lnSpc>
              <a:spcBef>
                <a:spcPct val="0"/>
              </a:spcBef>
              <a:spcAft>
                <a:spcPts val="1000"/>
              </a:spcAft>
              <a:buFont typeface="Wingdings" panose="05000000000000000000" pitchFamily="2" charset="2"/>
              <a:buChar char="v"/>
            </a:pPr>
            <a:r>
              <a:rPr lang="es-MX" sz="1600" b="1" dirty="0">
                <a:solidFill>
                  <a:srgbClr val="002060"/>
                </a:solidFill>
                <a:latin typeface="Copperplate Gothic Light" panose="020E0507020206020404" pitchFamily="34" charset="0"/>
              </a:rPr>
              <a:t>Recibir las quejas y denuncias que puedan dar lugar al </a:t>
            </a:r>
            <a:r>
              <a:rPr lang="es-MX" sz="1600" b="1" dirty="0" err="1">
                <a:solidFill>
                  <a:srgbClr val="002060"/>
                </a:solidFill>
                <a:latin typeface="Copperplate Gothic Light" panose="020E0507020206020404" pitchFamily="34" charset="0"/>
              </a:rPr>
              <a:t>fincamiento</a:t>
            </a:r>
            <a:r>
              <a:rPr lang="es-MX" sz="1600" b="1" dirty="0">
                <a:solidFill>
                  <a:srgbClr val="002060"/>
                </a:solidFill>
                <a:latin typeface="Copperplate Gothic Light" panose="020E0507020206020404" pitchFamily="34" charset="0"/>
              </a:rPr>
              <a:t> de responsabilidades administrativas, civiles o penales relacionadas con el Programas, así como turnarlas al Responsable de la CS o al OEC y a la </a:t>
            </a:r>
            <a:r>
              <a:rPr lang="es-MX" sz="1600" b="1" dirty="0" err="1">
                <a:solidFill>
                  <a:srgbClr val="002060"/>
                </a:solidFill>
                <a:latin typeface="Copperplate Gothic Light" panose="020E0507020206020404" pitchFamily="34" charset="0"/>
              </a:rPr>
              <a:t>CGUTyP</a:t>
            </a:r>
            <a:r>
              <a:rPr lang="es-MX" sz="1600" b="1" dirty="0">
                <a:solidFill>
                  <a:srgbClr val="002060"/>
                </a:solidFill>
                <a:latin typeface="Copperplate Gothic Light" panose="020E0507020206020404" pitchFamily="34" charset="0"/>
              </a:rPr>
              <a:t> para su atención,</a:t>
            </a:r>
          </a:p>
        </p:txBody>
      </p:sp>
    </p:spTree>
    <p:extLst>
      <p:ext uri="{BB962C8B-B14F-4D97-AF65-F5344CB8AC3E}">
        <p14:creationId xmlns:p14="http://schemas.microsoft.com/office/powerpoint/2010/main" val="3431196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213113" y="652141"/>
            <a:ext cx="7885044" cy="658642"/>
          </a:xfrm>
          <a:prstGeom prst="rect">
            <a:avLst/>
          </a:prstGeom>
        </p:spPr>
        <p:txBody>
          <a:bodyPr wrap="square">
            <a:spAutoFit/>
          </a:bodyPr>
          <a:lstStyle/>
          <a:p>
            <a:pPr lvl="0" algn="just">
              <a:lnSpc>
                <a:spcPct val="115000"/>
              </a:lnSpc>
            </a:pPr>
            <a:r>
              <a:rPr lang="es-MX"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3.3.- Reuniones e informes a beneficiarios</a:t>
            </a:r>
            <a:endParaRPr lang="es-MX"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5" name="CuadroTexto 4"/>
          <p:cNvSpPr txBox="1"/>
          <p:nvPr/>
        </p:nvSpPr>
        <p:spPr>
          <a:xfrm>
            <a:off x="2405269" y="2451652"/>
            <a:ext cx="7500731" cy="203132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s-MX" dirty="0"/>
              <a:t>Se recomienda realizar al menos una reunión para informar a los beneficiarios sobre el programa, los recursos con los cuales fue beneficiada la institución, los rubros que se cubrirán y los beneficios que se obtendrán. </a:t>
            </a:r>
          </a:p>
          <a:p>
            <a:endParaRPr lang="es-MX" dirty="0"/>
          </a:p>
          <a:p>
            <a:r>
              <a:rPr lang="es-MX" dirty="0"/>
              <a:t>Se recomienda realizar al menos 2 reuniones para informar a los beneficiarios el avance que se tiene en cuanto a la ejecución del recurso así como para hacerlos participes de los beneficios</a:t>
            </a:r>
          </a:p>
        </p:txBody>
      </p:sp>
    </p:spTree>
    <p:extLst>
      <p:ext uri="{BB962C8B-B14F-4D97-AF65-F5344CB8AC3E}">
        <p14:creationId xmlns:p14="http://schemas.microsoft.com/office/powerpoint/2010/main" val="28966179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365040" y="1272591"/>
            <a:ext cx="10018713" cy="5406505"/>
          </a:xfrm>
        </p:spPr>
        <p:txBody>
          <a:bodyPr>
            <a:normAutofit/>
          </a:bodyPr>
          <a:lstStyle/>
          <a:p>
            <a:pPr marL="0" lvl="0" indent="0" algn="just">
              <a:lnSpc>
                <a:spcPct val="115000"/>
              </a:lnSpc>
              <a:spcAft>
                <a:spcPts val="0"/>
              </a:spcAft>
              <a:buFont typeface="+mj-lt"/>
              <a:buNone/>
            </a:pPr>
            <a:r>
              <a:rPr lang="es-MX" dirty="0">
                <a:solidFill>
                  <a:srgbClr val="002060"/>
                </a:solidFill>
              </a:rPr>
              <a:t>El seguimiento de las actividades de contraloría social que nos dicta la IN por medio del PATCS y que nosotros como instancia ejecutora llevamos por medio del PETCS se sube a la plataforma de contraloría social: </a:t>
            </a:r>
          </a:p>
          <a:p>
            <a:pPr marL="0" lvl="0" indent="0" algn="just">
              <a:lnSpc>
                <a:spcPct val="115000"/>
              </a:lnSpc>
              <a:spcAft>
                <a:spcPts val="0"/>
              </a:spcAft>
              <a:buFont typeface="+mj-lt"/>
              <a:buNone/>
            </a:pPr>
            <a:endParaRPr lang="es-MX" dirty="0">
              <a:solidFill>
                <a:srgbClr val="002060"/>
              </a:solidFill>
            </a:endParaRPr>
          </a:p>
          <a:p>
            <a:pPr algn="just">
              <a:lnSpc>
                <a:spcPct val="115000"/>
              </a:lnSpc>
              <a:spcAft>
                <a:spcPts val="0"/>
              </a:spcAft>
            </a:pPr>
            <a:r>
              <a:rPr lang="es-MX" dirty="0">
                <a:solidFill>
                  <a:srgbClr val="002060"/>
                </a:solidFill>
              </a:rPr>
              <a:t>Sistema Informático de Contraloría Social (SICS).</a:t>
            </a:r>
          </a:p>
          <a:p>
            <a:pPr algn="just">
              <a:lnSpc>
                <a:spcPct val="115000"/>
              </a:lnSpc>
              <a:spcAft>
                <a:spcPts val="0"/>
              </a:spcAft>
            </a:pPr>
            <a:endParaRPr lang="es-MX" dirty="0">
              <a:solidFill>
                <a:srgbClr val="002060"/>
              </a:solidFill>
            </a:endParaRPr>
          </a:p>
          <a:p>
            <a:pPr marL="0" lvl="0" indent="0" algn="just">
              <a:lnSpc>
                <a:spcPct val="115000"/>
              </a:lnSpc>
              <a:spcAft>
                <a:spcPts val="0"/>
              </a:spcAft>
              <a:buFont typeface="+mj-lt"/>
              <a:buNone/>
            </a:pPr>
            <a:endParaRPr lang="es-MX" dirty="0">
              <a:solidFill>
                <a:srgbClr val="002060"/>
              </a:solidFill>
            </a:endParaRPr>
          </a:p>
          <a:p>
            <a:endParaRPr lang="es-MX" dirty="0"/>
          </a:p>
        </p:txBody>
      </p:sp>
      <p:sp>
        <p:nvSpPr>
          <p:cNvPr id="4" name="CuadroTexto 3"/>
          <p:cNvSpPr txBox="1"/>
          <p:nvPr/>
        </p:nvSpPr>
        <p:spPr>
          <a:xfrm>
            <a:off x="4412974" y="410817"/>
            <a:ext cx="3617843" cy="861774"/>
          </a:xfrm>
          <a:prstGeom prst="rect">
            <a:avLst/>
          </a:prstGeom>
          <a:noFill/>
        </p:spPr>
        <p:txBody>
          <a:bodyPr wrap="square" rtlCol="0">
            <a:spAutoFit/>
          </a:bodyPr>
          <a:lstStyle/>
          <a:p>
            <a:r>
              <a:rPr lang="es-MX"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4.- SEGUIMIENTO</a:t>
            </a:r>
          </a:p>
          <a:p>
            <a:endParaRPr lang="es-MX" dirty="0"/>
          </a:p>
        </p:txBody>
      </p:sp>
    </p:spTree>
    <p:extLst>
      <p:ext uri="{BB962C8B-B14F-4D97-AF65-F5344CB8AC3E}">
        <p14:creationId xmlns:p14="http://schemas.microsoft.com/office/powerpoint/2010/main" val="28828948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p:cNvSpPr>
            <a:spLocks noChangeArrowheads="1"/>
          </p:cNvSpPr>
          <p:nvPr/>
        </p:nvSpPr>
        <p:spPr bwMode="gray">
          <a:xfrm>
            <a:off x="2007704" y="690725"/>
            <a:ext cx="8556171" cy="883228"/>
          </a:xfrm>
          <a:prstGeom prst="roundRect">
            <a:avLst>
              <a:gd name="adj" fmla="val 49106"/>
            </a:avLst>
          </a:prstGeom>
          <a:solidFill>
            <a:schemeClr val="accent1"/>
          </a:solidFill>
          <a:ln>
            <a:solidFill>
              <a:schemeClr val="tx1"/>
            </a:solidFill>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es-ES" sz="3600" b="1" dirty="0">
                <a:solidFill>
                  <a:srgbClr val="002060"/>
                </a:solidFill>
              </a:rPr>
              <a:t>Actividades de seguimiento en el SICS</a:t>
            </a:r>
            <a:endParaRPr lang="es-ES" sz="3600" dirty="0">
              <a:solidFill>
                <a:srgbClr val="002060"/>
              </a:solidFill>
            </a:endParaRPr>
          </a:p>
        </p:txBody>
      </p:sp>
      <p:graphicFrame>
        <p:nvGraphicFramePr>
          <p:cNvPr id="3" name="Objeto 2"/>
          <p:cNvGraphicFramePr>
            <a:graphicFrameLocks noChangeAspect="1"/>
          </p:cNvGraphicFramePr>
          <p:nvPr>
            <p:extLst>
              <p:ext uri="{D42A27DB-BD31-4B8C-83A1-F6EECF244321}">
                <p14:modId xmlns:p14="http://schemas.microsoft.com/office/powerpoint/2010/main" val="4037306124"/>
              </p:ext>
            </p:extLst>
          </p:nvPr>
        </p:nvGraphicFramePr>
        <p:xfrm>
          <a:off x="2405269" y="2292688"/>
          <a:ext cx="8292860" cy="3994718"/>
        </p:xfrm>
        <a:graphic>
          <a:graphicData uri="http://schemas.openxmlformats.org/presentationml/2006/ole">
            <mc:AlternateContent xmlns:mc="http://schemas.openxmlformats.org/markup-compatibility/2006">
              <mc:Choice xmlns:v="urn:schemas-microsoft-com:vml" Requires="v">
                <p:oleObj spid="_x0000_s2051" name="Hoja de cálculo" r:id="rId3" imgW="6467475" imgH="3181350" progId="Excel.Sheet.12">
                  <p:embed/>
                </p:oleObj>
              </mc:Choice>
              <mc:Fallback>
                <p:oleObj name="Hoja de cálculo" r:id="rId3" imgW="6467475" imgH="3181350" progId="Excel.Sheet.12">
                  <p:embed/>
                  <p:pic>
                    <p:nvPicPr>
                      <p:cNvPr id="3" name="Objeto 2"/>
                      <p:cNvPicPr/>
                      <p:nvPr/>
                    </p:nvPicPr>
                    <p:blipFill>
                      <a:blip r:embed="rId4"/>
                      <a:stretch>
                        <a:fillRect/>
                      </a:stretch>
                    </p:blipFill>
                    <p:spPr>
                      <a:xfrm>
                        <a:off x="2405269" y="2292688"/>
                        <a:ext cx="8292860" cy="3994718"/>
                      </a:xfrm>
                      <a:prstGeom prst="rect">
                        <a:avLst/>
                      </a:prstGeom>
                      <a:solidFill>
                        <a:schemeClr val="accent1">
                          <a:lumMod val="60000"/>
                          <a:lumOff val="40000"/>
                        </a:schemeClr>
                      </a:solidFill>
                    </p:spPr>
                  </p:pic>
                </p:oleObj>
              </mc:Fallback>
            </mc:AlternateContent>
          </a:graphicData>
        </a:graphic>
      </p:graphicFrame>
    </p:spTree>
    <p:extLst>
      <p:ext uri="{BB962C8B-B14F-4D97-AF65-F5344CB8AC3E}">
        <p14:creationId xmlns:p14="http://schemas.microsoft.com/office/powerpoint/2010/main" val="4274355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cstate="print">
            <a:extLst>
              <a:ext uri="{28A0092B-C50C-407E-A947-70E740481C1C}">
                <a14:useLocalDpi xmlns:a14="http://schemas.microsoft.com/office/drawing/2010/main" val="0"/>
              </a:ext>
            </a:extLst>
          </a:blip>
          <a:srcRect t="12500" b="10577"/>
          <a:stretch/>
        </p:blipFill>
        <p:spPr>
          <a:xfrm>
            <a:off x="8960121" y="1"/>
            <a:ext cx="3231879" cy="951470"/>
          </a:xfrm>
          <a:prstGeom prst="rect">
            <a:avLst/>
          </a:prstGeom>
          <a:solidFill>
            <a:schemeClr val="bg1"/>
          </a:solidFill>
        </p:spPr>
      </p:pic>
      <p:graphicFrame>
        <p:nvGraphicFramePr>
          <p:cNvPr id="2" name="Tabla 1"/>
          <p:cNvGraphicFramePr>
            <a:graphicFrameLocks noGrp="1"/>
          </p:cNvGraphicFramePr>
          <p:nvPr>
            <p:extLst>
              <p:ext uri="{D42A27DB-BD31-4B8C-83A1-F6EECF244321}">
                <p14:modId xmlns:p14="http://schemas.microsoft.com/office/powerpoint/2010/main" val="3540368604"/>
              </p:ext>
            </p:extLst>
          </p:nvPr>
        </p:nvGraphicFramePr>
        <p:xfrm>
          <a:off x="2875722" y="1646983"/>
          <a:ext cx="8723242" cy="4486656"/>
        </p:xfrm>
        <a:graphic>
          <a:graphicData uri="http://schemas.openxmlformats.org/drawingml/2006/table">
            <a:tbl>
              <a:tblPr firstRow="1" firstCol="1" bandRow="1">
                <a:tableStyleId>{5C22544A-7EE6-4342-B048-85BDC9FD1C3A}</a:tableStyleId>
              </a:tblPr>
              <a:tblGrid>
                <a:gridCol w="2109333">
                  <a:extLst>
                    <a:ext uri="{9D8B030D-6E8A-4147-A177-3AD203B41FA5}">
                      <a16:colId xmlns:a16="http://schemas.microsoft.com/office/drawing/2014/main" val="20000"/>
                    </a:ext>
                  </a:extLst>
                </a:gridCol>
                <a:gridCol w="6613909">
                  <a:extLst>
                    <a:ext uri="{9D8B030D-6E8A-4147-A177-3AD203B41FA5}">
                      <a16:colId xmlns:a16="http://schemas.microsoft.com/office/drawing/2014/main" val="20001"/>
                    </a:ext>
                  </a:extLst>
                </a:gridCol>
              </a:tblGrid>
              <a:tr h="0">
                <a:tc>
                  <a:txBody>
                    <a:bodyPr/>
                    <a:lstStyle/>
                    <a:p>
                      <a:pPr indent="0" algn="just">
                        <a:lnSpc>
                          <a:spcPct val="115000"/>
                        </a:lnSpc>
                        <a:spcAft>
                          <a:spcPts val="0"/>
                        </a:spcAft>
                      </a:pPr>
                      <a:r>
                        <a:rPr lang="es-MX" sz="1600" dirty="0">
                          <a:solidFill>
                            <a:srgbClr val="002060"/>
                          </a:solidFill>
                          <a:effectLst/>
                        </a:rPr>
                        <a:t>Ponente:</a:t>
                      </a:r>
                    </a:p>
                    <a:p>
                      <a:pPr indent="0" algn="just">
                        <a:lnSpc>
                          <a:spcPct val="115000"/>
                        </a:lnSpc>
                        <a:spcAft>
                          <a:spcPts val="0"/>
                        </a:spcAft>
                      </a:pPr>
                      <a:endParaRPr lang="es-MX" sz="1600" dirty="0">
                        <a:solidFill>
                          <a:srgbClr val="002060"/>
                        </a:solidFill>
                        <a:effectLst/>
                        <a:latin typeface="Arial" panose="020B0604020202020204" pitchFamily="34" charset="0"/>
                        <a:ea typeface="Times New Roman" panose="02020603050405020304" pitchFamily="18" charset="0"/>
                      </a:endParaRPr>
                    </a:p>
                  </a:txBody>
                  <a:tcPr marL="68580" marR="68580" marT="0" marB="0">
                    <a:solidFill>
                      <a:schemeClr val="tx2">
                        <a:lumMod val="60000"/>
                        <a:lumOff val="40000"/>
                      </a:schemeClr>
                    </a:solidFill>
                  </a:tcPr>
                </a:tc>
                <a:tc>
                  <a:txBody>
                    <a:bodyPr/>
                    <a:lstStyle/>
                    <a:p>
                      <a:pPr indent="0" algn="just">
                        <a:lnSpc>
                          <a:spcPct val="115000"/>
                        </a:lnSpc>
                        <a:spcAft>
                          <a:spcPts val="0"/>
                        </a:spcAft>
                      </a:pPr>
                      <a:r>
                        <a:rPr lang="es-MX" sz="1600" b="0" dirty="0">
                          <a:solidFill>
                            <a:srgbClr val="002060"/>
                          </a:solidFill>
                          <a:effectLst/>
                          <a:latin typeface="Arial" panose="020B0604020202020204" pitchFamily="34" charset="0"/>
                          <a:ea typeface="Times New Roman" panose="02020603050405020304" pitchFamily="18" charset="0"/>
                        </a:rPr>
                        <a:t>M.C.</a:t>
                      </a:r>
                      <a:r>
                        <a:rPr lang="es-MX" sz="1600" b="0" baseline="0" dirty="0">
                          <a:solidFill>
                            <a:srgbClr val="002060"/>
                          </a:solidFill>
                          <a:effectLst/>
                          <a:latin typeface="Arial" panose="020B0604020202020204" pitchFamily="34" charset="0"/>
                          <a:ea typeface="Times New Roman" panose="02020603050405020304" pitchFamily="18" charset="0"/>
                        </a:rPr>
                        <a:t> Isidro Otoniel Montelongo Alfaro</a:t>
                      </a:r>
                      <a:endParaRPr lang="es-MX" sz="1600" b="0" dirty="0">
                        <a:solidFill>
                          <a:srgbClr val="002060"/>
                        </a:solidFill>
                        <a:effectLst/>
                        <a:latin typeface="Arial" panose="020B0604020202020204" pitchFamily="34" charset="0"/>
                        <a:ea typeface="Times New Roman" panose="02020603050405020304" pitchFamily="18" charset="0"/>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0">
                <a:tc>
                  <a:txBody>
                    <a:bodyPr/>
                    <a:lstStyle/>
                    <a:p>
                      <a:pPr indent="0" algn="just">
                        <a:lnSpc>
                          <a:spcPct val="115000"/>
                        </a:lnSpc>
                        <a:spcAft>
                          <a:spcPts val="0"/>
                        </a:spcAft>
                      </a:pPr>
                      <a:r>
                        <a:rPr lang="es-MX" sz="1600" dirty="0">
                          <a:solidFill>
                            <a:srgbClr val="002060"/>
                          </a:solidFill>
                          <a:effectLst/>
                        </a:rPr>
                        <a:t>Material de Apoyo y Consulta:</a:t>
                      </a:r>
                    </a:p>
                    <a:p>
                      <a:pPr indent="0" algn="just">
                        <a:lnSpc>
                          <a:spcPct val="115000"/>
                        </a:lnSpc>
                        <a:spcAft>
                          <a:spcPts val="0"/>
                        </a:spcAft>
                      </a:pPr>
                      <a:endParaRPr lang="es-MX" sz="1600" dirty="0">
                        <a:solidFill>
                          <a:srgbClr val="002060"/>
                        </a:solidFill>
                        <a:effectLst/>
                        <a:latin typeface="Arial" panose="020B0604020202020204" pitchFamily="34" charset="0"/>
                        <a:ea typeface="Times New Roman" panose="02020603050405020304" pitchFamily="18" charset="0"/>
                      </a:endParaRPr>
                    </a:p>
                  </a:txBody>
                  <a:tcPr marL="68580" marR="68580" marT="0" marB="0">
                    <a:solidFill>
                      <a:schemeClr val="tx2">
                        <a:lumMod val="60000"/>
                        <a:lumOff val="40000"/>
                      </a:schemeClr>
                    </a:solidFill>
                  </a:tcPr>
                </a:tc>
                <a:tc>
                  <a:txBody>
                    <a:bodyPr/>
                    <a:lstStyle/>
                    <a:p>
                      <a:pPr indent="0" algn="just">
                        <a:lnSpc>
                          <a:spcPct val="115000"/>
                        </a:lnSpc>
                        <a:spcAft>
                          <a:spcPts val="0"/>
                        </a:spcAft>
                      </a:pPr>
                      <a:endParaRPr lang="es-MX" sz="1600" dirty="0">
                        <a:solidFill>
                          <a:srgbClr val="002060"/>
                        </a:solidFill>
                        <a:effectLst/>
                      </a:endParaRPr>
                    </a:p>
                    <a:p>
                      <a:pPr indent="0" algn="just">
                        <a:lnSpc>
                          <a:spcPct val="115000"/>
                        </a:lnSpc>
                        <a:spcAft>
                          <a:spcPts val="0"/>
                        </a:spcAft>
                      </a:pPr>
                      <a:r>
                        <a:rPr lang="es-MX" sz="1600" dirty="0">
                          <a:solidFill>
                            <a:srgbClr val="002060"/>
                          </a:solidFill>
                          <a:effectLst/>
                          <a:latin typeface="Arial" panose="020B0604020202020204" pitchFamily="34" charset="0"/>
                          <a:ea typeface="Times New Roman" panose="02020603050405020304" pitchFamily="18" charset="0"/>
                        </a:rPr>
                        <a:t>Podrá ser descargado de la pagina oficial</a:t>
                      </a:r>
                      <a:r>
                        <a:rPr lang="es-MX" sz="1600" baseline="0" dirty="0">
                          <a:solidFill>
                            <a:srgbClr val="002060"/>
                          </a:solidFill>
                          <a:effectLst/>
                          <a:latin typeface="Arial" panose="020B0604020202020204" pitchFamily="34" charset="0"/>
                          <a:ea typeface="Times New Roman" panose="02020603050405020304" pitchFamily="18" charset="0"/>
                        </a:rPr>
                        <a:t> de la UTMarT:</a:t>
                      </a:r>
                      <a:r>
                        <a:rPr lang="es-MX" sz="1600" dirty="0">
                          <a:solidFill>
                            <a:srgbClr val="002060"/>
                          </a:solidFill>
                          <a:effectLst/>
                          <a:latin typeface="Arial" panose="020B0604020202020204" pitchFamily="34" charset="0"/>
                          <a:ea typeface="Times New Roman" panose="02020603050405020304" pitchFamily="18" charset="0"/>
                        </a:rPr>
                        <a:t> </a:t>
                      </a:r>
                      <a:r>
                        <a:rPr lang="es-MX" sz="1600" dirty="0">
                          <a:solidFill>
                            <a:srgbClr val="002060"/>
                          </a:solidFill>
                          <a:effectLst/>
                          <a:latin typeface="Arial" panose="020B0604020202020204" pitchFamily="34" charset="0"/>
                          <a:ea typeface="Times New Roman" panose="02020603050405020304" pitchFamily="18" charset="0"/>
                          <a:hlinkClick r:id="rId3"/>
                        </a:rPr>
                        <a:t>http://www.utmart.edu.mx/contraloria-social/</a:t>
                      </a:r>
                      <a:r>
                        <a:rPr lang="es-MX" sz="1600" dirty="0">
                          <a:solidFill>
                            <a:srgbClr val="002060"/>
                          </a:solidFill>
                          <a:effectLst/>
                          <a:latin typeface="Arial" panose="020B0604020202020204" pitchFamily="34" charset="0"/>
                          <a:ea typeface="Times New Roman" panose="02020603050405020304" pitchFamily="18" charset="0"/>
                        </a:rPr>
                        <a:t> o en la pagina oficial de la CGUT:  </a:t>
                      </a:r>
                      <a:r>
                        <a:rPr lang="es-MX" sz="1600" dirty="0">
                          <a:solidFill>
                            <a:srgbClr val="002060"/>
                          </a:solidFill>
                          <a:effectLst/>
                          <a:latin typeface="Arial" panose="020B0604020202020204" pitchFamily="34" charset="0"/>
                          <a:ea typeface="Times New Roman" panose="02020603050405020304" pitchFamily="18" charset="0"/>
                          <a:hlinkClick r:id="rId4"/>
                        </a:rPr>
                        <a:t>http://cgut.sep.gob.mx/ContraloriaSocial/contraloria.php</a:t>
                      </a:r>
                      <a:r>
                        <a:rPr lang="es-MX" sz="1600" dirty="0">
                          <a:solidFill>
                            <a:srgbClr val="002060"/>
                          </a:solidFill>
                          <a:effectLst/>
                          <a:latin typeface="Arial" panose="020B0604020202020204" pitchFamily="34" charset="0"/>
                          <a:ea typeface="Times New Roman" panose="02020603050405020304" pitchFamily="18" charset="0"/>
                        </a:rPr>
                        <a:t> </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r h="0">
                <a:tc>
                  <a:txBody>
                    <a:bodyPr/>
                    <a:lstStyle/>
                    <a:p>
                      <a:pPr indent="0" algn="just">
                        <a:lnSpc>
                          <a:spcPct val="115000"/>
                        </a:lnSpc>
                        <a:spcAft>
                          <a:spcPts val="0"/>
                        </a:spcAft>
                      </a:pPr>
                      <a:r>
                        <a:rPr lang="es-MX" sz="1600" dirty="0">
                          <a:solidFill>
                            <a:srgbClr val="002060"/>
                          </a:solidFill>
                          <a:effectLst/>
                        </a:rPr>
                        <a:t>Dinámicas para reforzar el aprendizaje:</a:t>
                      </a:r>
                    </a:p>
                    <a:p>
                      <a:pPr indent="0" algn="just">
                        <a:lnSpc>
                          <a:spcPct val="115000"/>
                        </a:lnSpc>
                        <a:spcAft>
                          <a:spcPts val="0"/>
                        </a:spcAft>
                      </a:pPr>
                      <a:endParaRPr lang="es-MX" sz="1600" dirty="0">
                        <a:solidFill>
                          <a:srgbClr val="002060"/>
                        </a:solidFill>
                        <a:effectLst/>
                        <a:latin typeface="Arial" panose="020B0604020202020204" pitchFamily="34" charset="0"/>
                        <a:ea typeface="Times New Roman" panose="02020603050405020304" pitchFamily="18" charset="0"/>
                      </a:endParaRPr>
                    </a:p>
                  </a:txBody>
                  <a:tcPr marL="68580" marR="68580" marT="0" marB="0">
                    <a:solidFill>
                      <a:schemeClr val="tx2">
                        <a:lumMod val="60000"/>
                        <a:lumOff val="40000"/>
                      </a:schemeClr>
                    </a:solidFill>
                  </a:tcPr>
                </a:tc>
                <a:tc>
                  <a:txBody>
                    <a:bodyPr/>
                    <a:lstStyle/>
                    <a:p>
                      <a:pPr indent="0" algn="just">
                        <a:lnSpc>
                          <a:spcPct val="115000"/>
                        </a:lnSpc>
                        <a:spcAft>
                          <a:spcPts val="0"/>
                        </a:spcAft>
                      </a:pPr>
                      <a:endParaRPr lang="es-MX" sz="1600" dirty="0">
                        <a:solidFill>
                          <a:srgbClr val="002060"/>
                        </a:solidFill>
                        <a:effectLst/>
                        <a:latin typeface="Arial" panose="020B0604020202020204" pitchFamily="34" charset="0"/>
                        <a:ea typeface="Times New Roman" panose="02020603050405020304" pitchFamily="18" charset="0"/>
                      </a:endParaRPr>
                    </a:p>
                    <a:p>
                      <a:pPr marL="285750" indent="-285750" algn="just">
                        <a:lnSpc>
                          <a:spcPct val="115000"/>
                        </a:lnSpc>
                        <a:spcAft>
                          <a:spcPts val="0"/>
                        </a:spcAft>
                        <a:buFont typeface="Arial" panose="020B0604020202020204" pitchFamily="34" charset="0"/>
                        <a:buChar char="•"/>
                      </a:pPr>
                      <a:r>
                        <a:rPr lang="es-MX" sz="1600" dirty="0">
                          <a:solidFill>
                            <a:srgbClr val="002060"/>
                          </a:solidFill>
                          <a:effectLst/>
                          <a:latin typeface="Arial" panose="020B0604020202020204" pitchFamily="34" charset="0"/>
                          <a:ea typeface="Times New Roman" panose="02020603050405020304" pitchFamily="18" charset="0"/>
                        </a:rPr>
                        <a:t>Debate</a:t>
                      </a:r>
                      <a:r>
                        <a:rPr lang="es-MX" sz="1600" baseline="0" dirty="0">
                          <a:solidFill>
                            <a:srgbClr val="002060"/>
                          </a:solidFill>
                          <a:effectLst/>
                          <a:latin typeface="Arial" panose="020B0604020202020204" pitchFamily="34" charset="0"/>
                          <a:ea typeface="Times New Roman" panose="02020603050405020304" pitchFamily="18" charset="0"/>
                        </a:rPr>
                        <a:t> sobre los temas</a:t>
                      </a:r>
                    </a:p>
                    <a:p>
                      <a:pPr marL="285750" indent="-285750" algn="just">
                        <a:lnSpc>
                          <a:spcPct val="115000"/>
                        </a:lnSpc>
                        <a:spcAft>
                          <a:spcPts val="0"/>
                        </a:spcAft>
                        <a:buFont typeface="Arial" panose="020B0604020202020204" pitchFamily="34" charset="0"/>
                        <a:buChar char="•"/>
                      </a:pPr>
                      <a:r>
                        <a:rPr lang="es-MX" sz="1600" baseline="0" dirty="0">
                          <a:solidFill>
                            <a:srgbClr val="002060"/>
                          </a:solidFill>
                          <a:effectLst/>
                          <a:latin typeface="Arial" panose="020B0604020202020204" pitchFamily="34" charset="0"/>
                          <a:ea typeface="Times New Roman" panose="02020603050405020304" pitchFamily="18" charset="0"/>
                        </a:rPr>
                        <a:t>Preguntas y respuestas </a:t>
                      </a:r>
                      <a:endParaRPr lang="es-MX" sz="1600" dirty="0">
                        <a:solidFill>
                          <a:srgbClr val="002060"/>
                        </a:solidFill>
                        <a:effectLst/>
                        <a:latin typeface="Arial" panose="020B0604020202020204" pitchFamily="34" charset="0"/>
                        <a:ea typeface="Times New Roman" panose="02020603050405020304" pitchFamily="18" charset="0"/>
                      </a:endParaRPr>
                    </a:p>
                  </a:txBody>
                  <a:tcPr marL="68580" marR="68580" marT="0" marB="0">
                    <a:solidFill>
                      <a:schemeClr val="tx2">
                        <a:lumMod val="40000"/>
                        <a:lumOff val="60000"/>
                      </a:schemeClr>
                    </a:solidFill>
                  </a:tcPr>
                </a:tc>
                <a:extLst>
                  <a:ext uri="{0D108BD9-81ED-4DB2-BD59-A6C34878D82A}">
                    <a16:rowId xmlns:a16="http://schemas.microsoft.com/office/drawing/2014/main" val="10002"/>
                  </a:ext>
                </a:extLst>
              </a:tr>
              <a:tr h="0">
                <a:tc>
                  <a:txBody>
                    <a:bodyPr/>
                    <a:lstStyle/>
                    <a:p>
                      <a:pPr indent="0" algn="just">
                        <a:lnSpc>
                          <a:spcPct val="115000"/>
                        </a:lnSpc>
                        <a:spcAft>
                          <a:spcPts val="0"/>
                        </a:spcAft>
                      </a:pPr>
                      <a:endParaRPr lang="es-MX" sz="1600" dirty="0">
                        <a:solidFill>
                          <a:srgbClr val="002060"/>
                        </a:solidFill>
                        <a:effectLst/>
                      </a:endParaRPr>
                    </a:p>
                    <a:p>
                      <a:pPr indent="0" algn="just">
                        <a:lnSpc>
                          <a:spcPct val="115000"/>
                        </a:lnSpc>
                        <a:spcAft>
                          <a:spcPts val="0"/>
                        </a:spcAft>
                      </a:pPr>
                      <a:r>
                        <a:rPr lang="es-MX" sz="1600" dirty="0">
                          <a:solidFill>
                            <a:srgbClr val="002060"/>
                          </a:solidFill>
                          <a:effectLst/>
                        </a:rPr>
                        <a:t>Participantes:</a:t>
                      </a:r>
                    </a:p>
                    <a:p>
                      <a:pPr indent="0" algn="just">
                        <a:lnSpc>
                          <a:spcPct val="115000"/>
                        </a:lnSpc>
                        <a:spcAft>
                          <a:spcPts val="0"/>
                        </a:spcAft>
                      </a:pPr>
                      <a:endParaRPr lang="es-MX" sz="1600" dirty="0">
                        <a:solidFill>
                          <a:srgbClr val="002060"/>
                        </a:solidFill>
                        <a:effectLst/>
                        <a:latin typeface="Arial" panose="020B0604020202020204" pitchFamily="34" charset="0"/>
                        <a:ea typeface="Times New Roman" panose="02020603050405020304" pitchFamily="18" charset="0"/>
                      </a:endParaRPr>
                    </a:p>
                  </a:txBody>
                  <a:tcPr marL="68580" marR="68580" marT="0" marB="0">
                    <a:solidFill>
                      <a:schemeClr val="tx2">
                        <a:lumMod val="60000"/>
                        <a:lumOff val="40000"/>
                      </a:schemeClr>
                    </a:solidFill>
                  </a:tcPr>
                </a:tc>
                <a:tc>
                  <a:txBody>
                    <a:bodyPr/>
                    <a:lstStyle/>
                    <a:p>
                      <a:pPr indent="0" algn="just">
                        <a:lnSpc>
                          <a:spcPct val="115000"/>
                        </a:lnSpc>
                        <a:spcAft>
                          <a:spcPts val="0"/>
                        </a:spcAft>
                      </a:pPr>
                      <a:endParaRPr lang="es-MX" sz="1600" dirty="0">
                        <a:solidFill>
                          <a:srgbClr val="002060"/>
                        </a:solidFill>
                        <a:effectLst/>
                        <a:latin typeface="Arial" panose="020B0604020202020204" pitchFamily="34" charset="0"/>
                        <a:ea typeface="Times New Roman" panose="02020603050405020304" pitchFamily="18" charset="0"/>
                      </a:endParaRPr>
                    </a:p>
                    <a:p>
                      <a:pPr indent="0" algn="just">
                        <a:lnSpc>
                          <a:spcPct val="115000"/>
                        </a:lnSpc>
                        <a:spcAft>
                          <a:spcPts val="0"/>
                        </a:spcAft>
                      </a:pPr>
                      <a:r>
                        <a:rPr lang="es-MX" sz="1600" dirty="0">
                          <a:solidFill>
                            <a:srgbClr val="002060"/>
                          </a:solidFill>
                          <a:effectLst/>
                          <a:latin typeface="Arial" panose="020B0604020202020204" pitchFamily="34" charset="0"/>
                          <a:ea typeface="Times New Roman" panose="02020603050405020304" pitchFamily="18" charset="0"/>
                        </a:rPr>
                        <a:t>Beneficiarios</a:t>
                      </a:r>
                      <a:r>
                        <a:rPr lang="es-MX" sz="1600" baseline="0" dirty="0">
                          <a:solidFill>
                            <a:srgbClr val="002060"/>
                          </a:solidFill>
                          <a:effectLst/>
                          <a:latin typeface="Arial" panose="020B0604020202020204" pitchFamily="34" charset="0"/>
                          <a:ea typeface="Times New Roman" panose="02020603050405020304" pitchFamily="18" charset="0"/>
                        </a:rPr>
                        <a:t> del programa</a:t>
                      </a:r>
                    </a:p>
                    <a:p>
                      <a:pPr indent="0" algn="just">
                        <a:lnSpc>
                          <a:spcPct val="115000"/>
                        </a:lnSpc>
                        <a:spcAft>
                          <a:spcPts val="0"/>
                        </a:spcAft>
                      </a:pPr>
                      <a:endParaRPr lang="es-MX" sz="1600" dirty="0">
                        <a:solidFill>
                          <a:srgbClr val="002060"/>
                        </a:solidFill>
                        <a:effectLst/>
                        <a:latin typeface="Arial" panose="020B0604020202020204" pitchFamily="34" charset="0"/>
                        <a:ea typeface="Times New Roman" panose="02020603050405020304" pitchFamily="18" charset="0"/>
                      </a:endParaRPr>
                    </a:p>
                  </a:txBody>
                  <a:tcPr marL="68580" marR="68580" marT="0" marB="0">
                    <a:solidFill>
                      <a:schemeClr val="tx2">
                        <a:lumMod val="40000"/>
                        <a:lumOff val="60000"/>
                      </a:schemeClr>
                    </a:solidFill>
                  </a:tcPr>
                </a:tc>
                <a:extLst>
                  <a:ext uri="{0D108BD9-81ED-4DB2-BD59-A6C34878D82A}">
                    <a16:rowId xmlns:a16="http://schemas.microsoft.com/office/drawing/2014/main" val="10003"/>
                  </a:ext>
                </a:extLst>
              </a:tr>
              <a:tr h="0">
                <a:tc>
                  <a:txBody>
                    <a:bodyPr/>
                    <a:lstStyle/>
                    <a:p>
                      <a:pPr indent="0" algn="just">
                        <a:lnSpc>
                          <a:spcPct val="115000"/>
                        </a:lnSpc>
                        <a:spcAft>
                          <a:spcPts val="0"/>
                        </a:spcAft>
                      </a:pPr>
                      <a:r>
                        <a:rPr lang="es-MX" sz="1600" dirty="0">
                          <a:solidFill>
                            <a:srgbClr val="002060"/>
                          </a:solidFill>
                          <a:effectLst/>
                        </a:rPr>
                        <a:t>Lugar:</a:t>
                      </a:r>
                    </a:p>
                    <a:p>
                      <a:pPr indent="0" algn="just">
                        <a:lnSpc>
                          <a:spcPct val="115000"/>
                        </a:lnSpc>
                        <a:spcAft>
                          <a:spcPts val="0"/>
                        </a:spcAft>
                      </a:pPr>
                      <a:r>
                        <a:rPr lang="es-MX" sz="1600" dirty="0">
                          <a:solidFill>
                            <a:srgbClr val="002060"/>
                          </a:solidFill>
                          <a:effectLst/>
                        </a:rPr>
                        <a:t>Hora:</a:t>
                      </a:r>
                    </a:p>
                    <a:p>
                      <a:pPr indent="0" algn="just">
                        <a:lnSpc>
                          <a:spcPct val="115000"/>
                        </a:lnSpc>
                        <a:spcAft>
                          <a:spcPts val="0"/>
                        </a:spcAft>
                      </a:pPr>
                      <a:r>
                        <a:rPr lang="es-MX" sz="1600" dirty="0">
                          <a:solidFill>
                            <a:srgbClr val="002060"/>
                          </a:solidFill>
                          <a:effectLst/>
                        </a:rPr>
                        <a:t>Fecha:</a:t>
                      </a:r>
                    </a:p>
                  </a:txBody>
                  <a:tcPr marL="68580" marR="68580" marT="0" marB="0">
                    <a:solidFill>
                      <a:schemeClr val="tx2">
                        <a:lumMod val="60000"/>
                        <a:lumOff val="40000"/>
                      </a:schemeClr>
                    </a:solidFill>
                  </a:tcPr>
                </a:tc>
                <a:tc>
                  <a:txBody>
                    <a:bodyPr/>
                    <a:lstStyle/>
                    <a:p>
                      <a:pPr indent="0" algn="just">
                        <a:lnSpc>
                          <a:spcPct val="115000"/>
                        </a:lnSpc>
                        <a:spcAft>
                          <a:spcPts val="0"/>
                        </a:spcAft>
                      </a:pPr>
                      <a:r>
                        <a:rPr lang="es-MX" sz="1600" dirty="0">
                          <a:solidFill>
                            <a:srgbClr val="002060"/>
                          </a:solidFill>
                          <a:effectLst/>
                          <a:latin typeface="Arial" panose="020B0604020202020204" pitchFamily="34" charset="0"/>
                          <a:ea typeface="Times New Roman" panose="02020603050405020304" pitchFamily="18" charset="0"/>
                        </a:rPr>
                        <a:t>Auditorio de la UTMarT</a:t>
                      </a:r>
                    </a:p>
                    <a:p>
                      <a:pPr indent="0" algn="just">
                        <a:lnSpc>
                          <a:spcPct val="115000"/>
                        </a:lnSpc>
                        <a:spcAft>
                          <a:spcPts val="0"/>
                        </a:spcAft>
                      </a:pPr>
                      <a:r>
                        <a:rPr lang="es-MX" sz="1600" dirty="0">
                          <a:solidFill>
                            <a:srgbClr val="002060"/>
                          </a:solidFill>
                          <a:effectLst/>
                          <a:latin typeface="Arial" panose="020B0604020202020204" pitchFamily="34" charset="0"/>
                          <a:ea typeface="Times New Roman" panose="02020603050405020304" pitchFamily="18" charset="0"/>
                        </a:rPr>
                        <a:t>9:00 am – 01:00 pm</a:t>
                      </a:r>
                    </a:p>
                    <a:p>
                      <a:pPr indent="0" algn="just">
                        <a:lnSpc>
                          <a:spcPct val="115000"/>
                        </a:lnSpc>
                        <a:spcAft>
                          <a:spcPts val="0"/>
                        </a:spcAft>
                      </a:pPr>
                      <a:r>
                        <a:rPr lang="es-MX" sz="1600" dirty="0">
                          <a:solidFill>
                            <a:srgbClr val="002060"/>
                          </a:solidFill>
                          <a:effectLst/>
                          <a:latin typeface="Arial" panose="020B0604020202020204" pitchFamily="34" charset="0"/>
                          <a:ea typeface="Times New Roman" panose="02020603050405020304" pitchFamily="18" charset="0"/>
                        </a:rPr>
                        <a:t>5 de junio de 2017</a:t>
                      </a:r>
                    </a:p>
                  </a:txBody>
                  <a:tcPr marL="68580" marR="68580" marT="0" marB="0">
                    <a:solidFill>
                      <a:schemeClr val="tx2">
                        <a:lumMod val="40000"/>
                        <a:lumOff val="60000"/>
                      </a:schemeClr>
                    </a:solidFill>
                  </a:tcPr>
                </a:tc>
                <a:extLst>
                  <a:ext uri="{0D108BD9-81ED-4DB2-BD59-A6C34878D82A}">
                    <a16:rowId xmlns:a16="http://schemas.microsoft.com/office/drawing/2014/main" val="10004"/>
                  </a:ext>
                </a:extLst>
              </a:tr>
            </a:tbl>
          </a:graphicData>
        </a:graphic>
      </p:graphicFrame>
      <p:pic>
        <p:nvPicPr>
          <p:cNvPr id="6" name="Imagen 5"/>
          <p:cNvPicPr/>
          <p:nvPr/>
        </p:nvPicPr>
        <p:blipFill>
          <a:blip r:embed="rId5"/>
          <a:stretch>
            <a:fillRect/>
          </a:stretch>
        </p:blipFill>
        <p:spPr>
          <a:xfrm>
            <a:off x="2104738" y="-85653"/>
            <a:ext cx="2109861" cy="1122363"/>
          </a:xfrm>
          <a:prstGeom prst="rect">
            <a:avLst/>
          </a:prstGeom>
        </p:spPr>
      </p:pic>
      <p:pic>
        <p:nvPicPr>
          <p:cNvPr id="7" name="Imagen 6"/>
          <p:cNvPicPr/>
          <p:nvPr/>
        </p:nvPicPr>
        <p:blipFill>
          <a:blip r:embed="rId6">
            <a:extLst>
              <a:ext uri="{28A0092B-C50C-407E-A947-70E740481C1C}">
                <a14:useLocalDpi xmlns:a14="http://schemas.microsoft.com/office/drawing/2010/main" val="0"/>
              </a:ext>
            </a:extLst>
          </a:blip>
          <a:srcRect/>
          <a:stretch>
            <a:fillRect/>
          </a:stretch>
        </p:blipFill>
        <p:spPr bwMode="auto">
          <a:xfrm>
            <a:off x="5616358" y="-13614"/>
            <a:ext cx="1767017" cy="1050324"/>
          </a:xfrm>
          <a:prstGeom prst="rect">
            <a:avLst/>
          </a:prstGeom>
          <a:noFill/>
          <a:ln>
            <a:noFill/>
          </a:ln>
        </p:spPr>
      </p:pic>
    </p:spTree>
    <p:extLst>
      <p:ext uri="{BB962C8B-B14F-4D97-AF65-F5344CB8AC3E}">
        <p14:creationId xmlns:p14="http://schemas.microsoft.com/office/powerpoint/2010/main" val="21194804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60992" y="3644348"/>
            <a:ext cx="5363506" cy="861392"/>
          </a:xfrm>
        </p:spPr>
        <p:txBody>
          <a:bodyPr>
            <a:normAutofit fontScale="85000" lnSpcReduction="20000"/>
          </a:bodyPr>
          <a:lstStyle/>
          <a:p>
            <a:r>
              <a:rPr lang="es-MX" dirty="0"/>
              <a:t>Liga para entrar:  http://sics.funcionpublica.gob.mx/SICS-web/loginPage.jsf</a:t>
            </a:r>
          </a:p>
        </p:txBody>
      </p:sp>
      <p:pic>
        <p:nvPicPr>
          <p:cNvPr id="5" name="Imagen 4"/>
          <p:cNvPicPr>
            <a:picLocks noChangeAspect="1"/>
          </p:cNvPicPr>
          <p:nvPr/>
        </p:nvPicPr>
        <p:blipFill>
          <a:blip r:embed="rId2"/>
          <a:stretch>
            <a:fillRect/>
          </a:stretch>
        </p:blipFill>
        <p:spPr>
          <a:xfrm>
            <a:off x="6324498" y="3167269"/>
            <a:ext cx="5236375" cy="2944023"/>
          </a:xfrm>
          <a:prstGeom prst="rect">
            <a:avLst/>
          </a:prstGeom>
        </p:spPr>
      </p:pic>
      <p:sp>
        <p:nvSpPr>
          <p:cNvPr id="6" name="CuadroTexto 5"/>
          <p:cNvSpPr txBox="1"/>
          <p:nvPr/>
        </p:nvSpPr>
        <p:spPr>
          <a:xfrm>
            <a:off x="2630356" y="371060"/>
            <a:ext cx="7063409" cy="584775"/>
          </a:xfrm>
          <a:prstGeom prst="rect">
            <a:avLst/>
          </a:prstGeom>
          <a:noFill/>
        </p:spPr>
        <p:txBody>
          <a:bodyPr wrap="square" rtlCol="0">
            <a:spAutoFit/>
          </a:bodyPr>
          <a:lstStyle/>
          <a:p>
            <a:r>
              <a:rPr lang="es-MX"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4.1.- SICS (sistema Informático de CS</a:t>
            </a:r>
            <a:r>
              <a:rPr lang="es-MX" dirty="0"/>
              <a:t>)</a:t>
            </a:r>
            <a:endParaRPr lang="es-MX" dirty="0"/>
          </a:p>
        </p:txBody>
      </p:sp>
      <p:sp>
        <p:nvSpPr>
          <p:cNvPr id="7" name="CuadroTexto 6"/>
          <p:cNvSpPr txBox="1"/>
          <p:nvPr/>
        </p:nvSpPr>
        <p:spPr>
          <a:xfrm>
            <a:off x="1736034" y="1268920"/>
            <a:ext cx="9448801" cy="1347805"/>
          </a:xfrm>
          <a:prstGeom prst="rect">
            <a:avLst/>
          </a:prstGeom>
          <a:solidFill>
            <a:schemeClr val="accent3">
              <a:lumMod val="60000"/>
              <a:lumOff val="40000"/>
            </a:schemeClr>
          </a:solidFill>
        </p:spPr>
        <p:txBody>
          <a:bodyPr wrap="square" rtlCol="0">
            <a:spAutoFit/>
          </a:bodyPr>
          <a:lstStyle/>
          <a:p>
            <a:pPr algn="just">
              <a:lnSpc>
                <a:spcPct val="115000"/>
              </a:lnSpc>
              <a:spcAft>
                <a:spcPts val="0"/>
              </a:spcAft>
            </a:pPr>
            <a:r>
              <a:rPr lang="es-MX" dirty="0"/>
              <a:t>El cual es la herramienta para la administración de las actividades de Contraloría Social realizadas. El Sistema Informático de Contraloría Social (SICS) se rediseño con el propósito de mejorar el proceso de captura y de reporte de las acciones de Contraloría Social llevadas a cabo durante la operación de los Programas Federales de Desarrollo Social.</a:t>
            </a:r>
          </a:p>
        </p:txBody>
      </p:sp>
      <p:sp>
        <p:nvSpPr>
          <p:cNvPr id="8" name="CuadroTexto 7"/>
          <p:cNvSpPr txBox="1"/>
          <p:nvPr/>
        </p:nvSpPr>
        <p:spPr>
          <a:xfrm>
            <a:off x="1987826" y="4916557"/>
            <a:ext cx="3538331"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dirty="0"/>
              <a:t>El SICS solamente lo puede manejar el responsable de contraloría social de la UTMART</a:t>
            </a:r>
          </a:p>
        </p:txBody>
      </p:sp>
    </p:spTree>
    <p:extLst>
      <p:ext uri="{BB962C8B-B14F-4D97-AF65-F5344CB8AC3E}">
        <p14:creationId xmlns:p14="http://schemas.microsoft.com/office/powerpoint/2010/main" val="3023032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60393" y="-119270"/>
            <a:ext cx="6528163" cy="1047526"/>
          </a:xfrm>
        </p:spPr>
        <p:txBody>
          <a:bodyPr>
            <a:normAutofit/>
          </a:bodyPr>
          <a:lstStyle/>
          <a:p>
            <a:r>
              <a:rPr lang="es-MX"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4.2.- Usuarios Contraseñas</a:t>
            </a:r>
          </a:p>
        </p:txBody>
      </p:sp>
      <p:sp>
        <p:nvSpPr>
          <p:cNvPr id="5" name="Marcador de contenido 4"/>
          <p:cNvSpPr>
            <a:spLocks noGrp="1"/>
          </p:cNvSpPr>
          <p:nvPr>
            <p:ph idx="1"/>
          </p:nvPr>
        </p:nvSpPr>
        <p:spPr>
          <a:xfrm>
            <a:off x="1879492" y="1047526"/>
            <a:ext cx="3269962" cy="1981585"/>
          </a:xfrm>
        </p:spPr>
        <p:txBody>
          <a:bodyPr/>
          <a:lstStyle/>
          <a:p>
            <a:r>
              <a:rPr lang="es-MX" b="1" dirty="0"/>
              <a:t>Usuario:</a:t>
            </a:r>
          </a:p>
          <a:p>
            <a:pPr marL="0" indent="0">
              <a:buNone/>
            </a:pPr>
            <a:r>
              <a:rPr lang="es-MX" dirty="0"/>
              <a:t>UT</a:t>
            </a:r>
          </a:p>
          <a:p>
            <a:pPr marL="0" indent="0">
              <a:buNone/>
            </a:pPr>
            <a:r>
              <a:rPr lang="es-MX" dirty="0"/>
              <a:t>Abreviatura del nombre de la Universidad</a:t>
            </a:r>
          </a:p>
          <a:p>
            <a:pPr marL="0" indent="0">
              <a:buNone/>
            </a:pPr>
            <a:endParaRPr lang="es-MX" dirty="0"/>
          </a:p>
        </p:txBody>
      </p:sp>
      <p:pic>
        <p:nvPicPr>
          <p:cNvPr id="8" name="Imagen 7"/>
          <p:cNvPicPr>
            <a:picLocks noChangeAspect="1"/>
          </p:cNvPicPr>
          <p:nvPr/>
        </p:nvPicPr>
        <p:blipFill>
          <a:blip r:embed="rId2"/>
          <a:stretch>
            <a:fillRect/>
          </a:stretch>
        </p:blipFill>
        <p:spPr>
          <a:xfrm>
            <a:off x="5364958" y="928256"/>
            <a:ext cx="6581390" cy="5217777"/>
          </a:xfrm>
          <a:prstGeom prst="rect">
            <a:avLst/>
          </a:prstGeom>
        </p:spPr>
      </p:pic>
      <p:sp>
        <p:nvSpPr>
          <p:cNvPr id="44" name="Marcador de contenido 4"/>
          <p:cNvSpPr txBox="1">
            <a:spLocks/>
          </p:cNvSpPr>
          <p:nvPr/>
        </p:nvSpPr>
        <p:spPr>
          <a:xfrm>
            <a:off x="1830865" y="2817076"/>
            <a:ext cx="3269962" cy="350063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MX" b="1" dirty="0"/>
              <a:t>Contraseña:</a:t>
            </a:r>
          </a:p>
          <a:p>
            <a:pPr marL="0" indent="0">
              <a:buFont typeface="Wingdings 3" charset="2"/>
              <a:buNone/>
            </a:pPr>
            <a:r>
              <a:rPr lang="es-MX" dirty="0"/>
              <a:t>UT</a:t>
            </a:r>
          </a:p>
          <a:p>
            <a:pPr marL="0" indent="0">
              <a:buFont typeface="Wingdings 3" charset="2"/>
              <a:buNone/>
            </a:pPr>
            <a:r>
              <a:rPr lang="es-MX" dirty="0"/>
              <a:t>Primeras dos letras del Nombre</a:t>
            </a:r>
          </a:p>
          <a:p>
            <a:pPr marL="0" indent="0">
              <a:buFont typeface="Wingdings 3" charset="2"/>
              <a:buNone/>
            </a:pPr>
            <a:r>
              <a:rPr lang="es-MX" dirty="0"/>
              <a:t>Primeras letras de Apellido Paterno</a:t>
            </a:r>
          </a:p>
          <a:p>
            <a:pPr marL="0" indent="0">
              <a:buFont typeface="Wingdings 3" charset="2"/>
              <a:buNone/>
            </a:pPr>
            <a:r>
              <a:rPr lang="es-MX" dirty="0"/>
              <a:t>Primeras dos letras Apellido Materno</a:t>
            </a:r>
          </a:p>
          <a:p>
            <a:pPr marL="0" indent="0">
              <a:buFont typeface="Wingdings 3" charset="2"/>
              <a:buNone/>
            </a:pPr>
            <a:r>
              <a:rPr lang="es-MX" dirty="0"/>
              <a:t>Primer 2 cifras del numero del RFC.</a:t>
            </a:r>
          </a:p>
          <a:p>
            <a:pPr marL="0" indent="0">
              <a:buFont typeface="Wingdings 3" charset="2"/>
              <a:buNone/>
            </a:pPr>
            <a:endParaRPr lang="es-MX" dirty="0"/>
          </a:p>
        </p:txBody>
      </p:sp>
    </p:spTree>
    <p:extLst>
      <p:ext uri="{BB962C8B-B14F-4D97-AF65-F5344CB8AC3E}">
        <p14:creationId xmlns:p14="http://schemas.microsoft.com/office/powerpoint/2010/main" val="4617808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756453" y="373101"/>
            <a:ext cx="6096000" cy="625428"/>
          </a:xfrm>
          <a:prstGeom prst="rect">
            <a:avLst/>
          </a:prstGeom>
        </p:spPr>
        <p:txBody>
          <a:bodyPr>
            <a:spAutoFit/>
          </a:bodyPr>
          <a:lstStyle/>
          <a:p>
            <a:pPr lvl="0" algn="ctr">
              <a:lnSpc>
                <a:spcPct val="115000"/>
              </a:lnSpc>
            </a:pPr>
            <a:r>
              <a:rPr lang="es-MX"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4.3.- Módulos</a:t>
            </a:r>
          </a:p>
        </p:txBody>
      </p:sp>
      <p:sp>
        <p:nvSpPr>
          <p:cNvPr id="5" name="CuadroTexto 4"/>
          <p:cNvSpPr txBox="1"/>
          <p:nvPr/>
        </p:nvSpPr>
        <p:spPr>
          <a:xfrm>
            <a:off x="1351723" y="1590261"/>
            <a:ext cx="9978886" cy="1631216"/>
          </a:xfrm>
          <a:prstGeom prst="rect">
            <a:avLst/>
          </a:prstGeom>
          <a:noFill/>
        </p:spPr>
        <p:txBody>
          <a:bodyPr wrap="square" rtlCol="0">
            <a:spAutoFit/>
          </a:bodyPr>
          <a:lstStyle/>
          <a:p>
            <a:pPr algn="just"/>
            <a:r>
              <a:rPr lang="es-MX" sz="2000" dirty="0"/>
              <a:t>Una vez que se captura el usuario y contraseña, el sistema despliega los diferentes módulos que lo integran.</a:t>
            </a:r>
          </a:p>
          <a:p>
            <a:pPr algn="just"/>
            <a:r>
              <a:rPr lang="es-MX" sz="2000" dirty="0"/>
              <a:t>A continuación se describe de manera general la funcionalidad de cada uno de los módulos del sistema y que corresponden al perfil de las Instancias Ejecutoras de los programas federales de desarrollo social:</a:t>
            </a:r>
            <a:endParaRPr lang="es-MX" sz="2000" dirty="0"/>
          </a:p>
        </p:txBody>
      </p:sp>
      <p:pic>
        <p:nvPicPr>
          <p:cNvPr id="7" name="Imagen 6"/>
          <p:cNvPicPr>
            <a:picLocks noChangeAspect="1"/>
          </p:cNvPicPr>
          <p:nvPr/>
        </p:nvPicPr>
        <p:blipFill>
          <a:blip r:embed="rId2"/>
          <a:stretch>
            <a:fillRect/>
          </a:stretch>
        </p:blipFill>
        <p:spPr>
          <a:xfrm>
            <a:off x="645216" y="3641647"/>
            <a:ext cx="11391900" cy="1752600"/>
          </a:xfrm>
          <a:prstGeom prst="rect">
            <a:avLst/>
          </a:prstGeom>
        </p:spPr>
      </p:pic>
    </p:spTree>
    <p:extLst>
      <p:ext uri="{BB962C8B-B14F-4D97-AF65-F5344CB8AC3E}">
        <p14:creationId xmlns:p14="http://schemas.microsoft.com/office/powerpoint/2010/main" val="33344545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19266" y="1616765"/>
            <a:ext cx="10018713" cy="5009322"/>
          </a:xfrm>
        </p:spPr>
        <p:txBody>
          <a:bodyPr>
            <a:normAutofit fontScale="70000" lnSpcReduction="20000"/>
          </a:bodyPr>
          <a:lstStyle/>
          <a:p>
            <a:endParaRPr lang="es-MX" dirty="0"/>
          </a:p>
          <a:p>
            <a:pPr algn="just"/>
            <a:r>
              <a:rPr lang="es-MX" sz="2900" b="1" i="1" dirty="0"/>
              <a:t>Documentos Normativos</a:t>
            </a:r>
            <a:r>
              <a:rPr lang="es-MX" sz="2900" dirty="0"/>
              <a:t>: Plantilla diseñada para consultar los Documentos Básicos (Esquema, Guía Operativa y PATCS) que ya fueron validados.</a:t>
            </a:r>
          </a:p>
          <a:p>
            <a:pPr algn="just"/>
            <a:endParaRPr lang="es-MX" sz="2900" dirty="0"/>
          </a:p>
          <a:p>
            <a:pPr algn="just"/>
            <a:r>
              <a:rPr lang="es-MX" sz="2900" b="1" i="1" dirty="0"/>
              <a:t>Programa Estatal de Trabajo de Contraloría Social (PETCS)</a:t>
            </a:r>
            <a:r>
              <a:rPr lang="es-MX" sz="2900" i="1" dirty="0"/>
              <a:t>: </a:t>
            </a:r>
            <a:r>
              <a:rPr lang="es-MX" sz="2900" dirty="0"/>
              <a:t>Plantillas diseñadas para adjuntar el archivo electrónico del PETCS que elabora la instancia ejecutora y para que se complete la información de 9 actividades básicas de contraloría social que han sido preseleccionadas con el propósito de monitorear su cumplimiento.</a:t>
            </a:r>
          </a:p>
          <a:p>
            <a:r>
              <a:rPr lang="es-MX" sz="2900" b="1" i="1" dirty="0"/>
              <a:t>Apoyos</a:t>
            </a:r>
            <a:r>
              <a:rPr lang="es-MX" sz="2900" i="1" dirty="0"/>
              <a:t>: </a:t>
            </a:r>
            <a:r>
              <a:rPr lang="es-MX" sz="2900" dirty="0"/>
              <a:t>Plantilla en la que se registran los beneficios (apoyos ,obras y servicios) que otorga el programa federal a sus beneficiarios y que son los que vigilarán  los Comités de Contraloría Social.</a:t>
            </a:r>
          </a:p>
          <a:p>
            <a:r>
              <a:rPr lang="es-MX" sz="2900" b="1" i="1" dirty="0"/>
              <a:t>Materiales</a:t>
            </a:r>
            <a:r>
              <a:rPr lang="es-MX" sz="2900" i="1" dirty="0"/>
              <a:t>: </a:t>
            </a:r>
            <a:r>
              <a:rPr lang="es-MX" sz="2900" dirty="0"/>
              <a:t>Plantillas en la que se registra la distribución de los materiales de difusión y capacitación elaborados por la Instancia Normativa. También se registran los materiales de difusión y capacitación producidos y distribuidos la instancia Ejecutora del programa federal. Adicionalmente, en el módulo de capacitación se registran las actividades de capacitación realizadas.</a:t>
            </a:r>
          </a:p>
          <a:p>
            <a:pPr algn="just"/>
            <a:endParaRPr lang="es-MX" dirty="0"/>
          </a:p>
          <a:p>
            <a:endParaRPr lang="es-MX" dirty="0"/>
          </a:p>
        </p:txBody>
      </p:sp>
      <p:sp>
        <p:nvSpPr>
          <p:cNvPr id="4" name="CuadroTexto 3"/>
          <p:cNvSpPr txBox="1"/>
          <p:nvPr/>
        </p:nvSpPr>
        <p:spPr>
          <a:xfrm>
            <a:off x="4505740" y="503582"/>
            <a:ext cx="3988904" cy="523220"/>
          </a:xfrm>
          <a:prstGeom prst="rect">
            <a:avLst/>
          </a:prstGeom>
          <a:noFill/>
        </p:spPr>
        <p:txBody>
          <a:bodyPr wrap="square" rtlCol="0">
            <a:spAutoFit/>
          </a:bodyPr>
          <a:lstStyle/>
          <a:p>
            <a:pPr algn="ctr"/>
            <a:r>
              <a:rPr lang="es-MX"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Despliegue de Módulos</a:t>
            </a:r>
          </a:p>
        </p:txBody>
      </p:sp>
    </p:spTree>
    <p:extLst>
      <p:ext uri="{BB962C8B-B14F-4D97-AF65-F5344CB8AC3E}">
        <p14:creationId xmlns:p14="http://schemas.microsoft.com/office/powerpoint/2010/main" val="7936750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84310" y="768626"/>
            <a:ext cx="10018713" cy="5181599"/>
          </a:xfrm>
        </p:spPr>
        <p:txBody>
          <a:bodyPr>
            <a:normAutofit/>
          </a:bodyPr>
          <a:lstStyle/>
          <a:p>
            <a:endParaRPr lang="es-MX" dirty="0"/>
          </a:p>
          <a:p>
            <a:pPr algn="just"/>
            <a:r>
              <a:rPr lang="es-MX" b="1" i="1" dirty="0"/>
              <a:t>Comités</a:t>
            </a:r>
            <a:r>
              <a:rPr lang="es-MX" i="1" dirty="0"/>
              <a:t>: </a:t>
            </a:r>
            <a:r>
              <a:rPr lang="es-MX" dirty="0"/>
              <a:t>Al seleccionar esta plantilla se capturan los datos de los beneficiarios que constituirán un Comité de Contraloría Social. En este módulo también se capturan las Reuniones con Beneficiarios.</a:t>
            </a:r>
          </a:p>
          <a:p>
            <a:pPr algn="just"/>
            <a:r>
              <a:rPr lang="es-MX" b="1" i="1" dirty="0"/>
              <a:t>Administración</a:t>
            </a:r>
            <a:r>
              <a:rPr lang="es-MX" i="1" dirty="0"/>
              <a:t>: </a:t>
            </a:r>
            <a:r>
              <a:rPr lang="es-MX" dirty="0"/>
              <a:t>Plantilla diseñada para cambiar la contraseña del usuario si así lo desea.</a:t>
            </a:r>
          </a:p>
          <a:p>
            <a:pPr algn="just"/>
            <a:r>
              <a:rPr lang="es-MX" b="1" i="1" dirty="0"/>
              <a:t>Cédulas de Vigilancia e Informes Anuales</a:t>
            </a:r>
            <a:r>
              <a:rPr lang="es-MX" i="1" dirty="0"/>
              <a:t>: </a:t>
            </a:r>
            <a:r>
              <a:rPr lang="es-MX" dirty="0"/>
              <a:t>En este módulo se captura y consulta la información obtenida de los beneficiarios a través de las Cédulas de Vigilancia e Informes Anuales aplicados por los Comités de Contraloría Social.</a:t>
            </a:r>
          </a:p>
          <a:p>
            <a:pPr algn="just"/>
            <a:r>
              <a:rPr lang="es-MX" b="1" i="1" dirty="0"/>
              <a:t>Reportes</a:t>
            </a:r>
            <a:r>
              <a:rPr lang="es-MX" i="1" dirty="0"/>
              <a:t>: </a:t>
            </a:r>
            <a:r>
              <a:rPr lang="es-MX" dirty="0"/>
              <a:t>En este módulo se puede consultar los comités capturados en el sistema.</a:t>
            </a:r>
          </a:p>
          <a:p>
            <a:endParaRPr lang="es-MX" dirty="0"/>
          </a:p>
        </p:txBody>
      </p:sp>
    </p:spTree>
    <p:extLst>
      <p:ext uri="{BB962C8B-B14F-4D97-AF65-F5344CB8AC3E}">
        <p14:creationId xmlns:p14="http://schemas.microsoft.com/office/powerpoint/2010/main" val="32220608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750366" y="334338"/>
            <a:ext cx="6096000" cy="977191"/>
          </a:xfrm>
          <a:prstGeom prst="rect">
            <a:avLst/>
          </a:prstGeom>
        </p:spPr>
        <p:txBody>
          <a:bodyPr>
            <a:spAutoFit/>
          </a:bodyPr>
          <a:lstStyle/>
          <a:p>
            <a:pPr lvl="0" algn="just">
              <a:lnSpc>
                <a:spcPct val="115000"/>
              </a:lnSpc>
            </a:pPr>
            <a:r>
              <a:rPr lang="es-MX" dirty="0">
                <a:solidFill>
                  <a:srgbClr val="002060"/>
                </a:solidFill>
              </a:rPr>
              <a:t> </a:t>
            </a:r>
            <a:r>
              <a:rPr lang="es-MX"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4.4.- Criterios de captura</a:t>
            </a:r>
            <a:endParaRPr lang="es-MX" sz="3200" dirty="0">
              <a:solidFill>
                <a:srgbClr val="002060"/>
              </a:solidFill>
            </a:endParaRPr>
          </a:p>
          <a:p>
            <a:pPr lvl="0" algn="just">
              <a:lnSpc>
                <a:spcPct val="115000"/>
              </a:lnSpc>
            </a:pPr>
            <a:r>
              <a:rPr lang="es-MX" dirty="0">
                <a:solidFill>
                  <a:srgbClr val="002060"/>
                </a:solidFill>
              </a:rPr>
              <a:t>           </a:t>
            </a:r>
            <a:endParaRPr lang="es-MX" dirty="0"/>
          </a:p>
        </p:txBody>
      </p:sp>
      <p:sp>
        <p:nvSpPr>
          <p:cNvPr id="5" name="CuadroTexto 4"/>
          <p:cNvSpPr txBox="1"/>
          <p:nvPr/>
        </p:nvSpPr>
        <p:spPr>
          <a:xfrm>
            <a:off x="848139" y="5459895"/>
            <a:ext cx="10336696" cy="923330"/>
          </a:xfrm>
          <a:prstGeom prst="rect">
            <a:avLst/>
          </a:prstGeom>
          <a:solidFill>
            <a:schemeClr val="accent3">
              <a:lumMod val="75000"/>
            </a:schemeClr>
          </a:solidFill>
        </p:spPr>
        <p:txBody>
          <a:bodyPr wrap="square" rtlCol="0">
            <a:spAutoFit/>
          </a:bodyPr>
          <a:lstStyle/>
          <a:p>
            <a:pPr algn="ctr"/>
            <a:r>
              <a:rPr lang="es-MX" dirty="0"/>
              <a:t>Para mayor comprensión del los criterios y procesos de captura se pone a su disposición el Manual de Usuario para la Instancia Ejecutora del Sistema Informático de Contraloría Social versión 2.1 el cual se encuentra en la pagina </a:t>
            </a:r>
            <a:r>
              <a:rPr lang="es-MX" dirty="0">
                <a:ea typeface="Times New Roman" panose="02020603050405020304" pitchFamily="18" charset="0"/>
              </a:rPr>
              <a:t>oficial de la UTMarT: </a:t>
            </a:r>
            <a:r>
              <a:rPr lang="es-MX" dirty="0">
                <a:solidFill>
                  <a:srgbClr val="002060"/>
                </a:solidFill>
                <a:ea typeface="Times New Roman" panose="02020603050405020304" pitchFamily="18" charset="0"/>
                <a:hlinkClick r:id="rId2"/>
              </a:rPr>
              <a:t>http://www.utmart.edu.mx/contraloria-social/</a:t>
            </a:r>
            <a:endParaRPr lang="es-MX" dirty="0"/>
          </a:p>
        </p:txBody>
      </p:sp>
      <p:pic>
        <p:nvPicPr>
          <p:cNvPr id="6" name="Imagen 5"/>
          <p:cNvPicPr>
            <a:picLocks noChangeAspect="1"/>
          </p:cNvPicPr>
          <p:nvPr/>
        </p:nvPicPr>
        <p:blipFill>
          <a:blip r:embed="rId3"/>
          <a:stretch>
            <a:fillRect/>
          </a:stretch>
        </p:blipFill>
        <p:spPr>
          <a:xfrm>
            <a:off x="2067339" y="1333500"/>
            <a:ext cx="8381585" cy="3871546"/>
          </a:xfrm>
          <a:prstGeom prst="rect">
            <a:avLst/>
          </a:prstGeom>
        </p:spPr>
      </p:pic>
    </p:spTree>
    <p:extLst>
      <p:ext uri="{BB962C8B-B14F-4D97-AF65-F5344CB8AC3E}">
        <p14:creationId xmlns:p14="http://schemas.microsoft.com/office/powerpoint/2010/main" val="42627543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02335" y="271916"/>
            <a:ext cx="14099054" cy="3777622"/>
          </a:xfrm>
        </p:spPr>
        <p:txBody>
          <a:bodyPr/>
          <a:lstStyle/>
          <a:p>
            <a:pPr marL="0" indent="0">
              <a:buNone/>
            </a:pPr>
            <a:r>
              <a:rPr lang="es-MX" sz="4800" b="1" dirty="0">
                <a:solidFill>
                  <a:schemeClr val="bg2">
                    <a:lumMod val="25000"/>
                  </a:schemeClr>
                </a:solidFill>
              </a:rPr>
              <a:t>Por su atención </a:t>
            </a:r>
          </a:p>
          <a:p>
            <a:endParaRPr lang="es-MX" dirty="0"/>
          </a:p>
        </p:txBody>
      </p:sp>
      <p:pic>
        <p:nvPicPr>
          <p:cNvPr id="3074" name="Picture 2" descr="Resultado de imagen para gracias por su aten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2017" y="2982074"/>
            <a:ext cx="8240589" cy="2671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079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84310" y="1311965"/>
            <a:ext cx="10018713" cy="3498574"/>
          </a:xfrm>
        </p:spPr>
        <p:txBody>
          <a:bodyPr>
            <a:normAutofit fontScale="92500" lnSpcReduction="20000"/>
          </a:bodyPr>
          <a:lstStyle/>
          <a:p>
            <a:pPr marL="0" indent="0">
              <a:buNone/>
            </a:pPr>
            <a:r>
              <a:rPr lang="es-MX" b="1" dirty="0"/>
              <a:t>¿Que es el PFCE?</a:t>
            </a:r>
          </a:p>
          <a:p>
            <a:pPr marL="0" indent="0">
              <a:buNone/>
            </a:pPr>
            <a:endParaRPr lang="es-MX" b="1" dirty="0"/>
          </a:p>
          <a:p>
            <a:pPr marL="0" indent="0" algn="just">
              <a:buNone/>
            </a:pPr>
            <a:r>
              <a:rPr lang="es-MX" dirty="0"/>
              <a:t>El Programa de Fortalecimiento de la Calidad Educativa </a:t>
            </a:r>
            <a:r>
              <a:rPr lang="es-MX" i="1" dirty="0"/>
              <a:t>(PFCE)</a:t>
            </a:r>
            <a:r>
              <a:rPr lang="es-MX" dirty="0"/>
              <a:t> es una iniciativa de la SEP que se enmarca en lo establecido por los artículos:</a:t>
            </a:r>
          </a:p>
          <a:p>
            <a:pPr algn="just"/>
            <a:r>
              <a:rPr lang="es-MX" dirty="0"/>
              <a:t>3o. de la Constitución Política de los Estados Unidos Mexicanos</a:t>
            </a:r>
          </a:p>
          <a:p>
            <a:pPr algn="just"/>
            <a:r>
              <a:rPr lang="es-MX" dirty="0"/>
              <a:t> 77 de la Ley Federal de Presupuesto y Responsabilidad Hacendaria</a:t>
            </a:r>
          </a:p>
          <a:p>
            <a:pPr algn="just"/>
            <a:r>
              <a:rPr lang="es-MX" dirty="0"/>
              <a:t>176, 178 y 179 de su Reglamento</a:t>
            </a:r>
          </a:p>
          <a:p>
            <a:pPr algn="just"/>
            <a:r>
              <a:rPr lang="es-MX" dirty="0"/>
              <a:t> 29, 30, 31, 40 y 41 y anexo 24 del Presupuesto de Egresos de la Federación para el Ejercicio Fiscal 2014;</a:t>
            </a:r>
          </a:p>
          <a:p>
            <a:endParaRPr lang="es-MX" dirty="0"/>
          </a:p>
        </p:txBody>
      </p:sp>
      <p:sp>
        <p:nvSpPr>
          <p:cNvPr id="5" name="CuadroTexto 4"/>
          <p:cNvSpPr txBox="1"/>
          <p:nvPr/>
        </p:nvSpPr>
        <p:spPr>
          <a:xfrm>
            <a:off x="4638261" y="198783"/>
            <a:ext cx="3021496" cy="584775"/>
          </a:xfrm>
          <a:prstGeom prst="rect">
            <a:avLst/>
          </a:prstGeom>
          <a:noFill/>
        </p:spPr>
        <p:txBody>
          <a:bodyPr wrap="square" rtlCol="0">
            <a:spAutoFit/>
          </a:bodyPr>
          <a:lstStyle/>
          <a:p>
            <a:r>
              <a:rPr lang="es-MX"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1.- Introducción</a:t>
            </a:r>
            <a:endParaRPr lang="es-MX" sz="3200" dirty="0"/>
          </a:p>
        </p:txBody>
      </p:sp>
    </p:spTree>
    <p:extLst>
      <p:ext uri="{BB962C8B-B14F-4D97-AF65-F5344CB8AC3E}">
        <p14:creationId xmlns:p14="http://schemas.microsoft.com/office/powerpoint/2010/main" val="1189509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816627" y="318052"/>
            <a:ext cx="6771860" cy="584775"/>
          </a:xfrm>
          <a:prstGeom prst="rect">
            <a:avLst/>
          </a:prstGeom>
          <a:noFill/>
        </p:spPr>
        <p:txBody>
          <a:bodyPr wrap="square" rtlCol="0">
            <a:spAutoFit/>
          </a:bodyPr>
          <a:lstStyle/>
          <a:p>
            <a:r>
              <a:rPr lang="es-MX"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1.1.- objetivos y beneficios</a:t>
            </a:r>
          </a:p>
        </p:txBody>
      </p:sp>
      <p:sp>
        <p:nvSpPr>
          <p:cNvPr id="5" name="Rectángulo: esquinas redondeadas 4"/>
          <p:cNvSpPr/>
          <p:nvPr/>
        </p:nvSpPr>
        <p:spPr>
          <a:xfrm>
            <a:off x="2226366" y="2541103"/>
            <a:ext cx="8362121" cy="16830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dirty="0"/>
              <a:t>El objetivo del PFCE es contribuir al logro de las metas establecidas en el Plan Nacional de Desarrollo (PND) 2013-2018, mediante el otorgamiento de recursos financieros extraordinarios destinados para la mejora y el aseguramiento integral de la calidad de la oferta educativa, así como de los servicios que ofrecen las instituciones de Educación Superior (IES).</a:t>
            </a:r>
          </a:p>
        </p:txBody>
      </p:sp>
    </p:spTree>
    <p:extLst>
      <p:ext uri="{BB962C8B-B14F-4D97-AF65-F5344CB8AC3E}">
        <p14:creationId xmlns:p14="http://schemas.microsoft.com/office/powerpoint/2010/main" val="2399311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421218" y="1311965"/>
            <a:ext cx="4446172" cy="4078880"/>
          </a:xfrm>
        </p:spPr>
        <p:txBody>
          <a:bodyPr>
            <a:normAutofit/>
          </a:bodyPr>
          <a:lstStyle/>
          <a:p>
            <a:pPr algn="just"/>
            <a:r>
              <a:rPr lang="es-MX" dirty="0">
                <a:cs typeface="Arial" panose="020B0604020202020204" pitchFamily="34" charset="0"/>
              </a:rPr>
              <a:t>En total se han entregado casi dos mil millones de pesos para el </a:t>
            </a:r>
            <a:r>
              <a:rPr lang="es-MX" dirty="0">
                <a:latin typeface="Arial" panose="020B0604020202020204" pitchFamily="34" charset="0"/>
                <a:cs typeface="Arial" panose="020B0604020202020204" pitchFamily="34" charset="0"/>
              </a:rPr>
              <a:t>desarrollo</a:t>
            </a:r>
            <a:r>
              <a:rPr lang="es-MX" dirty="0">
                <a:cs typeface="Arial" panose="020B0604020202020204" pitchFamily="34" charset="0"/>
              </a:rPr>
              <a:t> de proyectos en sus diferentes versiones (PIFI, FAC, PROFOCIE, PFCE), dirigidos a mejorar el grado de habilitación de la planta académica y la calidad de los servicios educativos que ofrecen las instituciones.  </a:t>
            </a:r>
          </a:p>
          <a:p>
            <a:endParaRPr lang="es-MX" dirty="0"/>
          </a:p>
        </p:txBody>
      </p:sp>
      <p:sp>
        <p:nvSpPr>
          <p:cNvPr id="9" name="Elipse 8"/>
          <p:cNvSpPr/>
          <p:nvPr/>
        </p:nvSpPr>
        <p:spPr>
          <a:xfrm>
            <a:off x="106189" y="236221"/>
            <a:ext cx="2372024" cy="1276099"/>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MX" sz="1400" b="1" dirty="0">
                <a:solidFill>
                  <a:schemeClr val="tx1"/>
                </a:solidFill>
                <a:latin typeface="Arial" panose="020B0604020202020204" pitchFamily="34" charset="0"/>
                <a:cs typeface="Arial" panose="020B0604020202020204" pitchFamily="34" charset="0"/>
              </a:rPr>
              <a:t>Evolución sostenida en la matrícula por modalidad educativa:</a:t>
            </a:r>
          </a:p>
        </p:txBody>
      </p:sp>
      <p:sp>
        <p:nvSpPr>
          <p:cNvPr id="10" name="Flecha: a la derecha 9"/>
          <p:cNvSpPr/>
          <p:nvPr/>
        </p:nvSpPr>
        <p:spPr>
          <a:xfrm>
            <a:off x="2597426" y="696028"/>
            <a:ext cx="808383" cy="4254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CuadroTexto 10"/>
          <p:cNvSpPr txBox="1"/>
          <p:nvPr/>
        </p:nvSpPr>
        <p:spPr>
          <a:xfrm>
            <a:off x="3458818" y="539081"/>
            <a:ext cx="3339547" cy="923330"/>
          </a:xfrm>
          <a:prstGeom prst="rect">
            <a:avLst/>
          </a:prstGeom>
          <a:noFill/>
        </p:spPr>
        <p:txBody>
          <a:bodyPr wrap="square" rtlCol="0">
            <a:spAutoFit/>
          </a:bodyPr>
          <a:lstStyle/>
          <a:p>
            <a:pPr algn="just"/>
            <a:r>
              <a:rPr lang="es-ES" b="1" dirty="0">
                <a:solidFill>
                  <a:srgbClr val="FF0000"/>
                </a:solidFill>
                <a:latin typeface="Arial" panose="020B0604020202020204" pitchFamily="34" charset="0"/>
                <a:cs typeface="Arial" panose="020B0604020202020204" pitchFamily="34" charset="0"/>
              </a:rPr>
              <a:t>2002: 50,287 estudiantes; 2016:    242,100 estudiantes</a:t>
            </a:r>
          </a:p>
          <a:p>
            <a:endParaRPr lang="es-MX" dirty="0"/>
          </a:p>
        </p:txBody>
      </p:sp>
      <p:sp>
        <p:nvSpPr>
          <p:cNvPr id="12" name="Elipse 11"/>
          <p:cNvSpPr/>
          <p:nvPr/>
        </p:nvSpPr>
        <p:spPr>
          <a:xfrm>
            <a:off x="106189" y="1730100"/>
            <a:ext cx="2372024" cy="1192712"/>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MX" sz="1400" b="1" dirty="0">
                <a:solidFill>
                  <a:schemeClr val="tx1"/>
                </a:solidFill>
                <a:latin typeface="Arial" panose="020B0604020202020204" pitchFamily="34" charset="0"/>
                <a:cs typeface="Arial" panose="020B0604020202020204" pitchFamily="34" charset="0"/>
              </a:rPr>
              <a:t>Comportamiento positivo del indicador de eficiencia terminal:</a:t>
            </a:r>
          </a:p>
        </p:txBody>
      </p:sp>
      <p:sp>
        <p:nvSpPr>
          <p:cNvPr id="13" name="Flecha: a la derecha 12"/>
          <p:cNvSpPr/>
          <p:nvPr/>
        </p:nvSpPr>
        <p:spPr>
          <a:xfrm>
            <a:off x="2544418" y="2117836"/>
            <a:ext cx="861391" cy="4172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CuadroTexto 13"/>
          <p:cNvSpPr txBox="1"/>
          <p:nvPr/>
        </p:nvSpPr>
        <p:spPr>
          <a:xfrm>
            <a:off x="3405809" y="1999482"/>
            <a:ext cx="4313641" cy="923330"/>
          </a:xfrm>
          <a:prstGeom prst="rect">
            <a:avLst/>
          </a:prstGeom>
          <a:noFill/>
        </p:spPr>
        <p:txBody>
          <a:bodyPr wrap="square" rtlCol="0">
            <a:spAutoFit/>
          </a:bodyPr>
          <a:lstStyle/>
          <a:p>
            <a:pPr algn="just">
              <a:defRPr/>
            </a:pPr>
            <a:r>
              <a:rPr lang="es-MX" b="1" dirty="0">
                <a:solidFill>
                  <a:srgbClr val="FF0000"/>
                </a:solidFill>
                <a:latin typeface="Arial" panose="020B0604020202020204" pitchFamily="34" charset="0"/>
                <a:cs typeface="Arial" panose="020B0604020202020204" pitchFamily="34" charset="0"/>
              </a:rPr>
              <a:t>TSU:             2002: 60% -  2016: 60%</a:t>
            </a:r>
          </a:p>
          <a:p>
            <a:pPr algn="just">
              <a:defRPr/>
            </a:pPr>
            <a:r>
              <a:rPr lang="es-MX" b="1" dirty="0">
                <a:solidFill>
                  <a:srgbClr val="FF0000"/>
                </a:solidFill>
                <a:latin typeface="Arial" panose="020B0604020202020204" pitchFamily="34" charset="0"/>
                <a:cs typeface="Arial" panose="020B0604020202020204" pitchFamily="34" charset="0"/>
              </a:rPr>
              <a:t>Ingeniería:   2011: 70%  -  2016: 76% </a:t>
            </a:r>
            <a:endParaRPr lang="es-ES" b="1" dirty="0">
              <a:solidFill>
                <a:srgbClr val="FF0000"/>
              </a:solidFill>
              <a:latin typeface="Arial" panose="020B0604020202020204" pitchFamily="34" charset="0"/>
              <a:cs typeface="Arial" panose="020B0604020202020204" pitchFamily="34" charset="0"/>
            </a:endParaRPr>
          </a:p>
          <a:p>
            <a:pPr algn="just"/>
            <a:endParaRPr lang="es-MX" dirty="0"/>
          </a:p>
        </p:txBody>
      </p:sp>
      <p:sp>
        <p:nvSpPr>
          <p:cNvPr id="15" name="Elipse 14"/>
          <p:cNvSpPr/>
          <p:nvPr/>
        </p:nvSpPr>
        <p:spPr>
          <a:xfrm>
            <a:off x="106189" y="4084521"/>
            <a:ext cx="2372024" cy="1170789"/>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MX" sz="1400" b="1" dirty="0">
                <a:solidFill>
                  <a:schemeClr val="tx1"/>
                </a:solidFill>
                <a:latin typeface="Arial" panose="020B0604020202020204" pitchFamily="34" charset="0"/>
                <a:cs typeface="Arial" panose="020B0604020202020204" pitchFamily="34" charset="0"/>
              </a:rPr>
              <a:t>Evolución del número de Profesores de Tiempo Completo:</a:t>
            </a:r>
          </a:p>
        </p:txBody>
      </p:sp>
      <p:sp>
        <p:nvSpPr>
          <p:cNvPr id="16" name="CuadroTexto 15"/>
          <p:cNvSpPr txBox="1"/>
          <p:nvPr/>
        </p:nvSpPr>
        <p:spPr>
          <a:xfrm>
            <a:off x="3458818" y="4355775"/>
            <a:ext cx="3750567" cy="923330"/>
          </a:xfrm>
          <a:prstGeom prst="rect">
            <a:avLst/>
          </a:prstGeom>
          <a:noFill/>
        </p:spPr>
        <p:txBody>
          <a:bodyPr wrap="square" rtlCol="0">
            <a:spAutoFit/>
          </a:bodyPr>
          <a:lstStyle/>
          <a:p>
            <a:r>
              <a:rPr lang="es-MX" b="1" dirty="0">
                <a:solidFill>
                  <a:srgbClr val="FF0000"/>
                </a:solidFill>
                <a:latin typeface="Arial" panose="020B0604020202020204" pitchFamily="34" charset="0"/>
                <a:cs typeface="Arial" panose="020B0604020202020204" pitchFamily="34" charset="0"/>
              </a:rPr>
              <a:t>2002:   2,011 profesores;</a:t>
            </a:r>
          </a:p>
          <a:p>
            <a:r>
              <a:rPr lang="es-MX" b="1" dirty="0">
                <a:solidFill>
                  <a:srgbClr val="FF0000"/>
                </a:solidFill>
                <a:latin typeface="Arial" panose="020B0604020202020204" pitchFamily="34" charset="0"/>
                <a:cs typeface="Arial" panose="020B0604020202020204" pitchFamily="34" charset="0"/>
              </a:rPr>
              <a:t>2016:   4,674 profesores </a:t>
            </a:r>
            <a:endParaRPr lang="es-ES" b="1" dirty="0">
              <a:solidFill>
                <a:srgbClr val="FF0000"/>
              </a:solidFill>
              <a:latin typeface="Arial" panose="020B0604020202020204" pitchFamily="34" charset="0"/>
              <a:cs typeface="Arial" panose="020B0604020202020204" pitchFamily="34" charset="0"/>
            </a:endParaRPr>
          </a:p>
          <a:p>
            <a:endParaRPr lang="es-MX" dirty="0"/>
          </a:p>
        </p:txBody>
      </p:sp>
      <p:sp>
        <p:nvSpPr>
          <p:cNvPr id="17" name="Elipse 16"/>
          <p:cNvSpPr/>
          <p:nvPr/>
        </p:nvSpPr>
        <p:spPr>
          <a:xfrm>
            <a:off x="106189" y="3100770"/>
            <a:ext cx="2372024" cy="848216"/>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MX" sz="1400" b="1" dirty="0">
                <a:solidFill>
                  <a:schemeClr val="tx1"/>
                </a:solidFill>
                <a:latin typeface="Arial" panose="020B0604020202020204" pitchFamily="34" charset="0"/>
                <a:cs typeface="Arial" panose="020B0604020202020204" pitchFamily="34" charset="0"/>
              </a:rPr>
              <a:t>Evolución de Cuerpos Académicos:</a:t>
            </a:r>
          </a:p>
        </p:txBody>
      </p:sp>
      <p:sp>
        <p:nvSpPr>
          <p:cNvPr id="18" name="CuadroTexto 17"/>
          <p:cNvSpPr txBox="1"/>
          <p:nvPr/>
        </p:nvSpPr>
        <p:spPr>
          <a:xfrm>
            <a:off x="3458817" y="3117986"/>
            <a:ext cx="4678017" cy="1200329"/>
          </a:xfrm>
          <a:prstGeom prst="rect">
            <a:avLst/>
          </a:prstGeom>
          <a:noFill/>
        </p:spPr>
        <p:txBody>
          <a:bodyPr wrap="square" rtlCol="0">
            <a:spAutoFit/>
          </a:bodyPr>
          <a:lstStyle/>
          <a:p>
            <a:r>
              <a:rPr lang="es-MX" b="1" dirty="0">
                <a:solidFill>
                  <a:srgbClr val="FF0000"/>
                </a:solidFill>
                <a:latin typeface="Arial" panose="020B0604020202020204" pitchFamily="34" charset="0"/>
                <a:cs typeface="Arial" panose="020B0604020202020204" pitchFamily="34" charset="0"/>
              </a:rPr>
              <a:t>2006:     27 en formación;</a:t>
            </a:r>
          </a:p>
          <a:p>
            <a:r>
              <a:rPr lang="es-MX" b="1" dirty="0">
                <a:solidFill>
                  <a:srgbClr val="FF0000"/>
                </a:solidFill>
                <a:latin typeface="Arial" panose="020B0604020202020204" pitchFamily="34" charset="0"/>
                <a:cs typeface="Arial" panose="020B0604020202020204" pitchFamily="34" charset="0"/>
              </a:rPr>
              <a:t>2016:     374 en formación, 49 en consolidación y 3 consolidados</a:t>
            </a:r>
            <a:endParaRPr lang="es-ES" b="1" dirty="0">
              <a:solidFill>
                <a:srgbClr val="FF0000"/>
              </a:solidFill>
              <a:latin typeface="Arial" panose="020B0604020202020204" pitchFamily="34" charset="0"/>
              <a:cs typeface="Arial" panose="020B0604020202020204" pitchFamily="34" charset="0"/>
            </a:endParaRPr>
          </a:p>
          <a:p>
            <a:endParaRPr lang="es-MX" dirty="0"/>
          </a:p>
        </p:txBody>
      </p:sp>
      <p:sp>
        <p:nvSpPr>
          <p:cNvPr id="19" name="Elipse 18"/>
          <p:cNvSpPr/>
          <p:nvPr/>
        </p:nvSpPr>
        <p:spPr>
          <a:xfrm>
            <a:off x="106190" y="5390845"/>
            <a:ext cx="2372024" cy="1290989"/>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MX" sz="1400" b="1" dirty="0">
                <a:solidFill>
                  <a:schemeClr val="tx1"/>
                </a:solidFill>
                <a:latin typeface="Arial" panose="020B0604020202020204" pitchFamily="34" charset="0"/>
                <a:cs typeface="Arial" panose="020B0604020202020204" pitchFamily="34" charset="0"/>
              </a:rPr>
              <a:t>Evolución de la matrícula en programas educativos de calidad:</a:t>
            </a:r>
          </a:p>
        </p:txBody>
      </p:sp>
      <p:sp>
        <p:nvSpPr>
          <p:cNvPr id="20" name="CuadroTexto 19"/>
          <p:cNvSpPr txBox="1"/>
          <p:nvPr/>
        </p:nvSpPr>
        <p:spPr>
          <a:xfrm>
            <a:off x="3458817" y="5657671"/>
            <a:ext cx="4359966" cy="923330"/>
          </a:xfrm>
          <a:prstGeom prst="rect">
            <a:avLst/>
          </a:prstGeom>
          <a:noFill/>
        </p:spPr>
        <p:txBody>
          <a:bodyPr wrap="square" rtlCol="0">
            <a:spAutoFit/>
          </a:bodyPr>
          <a:lstStyle/>
          <a:p>
            <a:r>
              <a:rPr lang="es-ES" b="1" dirty="0">
                <a:solidFill>
                  <a:srgbClr val="FF0000"/>
                </a:solidFill>
                <a:latin typeface="Arial" panose="020B0604020202020204" pitchFamily="34" charset="0"/>
                <a:cs typeface="Arial" panose="020B0604020202020204" pitchFamily="34" charset="0"/>
              </a:rPr>
              <a:t>2005:   20,318 estudiantes; </a:t>
            </a:r>
          </a:p>
          <a:p>
            <a:r>
              <a:rPr lang="es-ES" b="1" dirty="0">
                <a:solidFill>
                  <a:srgbClr val="FF0000"/>
                </a:solidFill>
                <a:latin typeface="Arial" panose="020B0604020202020204" pitchFamily="34" charset="0"/>
                <a:cs typeface="Arial" panose="020B0604020202020204" pitchFamily="34" charset="0"/>
              </a:rPr>
              <a:t>2016:   94,594 estudiantes</a:t>
            </a:r>
          </a:p>
          <a:p>
            <a:endParaRPr lang="es-MX" dirty="0"/>
          </a:p>
        </p:txBody>
      </p:sp>
      <p:sp>
        <p:nvSpPr>
          <p:cNvPr id="21" name="Flecha: a la derecha 20"/>
          <p:cNvSpPr/>
          <p:nvPr/>
        </p:nvSpPr>
        <p:spPr>
          <a:xfrm>
            <a:off x="2544416" y="3338736"/>
            <a:ext cx="861391" cy="4172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Flecha: a la derecha 21"/>
          <p:cNvSpPr/>
          <p:nvPr/>
        </p:nvSpPr>
        <p:spPr>
          <a:xfrm>
            <a:off x="2544417" y="4449383"/>
            <a:ext cx="861391" cy="4172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Flecha: a la derecha 22"/>
          <p:cNvSpPr/>
          <p:nvPr/>
        </p:nvSpPr>
        <p:spPr>
          <a:xfrm>
            <a:off x="2597427" y="5878903"/>
            <a:ext cx="861391" cy="4172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809625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a:off x="2395466" y="1797452"/>
            <a:ext cx="5381346" cy="369332"/>
          </a:xfrm>
          <a:prstGeom prst="rect">
            <a:avLst/>
          </a:prstGeom>
          <a:solidFill>
            <a:srgbClr val="00B050"/>
          </a:solidFill>
          <a:ln>
            <a:solidFill>
              <a:srgbClr val="C0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s-MX" dirty="0">
                <a:solidFill>
                  <a:schemeClr val="bg1"/>
                </a:solidFill>
                <a:latin typeface="Copperplate Gothic Light" panose="020E0507020206020404" pitchFamily="34" charset="0"/>
              </a:rPr>
              <a:t>Secretaría de la Función Pública.  </a:t>
            </a:r>
            <a:r>
              <a:rPr lang="es-MX" b="1" dirty="0">
                <a:solidFill>
                  <a:schemeClr val="bg1"/>
                </a:solidFill>
                <a:latin typeface="Copperplate Gothic Light" panose="020E0507020206020404" pitchFamily="34" charset="0"/>
              </a:rPr>
              <a:t>SFP</a:t>
            </a:r>
          </a:p>
        </p:txBody>
      </p:sp>
      <p:sp>
        <p:nvSpPr>
          <p:cNvPr id="11" name="CuadroTexto 10"/>
          <p:cNvSpPr txBox="1"/>
          <p:nvPr/>
        </p:nvSpPr>
        <p:spPr>
          <a:xfrm>
            <a:off x="3713308" y="2429729"/>
            <a:ext cx="5486400" cy="646331"/>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s-MX" dirty="0">
                <a:solidFill>
                  <a:srgbClr val="002060"/>
                </a:solidFill>
                <a:latin typeface="Copperplate Gothic Light" panose="020E0507020206020404" pitchFamily="34" charset="0"/>
              </a:rPr>
              <a:t>Unidad de operación Regional y Contraloría Social </a:t>
            </a:r>
            <a:r>
              <a:rPr lang="es-MX" b="1" dirty="0">
                <a:solidFill>
                  <a:srgbClr val="002060"/>
                </a:solidFill>
                <a:latin typeface="Copperplate Gothic Light" panose="020E0507020206020404" pitchFamily="34" charset="0"/>
              </a:rPr>
              <a:t>UORCS</a:t>
            </a:r>
          </a:p>
        </p:txBody>
      </p:sp>
      <p:sp>
        <p:nvSpPr>
          <p:cNvPr id="12" name="CuadroTexto 11"/>
          <p:cNvSpPr txBox="1"/>
          <p:nvPr/>
        </p:nvSpPr>
        <p:spPr>
          <a:xfrm>
            <a:off x="7298595" y="5448921"/>
            <a:ext cx="4415188" cy="646331"/>
          </a:xfrm>
          <a:prstGeom prst="rect">
            <a:avLst/>
          </a:prstGeom>
          <a:solidFill>
            <a:srgbClr val="FFC000"/>
          </a:solidFill>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s-MX" b="1" dirty="0">
                <a:solidFill>
                  <a:srgbClr val="002060"/>
                </a:solidFill>
                <a:latin typeface="Copperplate Gothic Light" panose="020E0507020206020404" pitchFamily="34" charset="0"/>
              </a:rPr>
              <a:t>Comité de la Contraloría Social</a:t>
            </a:r>
          </a:p>
          <a:p>
            <a:pPr algn="ctr">
              <a:defRPr/>
            </a:pPr>
            <a:r>
              <a:rPr lang="es-MX" b="1" dirty="0">
                <a:solidFill>
                  <a:srgbClr val="002060"/>
                </a:solidFill>
                <a:latin typeface="Copperplate Gothic Light" panose="020E0507020206020404" pitchFamily="34" charset="0"/>
              </a:rPr>
              <a:t>De la </a:t>
            </a:r>
            <a:r>
              <a:rPr lang="es-MX" b="1" dirty="0" err="1">
                <a:solidFill>
                  <a:srgbClr val="002060"/>
                </a:solidFill>
                <a:latin typeface="Copperplate Gothic Light" panose="020E0507020206020404" pitchFamily="34" charset="0"/>
              </a:rPr>
              <a:t>utmart</a:t>
            </a:r>
            <a:endParaRPr lang="es-MX" b="1" dirty="0">
              <a:solidFill>
                <a:srgbClr val="002060"/>
              </a:solidFill>
              <a:latin typeface="Copperplate Gothic Light" panose="020E0507020206020404" pitchFamily="34" charset="0"/>
            </a:endParaRPr>
          </a:p>
        </p:txBody>
      </p:sp>
      <p:sp>
        <p:nvSpPr>
          <p:cNvPr id="13" name="CuadroTexto 12"/>
          <p:cNvSpPr txBox="1"/>
          <p:nvPr/>
        </p:nvSpPr>
        <p:spPr>
          <a:xfrm>
            <a:off x="4782257" y="3325184"/>
            <a:ext cx="5470347" cy="646331"/>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s-MX" dirty="0">
                <a:solidFill>
                  <a:srgbClr val="002060"/>
                </a:solidFill>
                <a:latin typeface="Copperplate Gothic Light" panose="020E0507020206020404" pitchFamily="34" charset="0"/>
              </a:rPr>
              <a:t>Coordinación General de Universidades Tecnológicas y Politécnicas </a:t>
            </a:r>
            <a:r>
              <a:rPr lang="es-MX" b="1" dirty="0" err="1">
                <a:solidFill>
                  <a:srgbClr val="002060"/>
                </a:solidFill>
                <a:latin typeface="Copperplate Gothic Light" panose="020E0507020206020404" pitchFamily="34" charset="0"/>
              </a:rPr>
              <a:t>CGUTyP</a:t>
            </a:r>
            <a:endParaRPr lang="es-MX" b="1" dirty="0">
              <a:solidFill>
                <a:srgbClr val="002060"/>
              </a:solidFill>
              <a:latin typeface="Copperplate Gothic Light" panose="020E0507020206020404" pitchFamily="34" charset="0"/>
            </a:endParaRPr>
          </a:p>
        </p:txBody>
      </p:sp>
      <p:sp>
        <p:nvSpPr>
          <p:cNvPr id="14" name="Flecha curvada hacia la derecha 13"/>
          <p:cNvSpPr/>
          <p:nvPr/>
        </p:nvSpPr>
        <p:spPr>
          <a:xfrm>
            <a:off x="720355" y="1665263"/>
            <a:ext cx="406977" cy="411486"/>
          </a:xfrm>
          <a:prstGeom prst="curvedRight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sp>
        <p:nvSpPr>
          <p:cNvPr id="15" name="Flecha curvada hacia la derecha 14"/>
          <p:cNvSpPr/>
          <p:nvPr/>
        </p:nvSpPr>
        <p:spPr>
          <a:xfrm>
            <a:off x="1984443" y="2310920"/>
            <a:ext cx="408420" cy="411486"/>
          </a:xfrm>
          <a:prstGeom prst="curvedRight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sp>
        <p:nvSpPr>
          <p:cNvPr id="16" name="Flecha curvada hacia la derecha 15"/>
          <p:cNvSpPr/>
          <p:nvPr/>
        </p:nvSpPr>
        <p:spPr>
          <a:xfrm>
            <a:off x="4216620" y="4142832"/>
            <a:ext cx="408420" cy="411486"/>
          </a:xfrm>
          <a:prstGeom prst="curvedRight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sp>
        <p:nvSpPr>
          <p:cNvPr id="17" name="Flecha curvada hacia la derecha 16"/>
          <p:cNvSpPr/>
          <p:nvPr/>
        </p:nvSpPr>
        <p:spPr>
          <a:xfrm>
            <a:off x="3303444" y="3175794"/>
            <a:ext cx="409864" cy="411486"/>
          </a:xfrm>
          <a:prstGeom prst="curvedRight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sp>
        <p:nvSpPr>
          <p:cNvPr id="18" name="CuadroTexto 8"/>
          <p:cNvSpPr txBox="1">
            <a:spLocks noChangeArrowheads="1"/>
          </p:cNvSpPr>
          <p:nvPr/>
        </p:nvSpPr>
        <p:spPr bwMode="auto">
          <a:xfrm>
            <a:off x="1102835" y="1097401"/>
            <a:ext cx="3975909" cy="46166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s-MX" altLang="es-MX" sz="2400" b="1" dirty="0">
                <a:solidFill>
                  <a:schemeClr val="bg1"/>
                </a:solidFill>
                <a:latin typeface="Copperplate Gothic Light" panose="020E0507020206020404" pitchFamily="34" charset="0"/>
              </a:rPr>
              <a:t>GOBIERNO FEDERAL</a:t>
            </a:r>
          </a:p>
        </p:txBody>
      </p:sp>
      <p:pic>
        <p:nvPicPr>
          <p:cNvPr id="19" name="3 Imagen" descr="descarga (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248" y="3587280"/>
            <a:ext cx="2631501" cy="30899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20" name="CuadroTexto 19"/>
          <p:cNvSpPr txBox="1"/>
          <p:nvPr/>
        </p:nvSpPr>
        <p:spPr>
          <a:xfrm>
            <a:off x="5879602" y="4248635"/>
            <a:ext cx="5176432" cy="923330"/>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s-MX" dirty="0">
                <a:solidFill>
                  <a:srgbClr val="002060"/>
                </a:solidFill>
                <a:latin typeface="Copperplate Gothic Light" panose="020E0507020206020404" pitchFamily="34" charset="0"/>
              </a:rPr>
              <a:t>Universidades Tecnológicas y Politécnicas</a:t>
            </a:r>
          </a:p>
          <a:p>
            <a:pPr algn="ctr">
              <a:defRPr/>
            </a:pPr>
            <a:r>
              <a:rPr lang="es-MX" b="1" dirty="0" err="1">
                <a:solidFill>
                  <a:srgbClr val="002060"/>
                </a:solidFill>
                <a:latin typeface="Copperplate Gothic Light" panose="020E0507020206020404" pitchFamily="34" charset="0"/>
              </a:rPr>
              <a:t>utmart</a:t>
            </a:r>
            <a:endParaRPr lang="es-MX" b="1" dirty="0">
              <a:solidFill>
                <a:srgbClr val="002060"/>
              </a:solidFill>
              <a:latin typeface="Copperplate Gothic Light" panose="020E0507020206020404" pitchFamily="34" charset="0"/>
            </a:endParaRPr>
          </a:p>
        </p:txBody>
      </p:sp>
      <p:sp>
        <p:nvSpPr>
          <p:cNvPr id="21" name="Flecha curvada hacia la derecha 20"/>
          <p:cNvSpPr/>
          <p:nvPr/>
        </p:nvSpPr>
        <p:spPr>
          <a:xfrm>
            <a:off x="5471181" y="5037435"/>
            <a:ext cx="408421" cy="411486"/>
          </a:xfrm>
          <a:prstGeom prst="curvedRight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sp>
        <p:nvSpPr>
          <p:cNvPr id="2" name="CuadroTexto 1"/>
          <p:cNvSpPr txBox="1"/>
          <p:nvPr/>
        </p:nvSpPr>
        <p:spPr>
          <a:xfrm>
            <a:off x="4057593" y="203667"/>
            <a:ext cx="7246510" cy="584775"/>
          </a:xfrm>
          <a:prstGeom prst="rect">
            <a:avLst/>
          </a:prstGeom>
          <a:noFill/>
        </p:spPr>
        <p:txBody>
          <a:bodyPr wrap="square" rtlCol="0">
            <a:spAutoFit/>
          </a:bodyPr>
          <a:lstStyle/>
          <a:p>
            <a:r>
              <a:rPr lang="es-MX"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1.2.- estructura organizativa</a:t>
            </a:r>
          </a:p>
        </p:txBody>
      </p:sp>
    </p:spTree>
    <p:extLst>
      <p:ext uri="{BB962C8B-B14F-4D97-AF65-F5344CB8AC3E}">
        <p14:creationId xmlns:p14="http://schemas.microsoft.com/office/powerpoint/2010/main" val="3116910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Violeta rojo">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802</TotalTime>
  <Words>4792</Words>
  <Application>Microsoft Office PowerPoint</Application>
  <PresentationFormat>Panorámica</PresentationFormat>
  <Paragraphs>436</Paragraphs>
  <Slides>56</Slides>
  <Notes>5</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56</vt:i4>
      </vt:variant>
    </vt:vector>
  </HeadingPairs>
  <TitlesOfParts>
    <vt:vector size="65" baseType="lpstr">
      <vt:lpstr>Arial</vt:lpstr>
      <vt:lpstr>Calibri</vt:lpstr>
      <vt:lpstr>Copperplate Gothic Light</vt:lpstr>
      <vt:lpstr>Corbel</vt:lpstr>
      <vt:lpstr>Times New Roman</vt:lpstr>
      <vt:lpstr>Wingdings</vt:lpstr>
      <vt:lpstr>Wingdings 3</vt:lpstr>
      <vt:lpstr>Parallax</vt:lpstr>
      <vt:lpstr>Hoja de cálculo</vt:lpstr>
      <vt:lpstr>Programa de Fortalecimiento de la Calidad Educativa PFCE 2016-2017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2.- PROMOCIÓN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1.- Proporcionar información a los diversos actores sociales, que han constituido los mecanismos de evaluación de los beneficios de la entrega de los recursos  2.- Vigilar la correcta aplicación de los recursos y de los impactos que ha tenido el Programa en la Calidad de las Instituciones.  3.- Garantiza la transparencia y la rendición de cuentas y con ello inhibir la corrupción, la discrecionalidad y el uso político del Programa  4.- Fortalece los vínculos de confianza entre el gobierno y sociedad, y con ello promover mecanismos para atender las demandas sociales de manera organizada.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¿Cuáles son los Formatos de CS?</vt:lpstr>
      <vt:lpstr>2.5.- Quejas y Denuncias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4.2.- Usuarios Contraseñas</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Programa de Fortalecimiento de la Calidad Educativa PFCE 2016-2017</dc:title>
  <dc:creator>PAULINA</dc:creator>
  <cp:lastModifiedBy>PAULINA</cp:lastModifiedBy>
  <cp:revision>56</cp:revision>
  <dcterms:created xsi:type="dcterms:W3CDTF">2017-06-05T23:59:46Z</dcterms:created>
  <dcterms:modified xsi:type="dcterms:W3CDTF">2017-06-08T23:20:55Z</dcterms:modified>
</cp:coreProperties>
</file>